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0CC607-DCFD-4579-BA36-EAE0367C38AD}" type="datetimeFigureOut">
              <a:rPr lang="es-PA" smtClean="0"/>
              <a:t>07/31/2015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9C177A4-783A-4C2E-9E9F-A8D275499657}" type="slidenum">
              <a:rPr lang="es-PA" smtClean="0"/>
              <a:t>‹#›</a:t>
            </a:fld>
            <a:endParaRPr lang="es-P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CC607-DCFD-4579-BA36-EAE0367C38AD}" type="datetimeFigureOut">
              <a:rPr lang="es-PA" smtClean="0"/>
              <a:t>07/31/2015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9C177A4-783A-4C2E-9E9F-A8D275499657}" type="slidenum">
              <a:rPr lang="es-PA" smtClean="0"/>
              <a:t>‹#›</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CC607-DCFD-4579-BA36-EAE0367C38AD}" type="datetimeFigureOut">
              <a:rPr lang="es-PA" smtClean="0"/>
              <a:t>07/31/2015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9C177A4-783A-4C2E-9E9F-A8D275499657}" type="slidenum">
              <a:rPr lang="es-PA" smtClean="0"/>
              <a:t>‹#›</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CC607-DCFD-4579-BA36-EAE0367C38AD}" type="datetimeFigureOut">
              <a:rPr lang="es-PA" smtClean="0"/>
              <a:t>07/31/2015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9C177A4-783A-4C2E-9E9F-A8D275499657}" type="slidenum">
              <a:rPr lang="es-PA" smtClean="0"/>
              <a:t>‹#›</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CC607-DCFD-4579-BA36-EAE0367C38AD}" type="datetimeFigureOut">
              <a:rPr lang="es-PA" smtClean="0"/>
              <a:t>07/31/2015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9C177A4-783A-4C2E-9E9F-A8D275499657}" type="slidenum">
              <a:rPr lang="es-PA" smtClean="0"/>
              <a:t>‹#›</a:t>
            </a:fld>
            <a:endParaRPr lang="es-P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0CC607-DCFD-4579-BA36-EAE0367C38AD}" type="datetimeFigureOut">
              <a:rPr lang="es-PA" smtClean="0"/>
              <a:t>07/31/2015</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D9C177A4-783A-4C2E-9E9F-A8D275499657}" type="slidenum">
              <a:rPr lang="es-PA" smtClean="0"/>
              <a:t>‹#›</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0CC607-DCFD-4579-BA36-EAE0367C38AD}" type="datetimeFigureOut">
              <a:rPr lang="es-PA" smtClean="0"/>
              <a:t>07/31/2015</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D9C177A4-783A-4C2E-9E9F-A8D275499657}" type="slidenum">
              <a:rPr lang="es-PA" smtClean="0"/>
              <a:t>‹#›</a:t>
            </a:fld>
            <a:endParaRPr lang="es-P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0CC607-DCFD-4579-BA36-EAE0367C38AD}" type="datetimeFigureOut">
              <a:rPr lang="es-PA" smtClean="0"/>
              <a:t>07/31/2015</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D9C177A4-783A-4C2E-9E9F-A8D275499657}" type="slidenum">
              <a:rPr lang="es-PA" smtClean="0"/>
              <a:t>‹#›</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CC607-DCFD-4579-BA36-EAE0367C38AD}" type="datetimeFigureOut">
              <a:rPr lang="es-PA" smtClean="0"/>
              <a:t>07/31/2015</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D9C177A4-783A-4C2E-9E9F-A8D275499657}" type="slidenum">
              <a:rPr lang="es-PA" smtClean="0"/>
              <a:t>‹#›</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CC607-DCFD-4579-BA36-EAE0367C38AD}" type="datetimeFigureOut">
              <a:rPr lang="es-PA" smtClean="0"/>
              <a:t>07/31/2015</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D9C177A4-783A-4C2E-9E9F-A8D275499657}" type="slidenum">
              <a:rPr lang="es-PA" smtClean="0"/>
              <a:t>‹#›</a:t>
            </a:fld>
            <a:endParaRPr lang="es-P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CC607-DCFD-4579-BA36-EAE0367C38AD}" type="datetimeFigureOut">
              <a:rPr lang="es-PA" smtClean="0"/>
              <a:t>07/31/2015</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D9C177A4-783A-4C2E-9E9F-A8D275499657}" type="slidenum">
              <a:rPr lang="es-PA" smtClean="0"/>
              <a:t>‹#›</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70CC607-DCFD-4579-BA36-EAE0367C38AD}" type="datetimeFigureOut">
              <a:rPr lang="es-PA" smtClean="0"/>
              <a:t>07/31/2015</a:t>
            </a:fld>
            <a:endParaRPr lang="es-P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P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9C177A4-783A-4C2E-9E9F-A8D275499657}" type="slidenum">
              <a:rPr lang="es-PA" smtClean="0"/>
              <a:t>‹#›</a:t>
            </a:fld>
            <a:endParaRPr lang="es-P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008111"/>
          </a:xfrm>
        </p:spPr>
        <p:txBody>
          <a:bodyPr>
            <a:normAutofit fontScale="90000"/>
          </a:bodyPr>
          <a:lstStyle/>
          <a:p>
            <a:r>
              <a:rPr lang="es-PA" b="1" u="sng" dirty="0"/>
              <a:t>Tec.Amoled</a:t>
            </a:r>
            <a:r>
              <a:rPr lang="es-PA" dirty="0"/>
              <a:t/>
            </a:r>
            <a:br>
              <a:rPr lang="es-PA" dirty="0"/>
            </a:br>
            <a:endParaRPr lang="es-PA" dirty="0"/>
          </a:p>
        </p:txBody>
      </p:sp>
      <p:sp>
        <p:nvSpPr>
          <p:cNvPr id="3" name="Subtitle 2"/>
          <p:cNvSpPr>
            <a:spLocks noGrp="1"/>
          </p:cNvSpPr>
          <p:nvPr>
            <p:ph type="subTitle" idx="1"/>
          </p:nvPr>
        </p:nvSpPr>
        <p:spPr>
          <a:xfrm>
            <a:off x="1371600" y="1916832"/>
            <a:ext cx="6400800" cy="3721968"/>
          </a:xfrm>
        </p:spPr>
        <p:txBody>
          <a:bodyPr/>
          <a:lstStyle/>
          <a:p>
            <a:endParaRPr lang="es-P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96752"/>
            <a:ext cx="8327971" cy="4805649"/>
          </a:xfrm>
          <a:prstGeom prst="rect">
            <a:avLst/>
          </a:prstGeom>
        </p:spPr>
      </p:pic>
    </p:spTree>
    <p:extLst>
      <p:ext uri="{BB962C8B-B14F-4D97-AF65-F5344CB8AC3E}">
        <p14:creationId xmlns:p14="http://schemas.microsoft.com/office/powerpoint/2010/main" val="122668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b="1" u="sng" dirty="0" smtClean="0"/>
              <a:t>Pantallas</a:t>
            </a:r>
            <a:endParaRPr lang="es-PA" b="1" u="sng" dirty="0"/>
          </a:p>
        </p:txBody>
      </p:sp>
      <p:sp>
        <p:nvSpPr>
          <p:cNvPr id="3" name="Content Placeholder 2"/>
          <p:cNvSpPr>
            <a:spLocks noGrp="1"/>
          </p:cNvSpPr>
          <p:nvPr>
            <p:ph idx="1"/>
          </p:nvPr>
        </p:nvSpPr>
        <p:spPr/>
        <p:txBody>
          <a:bodyPr>
            <a:normAutofit/>
          </a:bodyPr>
          <a:lstStyle/>
          <a:p>
            <a:pPr marL="0" indent="0">
              <a:buNone/>
            </a:pPr>
            <a:r>
              <a:rPr lang="es-PA" sz="2000" dirty="0">
                <a:latin typeface="Arial" pitchFamily="34" charset="0"/>
                <a:cs typeface="Arial" pitchFamily="34" charset="0"/>
              </a:rPr>
              <a:t>Estas pantallas AMOLED se usan fundamentalmente en dispositivos móviles tales como teléfonos móviles y consisten principalmente en un conjunto de píxeles OLED que se integran en transistores de película fina, TFT, para crear una matriz de píxeles los cuales se iluminan cuando sea activan de manera eléctrica estando controlados por interruptores que regulan el flujo de corriente que recibe cada uno de los píxeles.</a:t>
            </a:r>
          </a:p>
          <a:p>
            <a:pPr marL="0" indent="0">
              <a:buNone/>
            </a:pPr>
            <a:endParaRPr lang="es-PA" dirty="0"/>
          </a:p>
        </p:txBody>
      </p:sp>
      <p:pic>
        <p:nvPicPr>
          <p:cNvPr id="4" name="Picture 3" descr="pantalla-amoled"/>
          <p:cNvPicPr/>
          <p:nvPr/>
        </p:nvPicPr>
        <p:blipFill>
          <a:blip r:embed="rId2">
            <a:extLst>
              <a:ext uri="{28A0092B-C50C-407E-A947-70E740481C1C}">
                <a14:useLocalDpi xmlns:a14="http://schemas.microsoft.com/office/drawing/2010/main" val="0"/>
              </a:ext>
            </a:extLst>
          </a:blip>
          <a:srcRect/>
          <a:stretch>
            <a:fillRect/>
          </a:stretch>
        </p:blipFill>
        <p:spPr bwMode="auto">
          <a:xfrm>
            <a:off x="1796732" y="3573016"/>
            <a:ext cx="5550535" cy="2952328"/>
          </a:xfrm>
          <a:prstGeom prst="rect">
            <a:avLst/>
          </a:prstGeom>
          <a:noFill/>
          <a:ln>
            <a:noFill/>
          </a:ln>
        </p:spPr>
      </p:pic>
    </p:spTree>
    <p:extLst>
      <p:ext uri="{BB962C8B-B14F-4D97-AF65-F5344CB8AC3E}">
        <p14:creationId xmlns:p14="http://schemas.microsoft.com/office/powerpoint/2010/main" val="156121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b="1" u="sng" dirty="0" smtClean="0"/>
              <a:t>Consiste</a:t>
            </a:r>
            <a:endParaRPr lang="es-PA" b="1" u="sng" dirty="0"/>
          </a:p>
        </p:txBody>
      </p:sp>
      <p:sp>
        <p:nvSpPr>
          <p:cNvPr id="3" name="Content Placeholder 2"/>
          <p:cNvSpPr>
            <a:spLocks noGrp="1"/>
          </p:cNvSpPr>
          <p:nvPr>
            <p:ph idx="1"/>
          </p:nvPr>
        </p:nvSpPr>
        <p:spPr/>
        <p:txBody>
          <a:bodyPr/>
          <a:lstStyle/>
          <a:p>
            <a:pPr marL="0" indent="0">
              <a:buNone/>
            </a:pPr>
            <a:r>
              <a:rPr lang="es-PA" sz="2000" dirty="0">
                <a:latin typeface="Arial" pitchFamily="34" charset="0"/>
                <a:cs typeface="Arial" pitchFamily="34" charset="0"/>
              </a:rPr>
              <a:t>Hablamos continuamente de diferentes tipos de pantallas pero no nos hemos detenido lo suficiente a explicar qué es concretamente una pantalla AMOLED. AMOLED viene de Active Matrix Organic Light Emitting Diode, significando estas cuatro últimas palabras las pantallas OLED, aún más conocidas que las pantallas AMOLED.</a:t>
            </a:r>
          </a:p>
          <a:p>
            <a:pPr marL="0" indent="0">
              <a:buNone/>
            </a:pPr>
            <a:endParaRPr lang="es-PA"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87624" y="3356992"/>
            <a:ext cx="6912768" cy="2736304"/>
          </a:xfrm>
          <a:prstGeom prst="rect">
            <a:avLst/>
          </a:prstGeom>
        </p:spPr>
      </p:pic>
    </p:spTree>
    <p:extLst>
      <p:ext uri="{BB962C8B-B14F-4D97-AF65-F5344CB8AC3E}">
        <p14:creationId xmlns:p14="http://schemas.microsoft.com/office/powerpoint/2010/main" val="270118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fontScale="90000"/>
          </a:bodyPr>
          <a:lstStyle/>
          <a:p>
            <a:r>
              <a:rPr lang="es-PA" b="1" u="sng" dirty="0"/>
              <a:t>¿</a:t>
            </a:r>
            <a:r>
              <a:rPr lang="es-PA" sz="3600" b="1" u="sng" dirty="0"/>
              <a:t>Cómo funciona la Tec.Amoled en las pantallas?</a:t>
            </a:r>
            <a:r>
              <a:rPr lang="es-PA" dirty="0"/>
              <a:t/>
            </a:r>
            <a:br>
              <a:rPr lang="es-PA" dirty="0"/>
            </a:br>
            <a:endParaRPr lang="es-PA" dirty="0"/>
          </a:p>
        </p:txBody>
      </p:sp>
      <p:sp>
        <p:nvSpPr>
          <p:cNvPr id="3" name="Content Placeholder 2"/>
          <p:cNvSpPr>
            <a:spLocks noGrp="1"/>
          </p:cNvSpPr>
          <p:nvPr>
            <p:ph idx="1"/>
          </p:nvPr>
        </p:nvSpPr>
        <p:spPr>
          <a:xfrm>
            <a:off x="539552" y="3501008"/>
            <a:ext cx="8147248" cy="2625155"/>
          </a:xfrm>
        </p:spPr>
        <p:txBody>
          <a:bodyPr>
            <a:normAutofit fontScale="85000" lnSpcReduction="20000"/>
          </a:bodyPr>
          <a:lstStyle/>
          <a:p>
            <a:pPr marL="0" indent="0">
              <a:buNone/>
            </a:pPr>
            <a:r>
              <a:rPr lang="es-PA" sz="3300" dirty="0">
                <a:latin typeface="Arial" pitchFamily="34" charset="0"/>
                <a:cs typeface="Arial" pitchFamily="34" charset="0"/>
              </a:rPr>
              <a:t>No podemos negar que una de las primeras cosas que nos pueden sorprender de un </a:t>
            </a:r>
            <a:r>
              <a:rPr lang="es-PA" sz="3300" dirty="0" err="1">
                <a:latin typeface="Arial" pitchFamily="34" charset="0"/>
                <a:cs typeface="Arial" pitchFamily="34" charset="0"/>
              </a:rPr>
              <a:t>gadget</a:t>
            </a:r>
            <a:r>
              <a:rPr lang="es-PA" sz="3300" dirty="0">
                <a:latin typeface="Arial" pitchFamily="34" charset="0"/>
                <a:cs typeface="Arial" pitchFamily="34" charset="0"/>
              </a:rPr>
              <a:t> es la calidad de la pantalla cuando vemos con qué intensidad reproduce los colores y qué tan brillantes son. Detrás de esto existen varias tecnologías que constantemente se mejoran para ofrecer pantallas siempre más sorprendentes.</a:t>
            </a:r>
          </a:p>
          <a:p>
            <a:endParaRPr lang="es-P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619268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02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A" b="1" u="sng" dirty="0"/>
              <a:t>Menos capas para tener colores más puros</a:t>
            </a:r>
            <a:endParaRPr lang="es-PA" u="sng" dirty="0"/>
          </a:p>
        </p:txBody>
      </p:sp>
      <p:sp>
        <p:nvSpPr>
          <p:cNvPr id="3" name="Content Placeholder 2"/>
          <p:cNvSpPr>
            <a:spLocks noGrp="1"/>
          </p:cNvSpPr>
          <p:nvPr>
            <p:ph idx="1"/>
          </p:nvPr>
        </p:nvSpPr>
        <p:spPr/>
        <p:txBody>
          <a:bodyPr>
            <a:normAutofit/>
          </a:bodyPr>
          <a:lstStyle/>
          <a:p>
            <a:pPr marL="0" indent="0">
              <a:buNone/>
            </a:pPr>
            <a:r>
              <a:rPr lang="es-PA" sz="1800" dirty="0">
                <a:latin typeface="Arial" pitchFamily="34" charset="0"/>
                <a:cs typeface="Arial" pitchFamily="34" charset="0"/>
              </a:rPr>
              <a:t>Las pantallas AMOLED y </a:t>
            </a:r>
            <a:r>
              <a:rPr lang="es-PA" sz="1800" dirty="0" err="1">
                <a:latin typeface="Arial" pitchFamily="34" charset="0"/>
                <a:cs typeface="Arial" pitchFamily="34" charset="0"/>
              </a:rPr>
              <a:t>LCDs</a:t>
            </a:r>
            <a:r>
              <a:rPr lang="es-PA" sz="1800" dirty="0">
                <a:latin typeface="Arial" pitchFamily="34" charset="0"/>
                <a:cs typeface="Arial" pitchFamily="34" charset="0"/>
              </a:rPr>
              <a:t> producen diferentes colores; sin embargo, los </a:t>
            </a:r>
            <a:r>
              <a:rPr lang="es-PA" sz="1800" dirty="0" err="1">
                <a:latin typeface="Arial" pitchFamily="34" charset="0"/>
                <a:cs typeface="Arial" pitchFamily="34" charset="0"/>
              </a:rPr>
              <a:t>displays</a:t>
            </a:r>
            <a:r>
              <a:rPr lang="es-PA" sz="1800" dirty="0">
                <a:latin typeface="Arial" pitchFamily="34" charset="0"/>
                <a:cs typeface="Arial" pitchFamily="34" charset="0"/>
              </a:rPr>
              <a:t> LCD no emiten su propio color, es decir que utilizan filtros de colores que necesitan ser iluminados por otra fuente de luz, pero según los estudios que anteceden a esta tecnología durante este proceso de iluminación se pierde “la pureza de los colores” y eso sin hablar de la cantidad de energía que se necesita gastar para iluminar dichas capas del </a:t>
            </a:r>
            <a:r>
              <a:rPr lang="es-PA" sz="1800" dirty="0" err="1">
                <a:latin typeface="Arial" pitchFamily="34" charset="0"/>
                <a:cs typeface="Arial" pitchFamily="34" charset="0"/>
              </a:rPr>
              <a:t>display</a:t>
            </a:r>
            <a:r>
              <a:rPr lang="es-PA" sz="1800" dirty="0">
                <a:latin typeface="Arial" pitchFamily="34" charset="0"/>
                <a:cs typeface="Arial" pitchFamily="34" charset="0"/>
              </a:rPr>
              <a:t>.</a:t>
            </a:r>
          </a:p>
          <a:p>
            <a:pPr marL="0" indent="0">
              <a:buNone/>
            </a:pPr>
            <a:endParaRPr lang="es-PA"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55576" y="3573016"/>
            <a:ext cx="7272808" cy="2882900"/>
          </a:xfrm>
          <a:prstGeom prst="rect">
            <a:avLst/>
          </a:prstGeom>
        </p:spPr>
      </p:pic>
    </p:spTree>
    <p:extLst>
      <p:ext uri="{BB962C8B-B14F-4D97-AF65-F5344CB8AC3E}">
        <p14:creationId xmlns:p14="http://schemas.microsoft.com/office/powerpoint/2010/main" val="113227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b="1" u="sng" dirty="0"/>
              <a:t>Colores más fieles a la realidad</a:t>
            </a:r>
            <a:endParaRPr lang="es-PA" u="sng" dirty="0"/>
          </a:p>
        </p:txBody>
      </p:sp>
      <p:sp>
        <p:nvSpPr>
          <p:cNvPr id="3" name="Content Placeholder 2"/>
          <p:cNvSpPr>
            <a:spLocks noGrp="1"/>
          </p:cNvSpPr>
          <p:nvPr>
            <p:ph idx="1"/>
          </p:nvPr>
        </p:nvSpPr>
        <p:spPr/>
        <p:txBody>
          <a:bodyPr/>
          <a:lstStyle/>
          <a:p>
            <a:r>
              <a:rPr lang="es-PA" sz="2000" dirty="0">
                <a:latin typeface="Arial" pitchFamily="34" charset="0"/>
                <a:cs typeface="Arial" pitchFamily="34" charset="0"/>
              </a:rPr>
              <a:t>Las pantallas LCD cubren sólo el 70% del espectro de color RGB (compuesto por los colores primarios rojo, verde y azul), lo cual por mucho tiempo nos tuvo satisfechos porque ya era un gran avance en reproducción de contenido; sin embargo, ese 30% seguía siendo una meta a alcanzar por los fabricantes. </a:t>
            </a:r>
          </a:p>
          <a:p>
            <a:endParaRPr lang="es-PA"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55576" y="3933056"/>
            <a:ext cx="4032448" cy="2295073"/>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996952"/>
            <a:ext cx="2719189" cy="271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53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fontScale="90000"/>
          </a:bodyPr>
          <a:lstStyle/>
          <a:p>
            <a:r>
              <a:rPr lang="es-PA" sz="3100" b="1" u="sng" dirty="0">
                <a:latin typeface="Arial" pitchFamily="34" charset="0"/>
                <a:cs typeface="Arial" pitchFamily="34" charset="0"/>
              </a:rPr>
              <a:t>Los grandes responsables del contraste: blancos y negros</a:t>
            </a:r>
            <a:r>
              <a:rPr lang="es-PA" dirty="0"/>
              <a:t/>
            </a:r>
            <a:br>
              <a:rPr lang="es-PA" dirty="0"/>
            </a:br>
            <a:endParaRPr lang="es-PA" dirty="0"/>
          </a:p>
        </p:txBody>
      </p:sp>
      <p:sp>
        <p:nvSpPr>
          <p:cNvPr id="3" name="Content Placeholder 2"/>
          <p:cNvSpPr>
            <a:spLocks noGrp="1"/>
          </p:cNvSpPr>
          <p:nvPr>
            <p:ph idx="1"/>
          </p:nvPr>
        </p:nvSpPr>
        <p:spPr/>
        <p:txBody>
          <a:bodyPr>
            <a:normAutofit/>
          </a:bodyPr>
          <a:lstStyle/>
          <a:p>
            <a:pPr marL="0" indent="0">
              <a:buNone/>
            </a:pPr>
            <a:r>
              <a:rPr lang="es-PA" sz="2000" dirty="0">
                <a:latin typeface="Arial" pitchFamily="34" charset="0"/>
                <a:cs typeface="Arial" pitchFamily="34" charset="0"/>
              </a:rPr>
              <a:t>Uno pensaría que la calidad del contraste en una pantalla depende de qué tan definidos están los colores, pero la realidad es que el negro y el blanco son los protagonistas en esta historia. La diferencia entre los negros en LCD y en AMOLED es que en LCD el </a:t>
            </a:r>
            <a:r>
              <a:rPr lang="es-PA" sz="2000" dirty="0" err="1">
                <a:latin typeface="Arial" pitchFamily="34" charset="0"/>
                <a:cs typeface="Arial" pitchFamily="34" charset="0"/>
              </a:rPr>
              <a:t>display</a:t>
            </a:r>
            <a:r>
              <a:rPr lang="es-PA" sz="2000" dirty="0">
                <a:latin typeface="Arial" pitchFamily="34" charset="0"/>
                <a:cs typeface="Arial" pitchFamily="34" charset="0"/>
              </a:rPr>
              <a:t> ilumina toda la pantalla, de ahí que los negros se vean más bien como grises, en cambio en AMOLED cada pixel puede apagarse de forma independiente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17032"/>
            <a:ext cx="5614987" cy="286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71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A" b="1" u="sng" dirty="0" smtClean="0"/>
              <a:t>Gracias</a:t>
            </a:r>
            <a:r>
              <a:rPr lang="es-PA" dirty="0" smtClean="0"/>
              <a:t> </a:t>
            </a:r>
            <a:endParaRPr lang="es-P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5472607"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775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TotalTime>
  <Words>199</Words>
  <Application>Microsoft Office PowerPoint</Application>
  <PresentationFormat>On-screen Show (4:3)</PresentationFormat>
  <Paragraphs>14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Clarity</vt:lpstr>
      <vt:lpstr>Tec.Amoled </vt:lpstr>
      <vt:lpstr>Pantallas</vt:lpstr>
      <vt:lpstr>Consiste</vt:lpstr>
      <vt:lpstr>¿Cómo funciona la Tec.Amoled en las pantallas? </vt:lpstr>
      <vt:lpstr>Menos capas para tener colores más puros</vt:lpstr>
      <vt:lpstr>Colores más fieles a la realidad</vt:lpstr>
      <vt:lpstr>Los grandes responsables del contraste: blancos y negros </vt:lpstr>
      <vt:lpstr>Gracias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Tec.Amoled</dc:title>
  <dc:creator>Aris Bonilla</dc:creator>
  <cp:lastModifiedBy>Aris Bonilla</cp:lastModifiedBy>
  <cp:revision>3</cp:revision>
  <dcterms:created xsi:type="dcterms:W3CDTF">2015-07-31T23:49:35Z</dcterms:created>
  <dcterms:modified xsi:type="dcterms:W3CDTF">2015-08-01T00:11:08Z</dcterms:modified>
</cp:coreProperties>
</file>