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5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1" d="100"/>
          <a:sy n="61" d="100"/>
        </p:scale>
        <p:origin x="-1542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B3D5081-4B88-4E0A-BAA5-326864589805}" type="datetimeFigureOut">
              <a:rPr lang="es-ES" smtClean="0"/>
              <a:t>23/06/2015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7F9B27-345A-4C0A-973C-A7C82376CFF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396844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7F9B27-345A-4C0A-973C-A7C82376CFF9}" type="slidenum">
              <a:rPr lang="es-ES" smtClean="0"/>
              <a:t>1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871989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D4ADD-32F5-4FB9-9002-1F4DDF7D0240}" type="datetimeFigureOut">
              <a:rPr lang="es-ES" smtClean="0"/>
              <a:t>23/06/2015</a:t>
            </a:fld>
            <a:endParaRPr lang="es-E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379CF31-1FC7-48E2-A4AA-51D4E6E93605}" type="slidenum">
              <a:rPr lang="es-ES" smtClean="0"/>
              <a:t>‹Nº›</a:t>
            </a:fld>
            <a:endParaRPr lang="es-E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Inverted="1"/>
      </p:transition>
    </mc:Choice>
    <mc:Fallback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D4ADD-32F5-4FB9-9002-1F4DDF7D0240}" type="datetimeFigureOut">
              <a:rPr lang="es-ES" smtClean="0"/>
              <a:t>23/06/2015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9CF31-1FC7-48E2-A4AA-51D4E6E93605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Inverted="1"/>
      </p:transition>
    </mc:Choice>
    <mc:Fallback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D4ADD-32F5-4FB9-9002-1F4DDF7D0240}" type="datetimeFigureOut">
              <a:rPr lang="es-ES" smtClean="0"/>
              <a:t>23/06/2015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9CF31-1FC7-48E2-A4AA-51D4E6E93605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Inverted="1"/>
      </p:transition>
    </mc:Choice>
    <mc:Fallback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D4ADD-32F5-4FB9-9002-1F4DDF7D0240}" type="datetimeFigureOut">
              <a:rPr lang="es-ES" smtClean="0"/>
              <a:t>23/06/2015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9CF31-1FC7-48E2-A4AA-51D4E6E93605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Inverted="1"/>
      </p:transition>
    </mc:Choice>
    <mc:Fallback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D4ADD-32F5-4FB9-9002-1F4DDF7D0240}" type="datetimeFigureOut">
              <a:rPr lang="es-ES" smtClean="0"/>
              <a:t>23/06/2015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9CF31-1FC7-48E2-A4AA-51D4E6E93605}" type="slidenum">
              <a:rPr lang="es-ES" smtClean="0"/>
              <a:t>‹Nº›</a:t>
            </a:fld>
            <a:endParaRPr lang="es-ES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Inverted="1"/>
      </p:transition>
    </mc:Choice>
    <mc:Fallback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D4ADD-32F5-4FB9-9002-1F4DDF7D0240}" type="datetimeFigureOut">
              <a:rPr lang="es-ES" smtClean="0"/>
              <a:t>23/06/2015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9CF31-1FC7-48E2-A4AA-51D4E6E93605}" type="slidenum">
              <a:rPr lang="es-ES" smtClean="0"/>
              <a:t>‹Nº›</a:t>
            </a:fld>
            <a:endParaRPr lang="es-E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Inverted="1"/>
      </p:transition>
    </mc:Choice>
    <mc:Fallback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D4ADD-32F5-4FB9-9002-1F4DDF7D0240}" type="datetimeFigureOut">
              <a:rPr lang="es-ES" smtClean="0"/>
              <a:t>23/06/2015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9CF31-1FC7-48E2-A4AA-51D4E6E93605}" type="slidenum">
              <a:rPr lang="es-ES" smtClean="0"/>
              <a:t>‹Nº›</a:t>
            </a:fld>
            <a:endParaRPr lang="es-E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Inverted="1"/>
      </p:transition>
    </mc:Choice>
    <mc:Fallback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D4ADD-32F5-4FB9-9002-1F4DDF7D0240}" type="datetimeFigureOut">
              <a:rPr lang="es-ES" smtClean="0"/>
              <a:t>23/06/2015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9CF31-1FC7-48E2-A4AA-51D4E6E93605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Inverted="1"/>
      </p:transition>
    </mc:Choice>
    <mc:Fallback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D4ADD-32F5-4FB9-9002-1F4DDF7D0240}" type="datetimeFigureOut">
              <a:rPr lang="es-ES" smtClean="0"/>
              <a:t>23/06/2015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9CF31-1FC7-48E2-A4AA-51D4E6E93605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Inverted="1"/>
      </p:transition>
    </mc:Choice>
    <mc:Fallback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D4ADD-32F5-4FB9-9002-1F4DDF7D0240}" type="datetimeFigureOut">
              <a:rPr lang="es-ES" smtClean="0"/>
              <a:t>23/06/2015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9CF31-1FC7-48E2-A4AA-51D4E6E93605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Inverted="1"/>
      </p:transition>
    </mc:Choice>
    <mc:Fallback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D4ADD-32F5-4FB9-9002-1F4DDF7D0240}" type="datetimeFigureOut">
              <a:rPr lang="es-ES" smtClean="0"/>
              <a:t>23/06/2015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9CF31-1FC7-48E2-A4AA-51D4E6E93605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Inverted="1"/>
      </p:transition>
    </mc:Choice>
    <mc:Fallback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pct20">
          <a:fgClr>
            <a:schemeClr val="accent6">
              <a:lumMod val="60000"/>
              <a:lumOff val="40000"/>
            </a:schemeClr>
          </a:fgClr>
          <a:bgClr>
            <a:schemeClr val="accent3">
              <a:lumMod val="20000"/>
              <a:lumOff val="80000"/>
            </a:schemeClr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E46D4ADD-32F5-4FB9-9002-1F4DDF7D0240}" type="datetimeFigureOut">
              <a:rPr lang="es-ES" smtClean="0"/>
              <a:t>23/06/2015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F379CF31-1FC7-48E2-A4AA-51D4E6E93605}" type="slidenum">
              <a:rPr lang="es-ES" smtClean="0"/>
              <a:t>‹Nº›</a:t>
            </a:fld>
            <a:endParaRPr lang="es-ES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>
    <mc:Choice xmlns:p14="http://schemas.microsoft.com/office/powerpoint/2010/main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Aplicaciones</a:t>
            </a:r>
            <a:endParaRPr lang="es-ES" dirty="0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s-ES" dirty="0" smtClean="0">
                <a:solidFill>
                  <a:schemeClr val="tx1"/>
                </a:solidFill>
              </a:rPr>
              <a:t>Aplicaciones</a:t>
            </a:r>
            <a:endParaRPr lang="es-ES" dirty="0">
              <a:solidFill>
                <a:schemeClr val="tx1"/>
              </a:solidFill>
            </a:endParaRPr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es-ES" dirty="0">
                <a:solidFill>
                  <a:schemeClr val="tx1"/>
                </a:solidFill>
              </a:rPr>
              <a:t>J</a:t>
            </a:r>
            <a:r>
              <a:rPr lang="es-ES" dirty="0" smtClean="0">
                <a:solidFill>
                  <a:schemeClr val="tx1"/>
                </a:solidFill>
              </a:rPr>
              <a:t>uegos</a:t>
            </a:r>
            <a:endParaRPr lang="es-ES" dirty="0">
              <a:solidFill>
                <a:schemeClr val="tx1"/>
              </a:solidFill>
            </a:endParaRPr>
          </a:p>
        </p:txBody>
      </p:sp>
      <p:sp>
        <p:nvSpPr>
          <p:cNvPr id="4" name="3 Marcador de contenido"/>
          <p:cNvSpPr>
            <a:spLocks noGrp="1"/>
          </p:cNvSpPr>
          <p:nvPr>
            <p:ph sz="quarter" idx="13"/>
          </p:nvPr>
        </p:nvSpPr>
        <p:spPr>
          <a:xfrm>
            <a:off x="457200" y="2564903"/>
            <a:ext cx="4040188" cy="3561259"/>
          </a:xfrm>
        </p:spPr>
        <p:txBody>
          <a:bodyPr/>
          <a:lstStyle/>
          <a:p>
            <a:pPr algn="just"/>
            <a:r>
              <a:rPr lang="es-ES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Son pequeñas aplicaciones con las que puedes averiguar tu galleta de la suerte, quien es tu mejor amigo, descubrir cosas de tu personalidad.</a:t>
            </a:r>
            <a:endParaRPr lang="es-ES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14"/>
          </p:nvPr>
        </p:nvSpPr>
        <p:spPr>
          <a:xfrm>
            <a:off x="4644008" y="2276872"/>
            <a:ext cx="4041775" cy="3951288"/>
          </a:xfrm>
        </p:spPr>
        <p:txBody>
          <a:bodyPr>
            <a:normAutofit fontScale="92500"/>
          </a:bodyPr>
          <a:lstStyle/>
          <a:p>
            <a:pPr algn="just"/>
            <a:r>
              <a:rPr lang="es-ES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la mayoría de aplicaciones encontradas en Facebook se relacionan con juegos de rol, juegos parecidos al Trivial Pursuit (por ejemplo geografía), o pruebas de habilidades (digitación, memoria). Entre los más célebres se encuentran los juegos de pusckab minecraftPlayfish</a:t>
            </a:r>
            <a:endParaRPr lang="es-ES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332054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Inverted="1"/>
      </p:transition>
    </mc:Choice>
    <mc:Fallback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24200" y="620688"/>
            <a:ext cx="8229600" cy="1143000"/>
          </a:xfrm>
        </p:spPr>
        <p:txBody>
          <a:bodyPr/>
          <a:lstStyle/>
          <a:p>
            <a:r>
              <a:rPr lang="es-ES" dirty="0" smtClean="0"/>
              <a:t>Licencia y términos </a:t>
            </a:r>
            <a:endParaRPr lang="es-ES" dirty="0"/>
          </a:p>
        </p:txBody>
      </p:sp>
      <p:sp>
        <p:nvSpPr>
          <p:cNvPr id="3" name="2 Rectángulo"/>
          <p:cNvSpPr/>
          <p:nvPr/>
        </p:nvSpPr>
        <p:spPr>
          <a:xfrm>
            <a:off x="660912" y="2204864"/>
            <a:ext cx="7992888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sz="2400" dirty="0" smtClean="0">
                <a:latin typeface="Arial" pitchFamily="34" charset="0"/>
                <a:cs typeface="Arial" pitchFamily="34" charset="0"/>
              </a:rPr>
              <a:t>En suma, esas condiciones de la licencia le ofrecen a Facebook la propiedad comercial de todo lo que tiene que ver con la vida privada de cada miembro de la red. Aunque el director ejecutivo Mark Zuckerberg, declaró, para tranquilizar a los usuarios, que "nunca se utilizará esta información fuera del servicio Facebook.</a:t>
            </a:r>
            <a:endParaRPr lang="es-ES" sz="24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384910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Inverted="1"/>
      </p:transition>
    </mc:Choice>
    <mc:Fallback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21196" y="548680"/>
            <a:ext cx="8229600" cy="1143000"/>
          </a:xfrm>
        </p:spPr>
        <p:txBody>
          <a:bodyPr/>
          <a:lstStyle/>
          <a:p>
            <a:r>
              <a:rPr lang="es-ES" dirty="0" smtClean="0"/>
              <a:t>Dar de baja una cuenta</a:t>
            </a:r>
            <a:endParaRPr lang="es-ES" dirty="0"/>
          </a:p>
        </p:txBody>
      </p:sp>
      <p:sp>
        <p:nvSpPr>
          <p:cNvPr id="3" name="2 Rectángulo"/>
          <p:cNvSpPr/>
          <p:nvPr/>
        </p:nvSpPr>
        <p:spPr>
          <a:xfrm>
            <a:off x="611560" y="1916832"/>
            <a:ext cx="7848872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sz="2400" dirty="0">
                <a:latin typeface="Arial" pitchFamily="34" charset="0"/>
                <a:cs typeface="Arial" pitchFamily="34" charset="0"/>
              </a:rPr>
              <a:t>E</a:t>
            </a:r>
            <a:r>
              <a:rPr lang="es-ES" sz="2400" dirty="0" smtClean="0">
                <a:latin typeface="Arial" pitchFamily="34" charset="0"/>
                <a:cs typeface="Arial" pitchFamily="34" charset="0"/>
              </a:rPr>
              <a:t>l proceso es muy largo, debido a que Facebook la mantiene activa "en caso de que el usuario decida reactivar su cuenta", y así mismo mantiene copias de esa información indefinidamente. Y en caso de defunción del usuario, su cuenta es mantenida "activa bajo un estado memorial especial por un período determinado por nosotros para permitir a otros usuarios publicar y ver comentarios.</a:t>
            </a:r>
            <a:endParaRPr lang="es-ES" sz="24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524253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Inverted="1"/>
      </p:transition>
    </mc:Choice>
    <mc:Fallback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1887" y="90872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s-ES" dirty="0" smtClean="0"/>
              <a:t> Cuidado con lo que suba a Facebook</a:t>
            </a:r>
            <a:endParaRPr lang="es-ES" dirty="0"/>
          </a:p>
        </p:txBody>
      </p:sp>
      <p:sp>
        <p:nvSpPr>
          <p:cNvPr id="3" name="2 Rectángulo"/>
          <p:cNvSpPr/>
          <p:nvPr/>
        </p:nvSpPr>
        <p:spPr>
          <a:xfrm>
            <a:off x="566247" y="2692370"/>
            <a:ext cx="792088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sz="2400" dirty="0" smtClean="0">
                <a:latin typeface="Arial" pitchFamily="34" charset="0"/>
                <a:cs typeface="Arial" pitchFamily="34" charset="0"/>
              </a:rPr>
              <a:t>Facebook define quiénes somos. Amazon establece lo que queremos y Google determina lo que pensamos.</a:t>
            </a:r>
          </a:p>
          <a:p>
            <a:pPr algn="just"/>
            <a:endParaRPr lang="es-ES" sz="2400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s-ES" sz="2400" dirty="0" smtClean="0">
                <a:latin typeface="Arial" pitchFamily="34" charset="0"/>
                <a:cs typeface="Arial" pitchFamily="34" charset="0"/>
              </a:rPr>
              <a:t>Lo mejor que puedes hacer para preservar tu intimidad es preocuparte por proteger tus datos personales.</a:t>
            </a:r>
            <a:endParaRPr lang="es-ES" sz="24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087398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Inverted="1"/>
      </p:transition>
    </mc:Choice>
    <mc:Fallback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Rectángulo"/>
          <p:cNvSpPr/>
          <p:nvPr/>
        </p:nvSpPr>
        <p:spPr>
          <a:xfrm>
            <a:off x="854510" y="1556792"/>
            <a:ext cx="7776864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sz="2400" dirty="0" smtClean="0">
                <a:latin typeface="Arial" pitchFamily="34" charset="0"/>
                <a:cs typeface="Arial" pitchFamily="34" charset="0"/>
              </a:rPr>
              <a:t>Cuando creas tu perfil, debes asegurarte de completar los parámetros de privacidad de la cuenta. En Facebook, puedes controlar quién puede ver tu información personal, tu perfil y tus fotos. Puedes limitar el acceso a cada aplicación que utilzas para que no lo vea nadie, lo vean sólo tus amigos, los amigos de tus amigos, tus redes y tus amigos, todo el mundo o sólo las personas que autorices </a:t>
            </a:r>
            <a:endParaRPr lang="es-ES" sz="24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691033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Inverted="1"/>
      </p:transition>
    </mc:Choice>
    <mc:Fallback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Herramientas de Facebook</a:t>
            </a:r>
            <a:endParaRPr lang="es-ES" dirty="0"/>
          </a:p>
        </p:txBody>
      </p:sp>
      <p:sp>
        <p:nvSpPr>
          <p:cNvPr id="3" name="2 Rectángulo"/>
          <p:cNvSpPr/>
          <p:nvPr/>
        </p:nvSpPr>
        <p:spPr>
          <a:xfrm>
            <a:off x="611560" y="1916832"/>
            <a:ext cx="7776864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sz="2400" dirty="0" smtClean="0">
                <a:latin typeface="Arial" pitchFamily="34" charset="0"/>
                <a:cs typeface="Arial" pitchFamily="34" charset="0"/>
              </a:rPr>
              <a:t>Farmville: El juego permite a los miembros de Facebook manejar una granja virtual: plantar, criar y cosechar cultivos, árboles y animales domésticos. Hasta el momento 16 millones de usuarios diarios que cuidan su granja.</a:t>
            </a:r>
            <a:endParaRPr lang="es-ES" sz="24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731624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Inverted="1"/>
      </p:transition>
    </mc:Choice>
    <mc:Fallback>
      <p:transition spd="slow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827584" y="1412776"/>
            <a:ext cx="7848872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sz="2400" dirty="0" smtClean="0">
                <a:latin typeface="Arial" pitchFamily="34" charset="0"/>
                <a:cs typeface="Arial" pitchFamily="34" charset="0"/>
              </a:rPr>
              <a:t>Windows Live MSN: la última versión de Messenger, lanzada por Microsoft hace algunos meses, viene con una integración profunda con Facebook y el chat de Facebook. Cada día, tiene nueve millones de usuarios activos.</a:t>
            </a:r>
          </a:p>
          <a:p>
            <a:pPr algn="just"/>
            <a:endParaRPr lang="es-ES" sz="2400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s-ES" sz="2400" dirty="0" smtClean="0">
                <a:latin typeface="Arial" pitchFamily="34" charset="0"/>
                <a:cs typeface="Arial" pitchFamily="34" charset="0"/>
              </a:rPr>
              <a:t> Phrases: son las usuales frases que día a día descubren los usuarios. Pueden ser frases de cantantes, de televisión, de escritores, etc. Más de siete millones de personas descubren diariamente su frase.</a:t>
            </a:r>
            <a:endParaRPr lang="es-ES" sz="24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959728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Inverted="1"/>
      </p:transition>
    </mc:Choice>
    <mc:Fallback>
      <p:transition spd="slow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821378" y="1052736"/>
            <a:ext cx="7344816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400" dirty="0" smtClean="0">
                <a:latin typeface="Arial" pitchFamily="34" charset="0"/>
                <a:cs typeface="Arial" pitchFamily="34" charset="0"/>
              </a:rPr>
              <a:t>FrontierVille: un juego creado por la empresa Zynga. Consiste en el cultivo con un ambiente alusivo al oeste, el juego tiene características muy agradables, se puede formar una familia e interactuar con los amigos de Facebook.</a:t>
            </a:r>
          </a:p>
          <a:p>
            <a:endParaRPr lang="es-ES" sz="2400" dirty="0" smtClean="0">
              <a:latin typeface="Arial" pitchFamily="34" charset="0"/>
              <a:cs typeface="Arial" pitchFamily="34" charset="0"/>
            </a:endParaRPr>
          </a:p>
          <a:p>
            <a:r>
              <a:rPr lang="es-ES" sz="2400" dirty="0" smtClean="0">
                <a:latin typeface="Arial" pitchFamily="34" charset="0"/>
                <a:cs typeface="Arial" pitchFamily="34" charset="0"/>
              </a:rPr>
              <a:t>Texas Holdem Poker: Más de seis millones de personas juegan diariamente al clásico póker, convirtiendo su sesión de Facebook en una visita al casino.</a:t>
            </a:r>
            <a:endParaRPr lang="es-ES" sz="24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240525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Inverted="1"/>
      </p:transition>
    </mc:Choice>
    <mc:Fallback>
      <p:transition spd="slow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1097491" y="1412776"/>
            <a:ext cx="7272808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sz="2400" dirty="0" smtClean="0">
                <a:latin typeface="Arial" pitchFamily="34" charset="0"/>
                <a:cs typeface="Arial" pitchFamily="34" charset="0"/>
              </a:rPr>
              <a:t>Bejeweled Blitz: es un juego donde tienes sólo un minuto para juntar joyas similares. Es un juego sencillo y adictivo, en donde la caída de las joyas y la velocidad mental son todo.</a:t>
            </a:r>
          </a:p>
          <a:p>
            <a:pPr algn="just"/>
            <a:endParaRPr lang="es-ES" sz="2400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s-ES" sz="2400" dirty="0" smtClean="0">
                <a:latin typeface="Arial" pitchFamily="34" charset="0"/>
                <a:cs typeface="Arial" pitchFamily="34" charset="0"/>
              </a:rPr>
              <a:t>Café World: también creado por Zynga. Es un juego de restaurantes, donde tú eres propietario de uno y tienes que mejorarlo constantemente. Más de cuatro millones de personas utilizan esta aplicación.</a:t>
            </a:r>
            <a:endParaRPr lang="es-ES" sz="24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900477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Inverted="1"/>
      </p:transition>
    </mc:Choice>
    <mc:Fallback>
      <p:transition spd="slow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899592" y="836712"/>
            <a:ext cx="7560840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Wingdings" pitchFamily="2" charset="2"/>
              <a:buChar char="Ø"/>
            </a:pPr>
            <a:r>
              <a:rPr lang="es-ES" sz="2400" dirty="0" smtClean="0">
                <a:latin typeface="Arial" pitchFamily="34" charset="0"/>
                <a:cs typeface="Arial" pitchFamily="34" charset="0"/>
              </a:rPr>
              <a:t>.Mafia Wars Game: con esta aplicación los usuarios se unen a sus amigos, luchan contra la delincuencia, el crimen y se sumergen en el submundo de la mafia y los engaños.</a:t>
            </a:r>
          </a:p>
          <a:p>
            <a:pPr marL="342900" indent="-342900" algn="just">
              <a:buFont typeface="Wingdings" pitchFamily="2" charset="2"/>
              <a:buChar char="Ø"/>
            </a:pPr>
            <a:r>
              <a:rPr lang="es-ES" sz="2400" dirty="0" smtClean="0">
                <a:latin typeface="Arial" pitchFamily="34" charset="0"/>
                <a:cs typeface="Arial" pitchFamily="34" charset="0"/>
              </a:rPr>
              <a:t>Birthday Calendar: más de tres millones de personas utilizan esta aplicación para no olvidar la fecha de cumpleaños de sus amigos.</a:t>
            </a:r>
          </a:p>
          <a:p>
            <a:pPr marL="342900" indent="-342900" algn="just">
              <a:buFont typeface="Wingdings" pitchFamily="2" charset="2"/>
              <a:buChar char="Ø"/>
            </a:pPr>
            <a:r>
              <a:rPr lang="es-ES" sz="2400" dirty="0" smtClean="0">
                <a:latin typeface="Arial" pitchFamily="34" charset="0"/>
                <a:cs typeface="Arial" pitchFamily="34" charset="0"/>
              </a:rPr>
              <a:t>Treasure Isle: el objetivo principal es buscar y encontrar los tesoros enterrados en toda la cadena de islas de este mar Caribe. Y luego, crear un espacio virtual en tu propia isla</a:t>
            </a:r>
            <a:endParaRPr lang="es-ES" sz="24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91264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Inverted="1"/>
      </p:transition>
    </mc:Choice>
    <mc:Fallback>
      <p:transition spd="slow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971600" y="764704"/>
            <a:ext cx="7416824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sz="2400" dirty="0" smtClean="0">
                <a:latin typeface="Arial" pitchFamily="34" charset="0"/>
                <a:cs typeface="Arial" pitchFamily="34" charset="0"/>
              </a:rPr>
              <a:t>Movies más de 410.000 usuarios diarios): Se trata de una aplicación realizada por Flixster que compara el gusto de los amigos en cuestión de cine y películas. Cada persona puede seleccionar los filmes que quiera y pasar un cuestionario a otros contactos que votan y comentan sobre cada película. </a:t>
            </a:r>
          </a:p>
          <a:p>
            <a:pPr algn="just"/>
            <a:r>
              <a:rPr lang="es-ES" sz="2400" dirty="0" smtClean="0">
                <a:latin typeface="Arial" pitchFamily="34" charset="0"/>
                <a:cs typeface="Arial" pitchFamily="34" charset="0"/>
              </a:rPr>
              <a:t>De esta forma se obtiene un 'porcentaje de compatibilidad' en cuestiones cinéfilas entre los amigos.</a:t>
            </a:r>
          </a:p>
          <a:p>
            <a:pPr algn="just"/>
            <a:r>
              <a:rPr lang="es-ES" sz="2400" dirty="0" smtClean="0">
                <a:latin typeface="Arial" pitchFamily="34" charset="0"/>
                <a:cs typeface="Arial" pitchFamily="34" charset="0"/>
              </a:rPr>
              <a:t>Bumper Sticker (más de 930.000 usuarios diarios): Permite utilizar pequeñas imágenes predefinidas que, a modo de pancartas, expresan un mensaje o una imagen curiosa</a:t>
            </a:r>
            <a:endParaRPr lang="es-ES" sz="24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601343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Inverted="1"/>
      </p:transition>
    </mc:Choice>
    <mc:Fallback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Sátira</a:t>
            </a:r>
            <a:endParaRPr lang="es-ES" dirty="0"/>
          </a:p>
        </p:txBody>
      </p:sp>
      <p:sp>
        <p:nvSpPr>
          <p:cNvPr id="3" name="2 Rectángulo"/>
          <p:cNvSpPr/>
          <p:nvPr/>
        </p:nvSpPr>
        <p:spPr>
          <a:xfrm>
            <a:off x="755576" y="1412776"/>
            <a:ext cx="7632848" cy="40626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sz="2400" dirty="0" smtClean="0">
                <a:latin typeface="Arial" pitchFamily="34" charset="0"/>
                <a:cs typeface="Arial" pitchFamily="34" charset="0"/>
              </a:rPr>
              <a:t>Una herramienta en progreso, para distinguir noticias de parodias de sitios web, ayudando a los usuarios a distinguir las noticias satíricas.</a:t>
            </a:r>
          </a:p>
          <a:p>
            <a:pPr algn="just"/>
            <a:endParaRPr lang="es-ES" sz="2400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s-ES" sz="2400" dirty="0" smtClean="0">
                <a:latin typeface="Arial" pitchFamily="34" charset="0"/>
                <a:cs typeface="Arial" pitchFamily="34" charset="0"/>
              </a:rPr>
              <a:t>Apps para móviles.</a:t>
            </a:r>
          </a:p>
          <a:p>
            <a:pPr algn="just"/>
            <a:endParaRPr lang="es-ES" sz="2400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s-ES" sz="2400" dirty="0" smtClean="0">
                <a:latin typeface="Arial" pitchFamily="34" charset="0"/>
                <a:cs typeface="Arial" pitchFamily="34" charset="0"/>
              </a:rPr>
              <a:t>App Facebook: App desarrollada para la mayoría de las plataformas de Smartphone existentes, esta centralizaba la gestión de Facebook que luego se separaron en apps independientes.</a:t>
            </a: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27565927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Inverted="1"/>
      </p:transition>
    </mc:Choice>
    <mc:Fallback>
      <p:transition spd="slow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1187624" y="836713"/>
            <a:ext cx="7128792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sz="2400" dirty="0" smtClean="0">
                <a:latin typeface="Arial" pitchFamily="34" charset="0"/>
                <a:cs typeface="Arial" pitchFamily="34" charset="0"/>
              </a:rPr>
              <a:t>Are you interested más de 440.000 usuarios diarios: Se trata de un juego ya visto en otros sitios web. Cada persona se muestra con una foto que se somete a votación por parte de todos los usuarios de Facebook, que deben decidir si se encuentran interesados en una persona por su aspecto físico.</a:t>
            </a:r>
          </a:p>
          <a:p>
            <a:pPr algn="just"/>
            <a:r>
              <a:rPr lang="es-ES" sz="2400" dirty="0" smtClean="0">
                <a:latin typeface="Arial" pitchFamily="34" charset="0"/>
                <a:cs typeface="Arial" pitchFamily="34" charset="0"/>
              </a:rPr>
              <a:t> Cuando se vota en positivo, el juego permite hacerlo de forma anónima o pública, y también acceder al perfil de la persona en cuestión.</a:t>
            </a:r>
            <a:endParaRPr lang="es-ES" sz="24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503879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Inverted="1"/>
      </p:transition>
    </mc:Choice>
    <mc:Fallback>
      <p:transition spd="slow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703828" y="1052736"/>
            <a:ext cx="7488832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sz="2400" dirty="0" smtClean="0">
                <a:latin typeface="Arial" pitchFamily="34" charset="0"/>
                <a:cs typeface="Arial" pitchFamily="34" charset="0"/>
              </a:rPr>
              <a:t>SuperWall (más de dos millones de usuarios diarios) y Fun Wall (casi dos millones): Ambas aplicaciones incrementan las posibilidades del muro que, por defecto, incorporan los perfiles de Facebook; un lugar en que los visitantes pueden firmar con un texto o grabar un vídeo con una webcam. </a:t>
            </a:r>
          </a:p>
          <a:p>
            <a:pPr algn="just"/>
            <a:r>
              <a:rPr lang="es-ES" sz="2400" dirty="0" smtClean="0">
                <a:latin typeface="Arial" pitchFamily="34" charset="0"/>
                <a:cs typeface="Arial" pitchFamily="34" charset="0"/>
              </a:rPr>
              <a:t>Con estas aplicaciones, se automatiza el envío de vídeos de YouTube, fotos, postales, comentarios, música, regalos o grafitis a los contactos, ahorrando la tarea de enviarlos uno por uno. </a:t>
            </a:r>
            <a:endParaRPr lang="es-ES" sz="24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031195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Inverted="1"/>
      </p:transition>
    </mc:Choice>
    <mc:Fallback>
      <p:transition spd="slow"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683568" y="1000561"/>
            <a:ext cx="7776864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sz="2400" dirty="0" smtClean="0">
                <a:latin typeface="Arial" pitchFamily="34" charset="0"/>
                <a:cs typeface="Arial" pitchFamily="34" charset="0"/>
              </a:rPr>
              <a:t>Top Friends (casi dos millones de usuarios diarios): Una aplicación por la que se puede clasificar a los mejores amigos, que aparecen destacados en un cuadro dentro del perfil de cada usuario. Supone en cierta forma una manera de diferenciar a los verdaderos amigos de los simplemente conocidos. </a:t>
            </a:r>
          </a:p>
          <a:p>
            <a:pPr algn="just"/>
            <a:endParaRPr lang="es-ES" sz="2400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s-ES" sz="2400" dirty="0" smtClean="0">
                <a:latin typeface="Arial" pitchFamily="34" charset="0"/>
                <a:cs typeface="Arial" pitchFamily="34" charset="0"/>
              </a:rPr>
              <a:t>Permite establecer quién podrá ver el cuadro de los mejores amigos y también fijar el estado de ánimo con un emoticono. </a:t>
            </a:r>
            <a:endParaRPr lang="es-ES" sz="24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322384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Inverted="1"/>
      </p:transition>
    </mc:Choice>
    <mc:Fallback>
      <p:transition spd="slow">
        <p:fad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827584" y="1484784"/>
            <a:ext cx="792088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sz="2400" dirty="0" smtClean="0">
                <a:latin typeface="Arial" pitchFamily="34" charset="0"/>
                <a:cs typeface="Arial" pitchFamily="34" charset="0"/>
              </a:rPr>
              <a:t>Friends for sale! más de 660.000 usuarios diarios: Se trata de un juego donde se pueden comprar y vender a los amigos Owned (más de 510.000 usuarios diarios) es un juego similar.</a:t>
            </a:r>
          </a:p>
          <a:p>
            <a:pPr algn="just"/>
            <a:endParaRPr lang="es-ES" sz="2400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s-ES" sz="2400" dirty="0" smtClean="0">
                <a:latin typeface="Arial" pitchFamily="34" charset="0"/>
                <a:cs typeface="Arial" pitchFamily="34" charset="0"/>
              </a:rPr>
              <a:t>Aparte de este tipo de programas, Facebook y otras empresas también proporcionan programas para instalar en el ordenador, o en los teléfonos móviles que cuenten con su propio sistema operativo.</a:t>
            </a:r>
            <a:endParaRPr lang="es-ES" sz="24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88980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Inverted="1"/>
      </p:transition>
    </mc:Choice>
    <mc:Fallback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21196" y="620688"/>
            <a:ext cx="8229600" cy="1143000"/>
          </a:xfrm>
        </p:spPr>
        <p:txBody>
          <a:bodyPr/>
          <a:lstStyle/>
          <a:p>
            <a:r>
              <a:rPr lang="es-ES" dirty="0" smtClean="0"/>
              <a:t>Messenger</a:t>
            </a:r>
            <a:endParaRPr lang="es-ES" dirty="0"/>
          </a:p>
        </p:txBody>
      </p:sp>
      <p:sp>
        <p:nvSpPr>
          <p:cNvPr id="3" name="2 Rectángulo"/>
          <p:cNvSpPr/>
          <p:nvPr/>
        </p:nvSpPr>
        <p:spPr>
          <a:xfrm>
            <a:off x="755576" y="2564904"/>
            <a:ext cx="756084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400" dirty="0" smtClean="0">
                <a:latin typeface="Arial" pitchFamily="34" charset="0"/>
                <a:cs typeface="Arial" pitchFamily="34" charset="0"/>
              </a:rPr>
              <a:t>El servicio de chat que antes era parte de la app principal, ahora funciona de forma independiente, permite incluso llamadas de voz pero sólo limitado a sistema iOS.</a:t>
            </a:r>
            <a:endParaRPr lang="es-ES" sz="24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618473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692696"/>
            <a:ext cx="8229600" cy="1143000"/>
          </a:xfrm>
        </p:spPr>
        <p:txBody>
          <a:bodyPr/>
          <a:lstStyle/>
          <a:p>
            <a:r>
              <a:rPr lang="es-ES" dirty="0" smtClean="0"/>
              <a:t>Poke</a:t>
            </a:r>
            <a:endParaRPr lang="es-ES" dirty="0"/>
          </a:p>
        </p:txBody>
      </p:sp>
      <p:sp>
        <p:nvSpPr>
          <p:cNvPr id="3" name="2 Rectángulo"/>
          <p:cNvSpPr/>
          <p:nvPr/>
        </p:nvSpPr>
        <p:spPr>
          <a:xfrm>
            <a:off x="683568" y="2204864"/>
            <a:ext cx="792088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sz="2400" dirty="0" smtClean="0">
                <a:latin typeface="Arial" pitchFamily="34" charset="0"/>
                <a:cs typeface="Arial" pitchFamily="34" charset="0"/>
              </a:rPr>
              <a:t>Una app para mensajes "efímeros". Independiente de Messenger y requiere que ambos contactos tengan Poke. Descontinuado desde mayo de 2014  Reemplazado por Slingshot que es básicamente igual sólo que ahora también envía y recibe fotos y vídeos "efímeros" Disponible desde junio de 2014.</a:t>
            </a:r>
          </a:p>
          <a:p>
            <a:pPr algn="just"/>
            <a:r>
              <a:rPr lang="es-ES" sz="2400" dirty="0" smtClean="0">
                <a:latin typeface="Arial" pitchFamily="34" charset="0"/>
                <a:cs typeface="Arial" pitchFamily="34" charset="0"/>
              </a:rPr>
              <a:t>Camera App para subir fotografías, integrado con la app principal. </a:t>
            </a:r>
            <a:endParaRPr lang="es-ES" sz="24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184770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Facebook Groups</a:t>
            </a:r>
            <a:endParaRPr lang="es-ES" dirty="0"/>
          </a:p>
        </p:txBody>
      </p:sp>
      <p:sp>
        <p:nvSpPr>
          <p:cNvPr id="3" name="2 Rectángulo"/>
          <p:cNvSpPr/>
          <p:nvPr/>
        </p:nvSpPr>
        <p:spPr>
          <a:xfrm>
            <a:off x="683568" y="1988840"/>
            <a:ext cx="756084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sz="2400" dirty="0" smtClean="0">
                <a:latin typeface="Arial" pitchFamily="34" charset="0"/>
                <a:cs typeface="Arial" pitchFamily="34" charset="0"/>
              </a:rPr>
              <a:t>Básicamente igual que la app Administrador de páginas, pero con los grupos. Ambas están disponibles desde noviembre de 2014.</a:t>
            </a:r>
          </a:p>
          <a:p>
            <a:pPr algn="just"/>
            <a:r>
              <a:rPr lang="es-ES" sz="2400" dirty="0" smtClean="0">
                <a:latin typeface="Arial" pitchFamily="34" charset="0"/>
                <a:cs typeface="Arial" pitchFamily="34" charset="0"/>
              </a:rPr>
              <a:t>Servicios de mensajería</a:t>
            </a:r>
          </a:p>
          <a:p>
            <a:pPr algn="just"/>
            <a:r>
              <a:rPr lang="es-ES" sz="2400" dirty="0" smtClean="0">
                <a:latin typeface="Arial" pitchFamily="34" charset="0"/>
                <a:cs typeface="Arial" pitchFamily="34" charset="0"/>
              </a:rPr>
              <a:t>Todas son independientes e incapaces de operar entre sí.</a:t>
            </a:r>
          </a:p>
          <a:p>
            <a:pPr algn="just"/>
            <a:r>
              <a:rPr lang="es-ES" sz="2400" dirty="0" smtClean="0">
                <a:latin typeface="Arial" pitchFamily="34" charset="0"/>
                <a:cs typeface="Arial" pitchFamily="34" charset="0"/>
              </a:rPr>
              <a:t>Messenger (app y web)</a:t>
            </a:r>
          </a:p>
          <a:p>
            <a:pPr algn="just"/>
            <a:r>
              <a:rPr lang="es-ES" sz="2400" dirty="0" smtClean="0">
                <a:latin typeface="Arial" pitchFamily="34" charset="0"/>
                <a:cs typeface="Arial" pitchFamily="34" charset="0"/>
              </a:rPr>
              <a:t>Poke y Slingshot</a:t>
            </a:r>
            <a:endParaRPr lang="es-ES" sz="24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60583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V</a:t>
            </a:r>
            <a:r>
              <a:rPr lang="es-ES" dirty="0" smtClean="0"/>
              <a:t>ideollamadas</a:t>
            </a:r>
            <a:endParaRPr lang="es-ES" dirty="0"/>
          </a:p>
        </p:txBody>
      </p:sp>
      <p:sp>
        <p:nvSpPr>
          <p:cNvPr id="3" name="2 Rectángulo"/>
          <p:cNvSpPr/>
          <p:nvPr/>
        </p:nvSpPr>
        <p:spPr>
          <a:xfrm>
            <a:off x="611560" y="1988840"/>
            <a:ext cx="7344816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800" dirty="0">
                <a:latin typeface="Arial" pitchFamily="34" charset="0"/>
                <a:cs typeface="Arial" pitchFamily="34" charset="0"/>
              </a:rPr>
              <a:t>U</a:t>
            </a:r>
            <a:r>
              <a:rPr lang="es-ES" sz="2800" dirty="0" smtClean="0">
                <a:latin typeface="Arial" pitchFamily="34" charset="0"/>
                <a:cs typeface="Arial" pitchFamily="34" charset="0"/>
              </a:rPr>
              <a:t>n programa,  que se instala para Windows Vista en adelante, para activar chat de vídeo en la página web de Facebook.</a:t>
            </a:r>
            <a:endParaRPr lang="es-ES" sz="28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148434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143000"/>
          </a:xfrm>
        </p:spPr>
        <p:txBody>
          <a:bodyPr/>
          <a:lstStyle/>
          <a:p>
            <a:r>
              <a:rPr lang="es-ES" dirty="0" smtClean="0"/>
              <a:t>Botón de pánico</a:t>
            </a:r>
            <a:endParaRPr lang="es-ES" dirty="0"/>
          </a:p>
        </p:txBody>
      </p:sp>
      <p:sp>
        <p:nvSpPr>
          <p:cNvPr id="3" name="2 Rectángulo"/>
          <p:cNvSpPr/>
          <p:nvPr/>
        </p:nvSpPr>
        <p:spPr>
          <a:xfrm>
            <a:off x="683568" y="2276872"/>
            <a:ext cx="8136904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sz="2400" dirty="0" smtClean="0">
                <a:latin typeface="Arial" pitchFamily="34" charset="0"/>
                <a:cs typeface="Arial" pitchFamily="34" charset="0"/>
              </a:rPr>
              <a:t>Facebook ha incorporado a su plataforma un botón de pánico. Este botón no es más que una aplicación para que los niños y adolescentes tengan un acceso rápido a una herramienta que les permita ponerse en contacto con las autoridades en caso de detectar un indicio de abuso en línea.</a:t>
            </a:r>
            <a:endParaRPr lang="es-ES" sz="24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572994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46856" y="404664"/>
            <a:ext cx="8229600" cy="1143000"/>
          </a:xfrm>
        </p:spPr>
        <p:txBody>
          <a:bodyPr/>
          <a:lstStyle/>
          <a:p>
            <a:r>
              <a:rPr lang="es-ES" dirty="0" smtClean="0"/>
              <a:t>Críticas</a:t>
            </a:r>
            <a:endParaRPr lang="es-ES" dirty="0"/>
          </a:p>
        </p:txBody>
      </p:sp>
      <p:sp>
        <p:nvSpPr>
          <p:cNvPr id="3" name="2 Rectángulo"/>
          <p:cNvSpPr/>
          <p:nvPr/>
        </p:nvSpPr>
        <p:spPr>
          <a:xfrm>
            <a:off x="683568" y="1916832"/>
            <a:ext cx="7992888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sz="2400" dirty="0" smtClean="0">
                <a:latin typeface="Arial" pitchFamily="34" charset="0"/>
                <a:cs typeface="Arial" pitchFamily="34" charset="0"/>
              </a:rPr>
              <a:t>Facebook ha recibido diversidad de críticas desde que alcanzó difusión global. Especialmente por sus términos de uso, en cuanto a datos e imagen, y el acceso a la información de los usuarios una vez dados de baja. También debido al alcance que está teniendo entre menores, sus efectos psicológicos y sus alarmantes políticas de privacidad.</a:t>
            </a:r>
            <a:endParaRPr lang="es-ES" sz="24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464861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Inverted="1"/>
      </p:transition>
    </mc:Choice>
    <mc:Fallback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Rectángulo"/>
          <p:cNvSpPr/>
          <p:nvPr/>
        </p:nvSpPr>
        <p:spPr>
          <a:xfrm>
            <a:off x="544314" y="1340768"/>
            <a:ext cx="7992888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sz="2400" dirty="0" smtClean="0">
                <a:latin typeface="Arial" pitchFamily="34" charset="0"/>
                <a:cs typeface="Arial" pitchFamily="34" charset="0"/>
              </a:rPr>
              <a:t>En el momento de aceptar el contrato de términos de uso de la comunidad, el usuario cede la propiedad exclusiva y perpetua de toda la información e imágenes que agregue a la red social.</a:t>
            </a:r>
          </a:p>
          <a:p>
            <a:pPr algn="just"/>
            <a:r>
              <a:rPr lang="es-ES" sz="2400" dirty="0" smtClean="0">
                <a:latin typeface="Arial" pitchFamily="34" charset="0"/>
                <a:cs typeface="Arial" pitchFamily="34" charset="0"/>
              </a:rPr>
              <a:t>Usted le otorga a Facebook el derecho irrevocable, perpetuo, no exclusivo, transferible y mundial con la autorización de acordar una licencia secundaria de utilizar, copiar, publicar, difundir, almacenar, ejecutar, transmitir, escanear, modificar, editar, traducir, adaptar, redistribuir cualquier contenido depositado en el portal.</a:t>
            </a:r>
            <a:endParaRPr lang="es-ES" sz="24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553837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Inverted="1"/>
      </p:transition>
    </mc:Choice>
    <mc:Fallback>
      <p:transition spd="slow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jecutivo">
  <a:themeElements>
    <a:clrScheme name="Ejecutivo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jecutivo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jecutiv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48</TotalTime>
  <Words>1543</Words>
  <Application>Microsoft Office PowerPoint</Application>
  <PresentationFormat>Presentación en pantalla (4:3)</PresentationFormat>
  <Paragraphs>67</Paragraphs>
  <Slides>23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23</vt:i4>
      </vt:variant>
    </vt:vector>
  </HeadingPairs>
  <TitlesOfParts>
    <vt:vector size="24" baseType="lpstr">
      <vt:lpstr>Ejecutivo</vt:lpstr>
      <vt:lpstr>Aplicaciones</vt:lpstr>
      <vt:lpstr>Sátira</vt:lpstr>
      <vt:lpstr>Messenger</vt:lpstr>
      <vt:lpstr>Poke</vt:lpstr>
      <vt:lpstr>Facebook Groups</vt:lpstr>
      <vt:lpstr>Videollamadas</vt:lpstr>
      <vt:lpstr>Botón de pánico</vt:lpstr>
      <vt:lpstr>Críticas</vt:lpstr>
      <vt:lpstr>Presentación de PowerPoint</vt:lpstr>
      <vt:lpstr>Licencia y términos </vt:lpstr>
      <vt:lpstr>Dar de baja una cuenta</vt:lpstr>
      <vt:lpstr> Cuidado con lo que suba a Facebook</vt:lpstr>
      <vt:lpstr>Presentación de PowerPoint</vt:lpstr>
      <vt:lpstr>Herramientas de Facebook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Aplicaciones</dc:title>
  <dc:creator>Usuario</dc:creator>
  <cp:lastModifiedBy>Usuario</cp:lastModifiedBy>
  <cp:revision>6</cp:revision>
  <dcterms:created xsi:type="dcterms:W3CDTF">2015-06-23T01:11:22Z</dcterms:created>
  <dcterms:modified xsi:type="dcterms:W3CDTF">2015-06-24T02:55:22Z</dcterms:modified>
</cp:coreProperties>
</file>