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1pPr>
    <a:lvl2pPr marL="4572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2pPr>
    <a:lvl3pPr marL="9144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3pPr>
    <a:lvl4pPr marL="13716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4pPr>
    <a:lvl5pPr marL="18288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noProof="0" smtClean="0"/>
          </a:p>
        </p:txBody>
      </p:sp>
    </p:spTree>
    <p:extLst>
      <p:ext uri="{BB962C8B-B14F-4D97-AF65-F5344CB8AC3E}">
        <p14:creationId xmlns:p14="http://schemas.microsoft.com/office/powerpoint/2010/main" val="75730557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9699"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9939"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0963"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1987"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3011"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4035"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5059"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6083"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7107"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8131"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9155"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0179"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1203"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2227"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3251"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4275"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5299"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1747"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2771"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3795"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4819"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3"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7"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txBox="1">
            <a:spLocks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1" name="Rectangle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1F8B195-4E10-467A-883C-F8E17778D1FF}" type="slidenum">
              <a:rPr lang="en-GB"/>
              <a:pPr>
                <a:defRPr/>
              </a:pPr>
              <a:t>‹#›</a:t>
            </a:fld>
            <a:endParaRPr lang="en-GB"/>
          </a:p>
        </p:txBody>
      </p:sp>
    </p:spTree>
    <p:extLst>
      <p:ext uri="{BB962C8B-B14F-4D97-AF65-F5344CB8AC3E}">
        <p14:creationId xmlns:p14="http://schemas.microsoft.com/office/powerpoint/2010/main" val="314092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6A2937B-62F8-4EAD-B9D2-81442F00BA82}" type="slidenum">
              <a:rPr lang="en-GB"/>
              <a:pPr>
                <a:defRPr/>
              </a:pPr>
              <a:t>‹#›</a:t>
            </a:fld>
            <a:endParaRPr lang="en-GB"/>
          </a:p>
        </p:txBody>
      </p:sp>
    </p:spTree>
    <p:extLst>
      <p:ext uri="{BB962C8B-B14F-4D97-AF65-F5344CB8AC3E}">
        <p14:creationId xmlns:p14="http://schemas.microsoft.com/office/powerpoint/2010/main" val="238688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8588"/>
            <a:ext cx="2055813" cy="59959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28588"/>
            <a:ext cx="6019800" cy="59959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D8702D1-A26C-496F-8C0C-5922459AFF58}" type="slidenum">
              <a:rPr lang="en-GB"/>
              <a:pPr>
                <a:defRPr/>
              </a:pPr>
              <a:t>‹#›</a:t>
            </a:fld>
            <a:endParaRPr lang="en-GB"/>
          </a:p>
        </p:txBody>
      </p:sp>
    </p:spTree>
    <p:extLst>
      <p:ext uri="{BB962C8B-B14F-4D97-AF65-F5344CB8AC3E}">
        <p14:creationId xmlns:p14="http://schemas.microsoft.com/office/powerpoint/2010/main" val="399445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8"/>
            <a:ext cx="8228013" cy="1433512"/>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7013" cy="45243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6613"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6613" y="3938588"/>
            <a:ext cx="4038600" cy="21859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3"/>
          <p:cNvSpPr>
            <a:spLocks noGrp="1" noChangeArrowheads="1"/>
          </p:cNvSpPr>
          <p:nvPr>
            <p:ph type="dt" idx="10"/>
          </p:nvPr>
        </p:nvSpPr>
        <p:spPr>
          <a:ln/>
        </p:spPr>
        <p:txBody>
          <a:bodyPr/>
          <a:lstStyle>
            <a:lvl1pPr>
              <a:defRPr/>
            </a:lvl1pPr>
          </a:lstStyle>
          <a:p>
            <a:pPr>
              <a:defRPr/>
            </a:pPr>
            <a:endParaRPr lang="en-GB"/>
          </a:p>
        </p:txBody>
      </p:sp>
      <p:sp>
        <p:nvSpPr>
          <p:cNvPr id="7" name="Rectangle 4"/>
          <p:cNvSpPr>
            <a:spLocks noGrp="1" noChangeArrowheads="1"/>
          </p:cNvSpPr>
          <p:nvPr>
            <p:ph type="ftr" idx="11"/>
          </p:nvPr>
        </p:nvSpPr>
        <p:spPr>
          <a:ln/>
        </p:spPr>
        <p:txBody>
          <a:bodyPr/>
          <a:lstStyle>
            <a:lvl1pPr>
              <a:defRPr/>
            </a:lvl1pPr>
          </a:lstStyle>
          <a:p>
            <a:pPr>
              <a:defRPr/>
            </a:pPr>
            <a:endParaRPr lang="en-GB"/>
          </a:p>
        </p:txBody>
      </p:sp>
      <p:sp>
        <p:nvSpPr>
          <p:cNvPr id="8" name="Rectangle 5"/>
          <p:cNvSpPr>
            <a:spLocks noGrp="1" noChangeArrowheads="1"/>
          </p:cNvSpPr>
          <p:nvPr>
            <p:ph type="sldNum" idx="12"/>
          </p:nvPr>
        </p:nvSpPr>
        <p:spPr>
          <a:ln/>
        </p:spPr>
        <p:txBody>
          <a:bodyPr/>
          <a:lstStyle>
            <a:lvl1pPr>
              <a:defRPr/>
            </a:lvl1pPr>
          </a:lstStyle>
          <a:p>
            <a:pPr>
              <a:defRPr/>
            </a:pPr>
            <a:fld id="{093B7E14-ED15-4820-925E-D74A4ACB36A8}" type="slidenum">
              <a:rPr lang="en-GB"/>
              <a:pPr>
                <a:defRPr/>
              </a:pPr>
              <a:t>‹#›</a:t>
            </a:fld>
            <a:endParaRPr lang="en-GB"/>
          </a:p>
        </p:txBody>
      </p:sp>
    </p:spTree>
    <p:extLst>
      <p:ext uri="{BB962C8B-B14F-4D97-AF65-F5344CB8AC3E}">
        <p14:creationId xmlns:p14="http://schemas.microsoft.com/office/powerpoint/2010/main" val="165715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8"/>
            <a:ext cx="8228013" cy="1433512"/>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7013" cy="45243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00200"/>
            <a:ext cx="4038600" cy="45243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5F01FD7B-5943-4573-A9A0-36A47AB157BA}" type="slidenum">
              <a:rPr lang="en-GB"/>
              <a:pPr>
                <a:defRPr/>
              </a:pPr>
              <a:t>‹#›</a:t>
            </a:fld>
            <a:endParaRPr lang="en-GB"/>
          </a:p>
        </p:txBody>
      </p:sp>
    </p:spTree>
    <p:extLst>
      <p:ext uri="{BB962C8B-B14F-4D97-AF65-F5344CB8AC3E}">
        <p14:creationId xmlns:p14="http://schemas.microsoft.com/office/powerpoint/2010/main" val="11083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7060947-0A4C-4F74-8C3B-7D5F9B10F8A8}" type="slidenum">
              <a:rPr lang="en-GB"/>
              <a:pPr>
                <a:defRPr/>
              </a:pPr>
              <a:t>‹#›</a:t>
            </a:fld>
            <a:endParaRPr lang="en-GB"/>
          </a:p>
        </p:txBody>
      </p:sp>
    </p:spTree>
    <p:extLst>
      <p:ext uri="{BB962C8B-B14F-4D97-AF65-F5344CB8AC3E}">
        <p14:creationId xmlns:p14="http://schemas.microsoft.com/office/powerpoint/2010/main" val="167939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0DA74FC-FF57-4B13-B79B-52D8156A23CB}" type="slidenum">
              <a:rPr lang="en-GB"/>
              <a:pPr>
                <a:defRPr/>
              </a:pPr>
              <a:t>‹#›</a:t>
            </a:fld>
            <a:endParaRPr lang="en-GB"/>
          </a:p>
        </p:txBody>
      </p:sp>
    </p:spTree>
    <p:extLst>
      <p:ext uri="{BB962C8B-B14F-4D97-AF65-F5344CB8AC3E}">
        <p14:creationId xmlns:p14="http://schemas.microsoft.com/office/powerpoint/2010/main" val="241043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6D36F671-7350-4F4C-842D-5D1B2BF218A0}" type="slidenum">
              <a:rPr lang="en-GB"/>
              <a:pPr>
                <a:defRPr/>
              </a:pPr>
              <a:t>‹#›</a:t>
            </a:fld>
            <a:endParaRPr lang="en-GB"/>
          </a:p>
        </p:txBody>
      </p:sp>
    </p:spTree>
    <p:extLst>
      <p:ext uri="{BB962C8B-B14F-4D97-AF65-F5344CB8AC3E}">
        <p14:creationId xmlns:p14="http://schemas.microsoft.com/office/powerpoint/2010/main" val="335638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AF3F3A99-FABE-4DB5-8840-EF690C17413C}" type="slidenum">
              <a:rPr lang="en-GB"/>
              <a:pPr>
                <a:defRPr/>
              </a:pPr>
              <a:t>‹#›</a:t>
            </a:fld>
            <a:endParaRPr lang="en-GB"/>
          </a:p>
        </p:txBody>
      </p:sp>
    </p:spTree>
    <p:extLst>
      <p:ext uri="{BB962C8B-B14F-4D97-AF65-F5344CB8AC3E}">
        <p14:creationId xmlns:p14="http://schemas.microsoft.com/office/powerpoint/2010/main" val="272328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5B33E70B-9214-478D-B787-64E121D35A4F}" type="slidenum">
              <a:rPr lang="en-GB"/>
              <a:pPr>
                <a:defRPr/>
              </a:pPr>
              <a:t>‹#›</a:t>
            </a:fld>
            <a:endParaRPr lang="en-GB"/>
          </a:p>
        </p:txBody>
      </p:sp>
    </p:spTree>
    <p:extLst>
      <p:ext uri="{BB962C8B-B14F-4D97-AF65-F5344CB8AC3E}">
        <p14:creationId xmlns:p14="http://schemas.microsoft.com/office/powerpoint/2010/main" val="396494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300FEF56-17CB-4CD0-A2A3-1ED3AF96A928}" type="slidenum">
              <a:rPr lang="en-GB"/>
              <a:pPr>
                <a:defRPr/>
              </a:pPr>
              <a:t>‹#›</a:t>
            </a:fld>
            <a:endParaRPr lang="en-GB"/>
          </a:p>
        </p:txBody>
      </p:sp>
    </p:spTree>
    <p:extLst>
      <p:ext uri="{BB962C8B-B14F-4D97-AF65-F5344CB8AC3E}">
        <p14:creationId xmlns:p14="http://schemas.microsoft.com/office/powerpoint/2010/main" val="38019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2EC185F4-FE0A-4209-BFB4-166BF61ADA16}" type="slidenum">
              <a:rPr lang="en-GB"/>
              <a:pPr>
                <a:defRPr/>
              </a:pPr>
              <a:t>‹#›</a:t>
            </a:fld>
            <a:endParaRPr lang="en-GB"/>
          </a:p>
        </p:txBody>
      </p:sp>
    </p:spTree>
    <p:extLst>
      <p:ext uri="{BB962C8B-B14F-4D97-AF65-F5344CB8AC3E}">
        <p14:creationId xmlns:p14="http://schemas.microsoft.com/office/powerpoint/2010/main" val="388907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3478FED8-9AE8-4E01-906F-6C2C7A4C6E6A}" type="slidenum">
              <a:rPr lang="en-GB"/>
              <a:pPr>
                <a:defRPr/>
              </a:pPr>
              <a:t>‹#›</a:t>
            </a:fld>
            <a:endParaRPr lang="en-GB"/>
          </a:p>
        </p:txBody>
      </p:sp>
    </p:spTree>
    <p:extLst>
      <p:ext uri="{BB962C8B-B14F-4D97-AF65-F5344CB8AC3E}">
        <p14:creationId xmlns:p14="http://schemas.microsoft.com/office/powerpoint/2010/main" val="21074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Pulse para editar el formato del texto de título</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2"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defRPr>
            </a:lvl1pPr>
          </a:lstStyle>
          <a:p>
            <a:pPr>
              <a:defRPr/>
            </a:pPr>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defRPr>
            </a:lvl1pPr>
          </a:lstStyle>
          <a:p>
            <a:pPr>
              <a:defRPr/>
            </a:pPr>
            <a:fld id="{628AC587-7099-4F51-A3EC-70D4918C059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cs typeface="Arial" charset="0"/>
        </a:defRPr>
      </a:lvl5pPr>
      <a:lvl6pPr marL="4572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49263" rtl="0" eaLnBrk="0" fontAlgn="base" hangingPunct="0">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2.smarttech.com/st/en-US/Products/SMART+Boards/Front+Projection/600+Series/Default.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b_FRmYXtneQ"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www.pizarrasinteractivas-recursos.net/docman/index.php"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observatorio.cnice.mec.es/modules.php?op=modload&amp;name=News&amp;file=article&amp;sid=58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755576" y="1196753"/>
            <a:ext cx="7630616" cy="5328591"/>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s-PA" sz="1600" b="1" cap="none" dirty="0" smtClean="0">
                <a:solidFill>
                  <a:schemeClr val="bg1"/>
                </a:solidFill>
              </a:rPr>
              <a:t/>
            </a:r>
            <a:br>
              <a:rPr lang="es-PA" sz="1600" b="1" cap="none" dirty="0" smtClean="0">
                <a:solidFill>
                  <a:schemeClr val="bg1"/>
                </a:solidFill>
              </a:rPr>
            </a:br>
            <a:r>
              <a:rPr lang="es-ES" sz="1600" cap="none" dirty="0" smtClean="0"/>
              <a:t/>
            </a:r>
            <a:br>
              <a:rPr lang="es-ES" sz="1600" cap="none" dirty="0" smtClean="0"/>
            </a:br>
            <a:r>
              <a:rPr lang="es-ES" sz="1600" b="1" cap="none" dirty="0" smtClean="0">
                <a:latin typeface="Arial" pitchFamily="34" charset="0"/>
                <a:cs typeface="Arial" pitchFamily="34" charset="0"/>
              </a:rPr>
              <a:t>Sede Central-Panamá </a:t>
            </a:r>
            <a:br>
              <a:rPr lang="es-ES" sz="1600" b="1" cap="none" dirty="0" smtClean="0">
                <a:latin typeface="Arial" pitchFamily="34" charset="0"/>
                <a:cs typeface="Arial" pitchFamily="34" charset="0"/>
              </a:rPr>
            </a:br>
            <a:r>
              <a:rPr lang="es-ES" sz="1600" b="1" cap="none" dirty="0" smtClean="0">
                <a:latin typeface="Arial" pitchFamily="34" charset="0"/>
                <a:cs typeface="Arial" pitchFamily="34" charset="0"/>
              </a:rPr>
              <a:t>Facultad de Ciencias Tecnológicas</a:t>
            </a:r>
            <a:br>
              <a:rPr lang="es-ES" sz="1600" b="1" cap="none" dirty="0" smtClean="0">
                <a:latin typeface="Arial" pitchFamily="34" charset="0"/>
                <a:cs typeface="Arial" pitchFamily="34" charset="0"/>
              </a:rPr>
            </a:br>
            <a:r>
              <a:rPr lang="es-ES" sz="1600" b="1" cap="none" dirty="0" smtClean="0">
                <a:latin typeface="Arial" pitchFamily="34" charset="0"/>
                <a:cs typeface="Arial" pitchFamily="34" charset="0"/>
              </a:rPr>
              <a:t>Licenciatura En Informática</a:t>
            </a:r>
            <a:r>
              <a:rPr lang="es-PA" sz="1600" b="1" cap="none" dirty="0" smtClean="0">
                <a:latin typeface="Arial" pitchFamily="34" charset="0"/>
                <a:cs typeface="Arial" pitchFamily="34" charset="0"/>
              </a:rPr>
              <a:t/>
            </a:r>
            <a:br>
              <a:rPr lang="es-PA" sz="1600" b="1" cap="none" dirty="0" smtClean="0">
                <a:latin typeface="Arial" pitchFamily="34" charset="0"/>
                <a:cs typeface="Arial" pitchFamily="34" charset="0"/>
              </a:rPr>
            </a:br>
            <a:r>
              <a:rPr lang="es-PA" sz="1600" b="1" cap="none" dirty="0" smtClean="0">
                <a:latin typeface="Arial" pitchFamily="34" charset="0"/>
                <a:cs typeface="Arial" pitchFamily="34" charset="0"/>
              </a:rPr>
              <a:t/>
            </a:r>
            <a:br>
              <a:rPr lang="es-PA" sz="1600" b="1" cap="none" dirty="0" smtClean="0">
                <a:latin typeface="Arial" pitchFamily="34" charset="0"/>
                <a:cs typeface="Arial" pitchFamily="34" charset="0"/>
              </a:rPr>
            </a:br>
            <a:r>
              <a:rPr lang="es-PA" sz="1600" b="1" cap="none" dirty="0" smtClean="0">
                <a:latin typeface="Arial" pitchFamily="34" charset="0"/>
                <a:cs typeface="Arial" pitchFamily="34" charset="0"/>
              </a:rPr>
              <a:t>Asignatura:</a:t>
            </a:r>
            <a:br>
              <a:rPr lang="es-PA" sz="1600" b="1" cap="none" dirty="0" smtClean="0">
                <a:latin typeface="Arial" pitchFamily="34" charset="0"/>
                <a:cs typeface="Arial" pitchFamily="34" charset="0"/>
              </a:rPr>
            </a:br>
            <a:r>
              <a:rPr lang="es-PA" sz="1600" b="1" dirty="0" smtClean="0">
                <a:latin typeface="+mj-lt"/>
              </a:rPr>
              <a:t>Seminario </a:t>
            </a:r>
            <a:r>
              <a:rPr lang="es-PA" sz="1600" dirty="0">
                <a:effectLst/>
              </a:rPr>
              <a:t/>
            </a:r>
            <a:br>
              <a:rPr lang="es-PA" sz="1600" dirty="0">
                <a:effectLst/>
              </a:rPr>
            </a:br>
            <a:r>
              <a:rPr lang="es-PA" sz="1600" b="1" cap="none" dirty="0" smtClean="0">
                <a:latin typeface="Arial" pitchFamily="34" charset="0"/>
                <a:cs typeface="Arial" pitchFamily="34" charset="0"/>
              </a:rPr>
              <a:t/>
            </a:r>
            <a:br>
              <a:rPr lang="es-PA" sz="1600" b="1" cap="none" dirty="0" smtClean="0">
                <a:latin typeface="Arial" pitchFamily="34" charset="0"/>
                <a:cs typeface="Arial" pitchFamily="34" charset="0"/>
              </a:rPr>
            </a:br>
            <a:r>
              <a:rPr lang="es-PA" sz="1600" b="1" cap="none" dirty="0" smtClean="0">
                <a:latin typeface="Arial" pitchFamily="34" charset="0"/>
                <a:cs typeface="Arial" pitchFamily="34" charset="0"/>
              </a:rPr>
              <a:t>Tema: </a:t>
            </a:r>
            <a:br>
              <a:rPr lang="es-PA" sz="1600" b="1" cap="none" dirty="0" smtClean="0">
                <a:latin typeface="Arial" pitchFamily="34" charset="0"/>
                <a:cs typeface="Arial" pitchFamily="34" charset="0"/>
              </a:rPr>
            </a:br>
            <a:r>
              <a:rPr lang="es-PA" sz="1600" b="1" dirty="0" smtClean="0"/>
              <a:t>C</a:t>
            </a:r>
            <a:r>
              <a:rPr lang="es-PA" sz="1600" b="1" dirty="0" smtClean="0"/>
              <a:t>onocer, Manejar Información Relevante </a:t>
            </a:r>
            <a:br>
              <a:rPr lang="es-PA" sz="1600" b="1" dirty="0" smtClean="0"/>
            </a:br>
            <a:r>
              <a:rPr lang="es-PA" sz="1600" b="1" dirty="0" smtClean="0"/>
              <a:t>Sobre Los Mapas Y La Herramienta </a:t>
            </a:r>
            <a:r>
              <a:rPr lang="es-PA" sz="1600" b="1" dirty="0" err="1" smtClean="0"/>
              <a:t>CmapTools</a:t>
            </a:r>
            <a:r>
              <a:rPr lang="es-PA" sz="1600" b="1" dirty="0" smtClean="0"/>
              <a:t>.</a:t>
            </a:r>
            <a:br>
              <a:rPr lang="es-PA" sz="1600" b="1" dirty="0" smtClean="0"/>
            </a:br>
            <a:r>
              <a:rPr lang="es-PA" sz="1600" b="1" cap="none" dirty="0" smtClean="0">
                <a:latin typeface="Arial" pitchFamily="34" charset="0"/>
                <a:cs typeface="Arial" pitchFamily="34" charset="0"/>
              </a:rPr>
              <a:t/>
            </a:r>
            <a:br>
              <a:rPr lang="es-PA" sz="1600" b="1" cap="none" dirty="0" smtClean="0">
                <a:latin typeface="Arial" pitchFamily="34" charset="0"/>
                <a:cs typeface="Arial" pitchFamily="34" charset="0"/>
              </a:rPr>
            </a:br>
            <a:r>
              <a:rPr lang="es-PA" sz="1600" b="1" cap="none" dirty="0" smtClean="0">
                <a:latin typeface="Arial" pitchFamily="34" charset="0"/>
                <a:cs typeface="Arial" pitchFamily="34" charset="0"/>
              </a:rPr>
              <a:t>Facilitador:</a:t>
            </a:r>
            <a:br>
              <a:rPr lang="es-PA" sz="1600" b="1" cap="none" dirty="0" smtClean="0">
                <a:latin typeface="Arial" pitchFamily="34" charset="0"/>
                <a:cs typeface="Arial" pitchFamily="34" charset="0"/>
              </a:rPr>
            </a:br>
            <a:r>
              <a:rPr lang="es-PA" sz="1600" b="1" dirty="0" smtClean="0">
                <a:effectLst/>
                <a:latin typeface="Arial" pitchFamily="34" charset="0"/>
                <a:cs typeface="Arial" pitchFamily="34" charset="0"/>
              </a:rPr>
              <a:t>Ernesto Sánchez</a:t>
            </a:r>
            <a:r>
              <a:rPr lang="es-MX" sz="1600" dirty="0" smtClean="0"/>
              <a:t/>
            </a:r>
            <a:br>
              <a:rPr lang="es-MX" sz="1600" dirty="0" smtClean="0"/>
            </a:br>
            <a:r>
              <a:rPr lang="es-PA" sz="1600" b="1" cap="none" dirty="0" smtClean="0">
                <a:latin typeface="Arial" pitchFamily="34" charset="0"/>
                <a:cs typeface="Arial" pitchFamily="34" charset="0"/>
              </a:rPr>
              <a:t/>
            </a:r>
            <a:br>
              <a:rPr lang="es-PA" sz="1600" b="1" cap="none" dirty="0" smtClean="0">
                <a:latin typeface="Arial" pitchFamily="34" charset="0"/>
                <a:cs typeface="Arial" pitchFamily="34" charset="0"/>
              </a:rPr>
            </a:br>
            <a:r>
              <a:rPr lang="es-PA" sz="1600" b="1" dirty="0">
                <a:latin typeface="Arial" pitchFamily="34" charset="0"/>
                <a:cs typeface="Arial" pitchFamily="34" charset="0"/>
              </a:rPr>
              <a:t/>
            </a:r>
            <a:br>
              <a:rPr lang="es-PA" sz="1600" b="1" dirty="0">
                <a:latin typeface="Arial" pitchFamily="34" charset="0"/>
                <a:cs typeface="Arial" pitchFamily="34" charset="0"/>
              </a:rPr>
            </a:br>
            <a:r>
              <a:rPr lang="es-PA" sz="1600" b="1" dirty="0" smtClean="0">
                <a:latin typeface="Arial" pitchFamily="34" charset="0"/>
                <a:cs typeface="Arial" pitchFamily="34" charset="0"/>
              </a:rPr>
              <a:t>Expositor:</a:t>
            </a:r>
            <a:r>
              <a:rPr lang="es-PA" sz="1600" b="1" cap="none" dirty="0" smtClean="0">
                <a:latin typeface="Arial" pitchFamily="34" charset="0"/>
                <a:cs typeface="Arial" pitchFamily="34" charset="0"/>
              </a:rPr>
              <a:t/>
            </a:r>
            <a:br>
              <a:rPr lang="es-PA" sz="1600" b="1" cap="none" dirty="0" smtClean="0">
                <a:latin typeface="Arial" pitchFamily="34" charset="0"/>
                <a:cs typeface="Arial" pitchFamily="34" charset="0"/>
              </a:rPr>
            </a:br>
            <a:r>
              <a:rPr lang="es-PA" sz="1600" b="1" cap="none" dirty="0" smtClean="0">
                <a:latin typeface="Arial" pitchFamily="34" charset="0"/>
                <a:cs typeface="Arial" pitchFamily="34" charset="0"/>
              </a:rPr>
              <a:t>Rojas Luis</a:t>
            </a:r>
            <a:br>
              <a:rPr lang="es-PA" sz="1600" b="1" cap="none" dirty="0" smtClean="0">
                <a:latin typeface="Arial" pitchFamily="34" charset="0"/>
                <a:cs typeface="Arial" pitchFamily="34" charset="0"/>
              </a:rPr>
            </a:br>
            <a:r>
              <a:rPr lang="es-PA" sz="1600" b="1" cap="none" dirty="0" smtClean="0">
                <a:latin typeface="Arial" pitchFamily="34" charset="0"/>
                <a:cs typeface="Arial" pitchFamily="34" charset="0"/>
              </a:rPr>
              <a:t/>
            </a:r>
            <a:br>
              <a:rPr lang="es-PA" sz="1600" b="1" cap="none" dirty="0" smtClean="0">
                <a:latin typeface="Arial" pitchFamily="34" charset="0"/>
                <a:cs typeface="Arial" pitchFamily="34" charset="0"/>
              </a:rPr>
            </a:br>
            <a:r>
              <a:rPr lang="es-PA" sz="1600" b="1" dirty="0">
                <a:latin typeface="Arial" pitchFamily="34" charset="0"/>
                <a:cs typeface="Arial" pitchFamily="34" charset="0"/>
              </a:rPr>
              <a:t>Asignación: </a:t>
            </a:r>
            <a:br>
              <a:rPr lang="es-PA" sz="1600" b="1" dirty="0">
                <a:latin typeface="Arial" pitchFamily="34" charset="0"/>
                <a:cs typeface="Arial" pitchFamily="34" charset="0"/>
              </a:rPr>
            </a:br>
            <a:r>
              <a:rPr lang="es-PA" sz="1600" b="1" dirty="0">
                <a:latin typeface="Arial" pitchFamily="34" charset="0"/>
                <a:cs typeface="Arial" pitchFamily="34" charset="0"/>
              </a:rPr>
              <a:t>Trabajo </a:t>
            </a:r>
            <a:r>
              <a:rPr lang="es-PA" sz="1600" b="1" dirty="0" smtClean="0">
                <a:latin typeface="Arial" pitchFamily="34" charset="0"/>
                <a:cs typeface="Arial" pitchFamily="34" charset="0"/>
              </a:rPr>
              <a:t>Individual</a:t>
            </a:r>
            <a:r>
              <a:rPr lang="es-PA" sz="2400" dirty="0" smtClean="0"/>
              <a:t/>
            </a:r>
            <a:br>
              <a:rPr lang="es-PA" sz="2400" dirty="0" smtClean="0"/>
            </a:br>
            <a:endParaRPr lang="es-PA" sz="2400" dirty="0"/>
          </a:p>
        </p:txBody>
      </p:sp>
      <p:pic>
        <p:nvPicPr>
          <p:cNvPr id="4" name="Picture 3"/>
          <p:cNvPicPr>
            <a:picLocks noChangeAspect="1" noChangeArrowheads="1"/>
          </p:cNvPicPr>
          <p:nvPr/>
        </p:nvPicPr>
        <p:blipFill>
          <a:blip r:embed="rId3" cstate="print"/>
          <a:srcRect/>
          <a:stretch>
            <a:fillRect/>
          </a:stretch>
        </p:blipFill>
        <p:spPr bwMode="auto">
          <a:xfrm>
            <a:off x="0" y="0"/>
            <a:ext cx="9144000" cy="1052736"/>
          </a:xfrm>
          <a:prstGeom prst="rect">
            <a:avLst/>
          </a:prstGeom>
          <a:noFill/>
          <a:ln w="9525">
            <a:noFill/>
            <a:miter lim="800000"/>
            <a:headEnd/>
            <a:tailEnd/>
          </a:ln>
        </p:spPr>
      </p:pic>
    </p:spTree>
    <p:extLst>
      <p:ext uri="{BB962C8B-B14F-4D97-AF65-F5344CB8AC3E}">
        <p14:creationId xmlns:p14="http://schemas.microsoft.com/office/powerpoint/2010/main" val="59592138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bomb.wav"/>
          </p:stSnd>
        </p:sndAc>
      </p:transition>
    </mc:Choice>
    <mc:Fallback xmlns="">
      <p:transition spd="slow">
        <p:fade/>
        <p:sndAc>
          <p:stSnd>
            <p:snd r:embed="rId4" name="bomb.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143000"/>
          </a:xfrm>
          <a:solidFill>
            <a:srgbClr val="BBE0E3"/>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PIZARRA DIGITAL INTERACTIVA:</a:t>
            </a:r>
          </a:p>
        </p:txBody>
      </p:sp>
      <p:sp>
        <p:nvSpPr>
          <p:cNvPr id="10243" name="Text Box 2"/>
          <p:cNvSpPr txBox="1">
            <a:spLocks noChangeArrowheads="1"/>
          </p:cNvSpPr>
          <p:nvPr/>
        </p:nvSpPr>
        <p:spPr bwMode="auto">
          <a:xfrm>
            <a:off x="539750" y="1844675"/>
            <a:ext cx="4392613"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Teamboard: </a:t>
            </a:r>
            <a:r>
              <a:rPr lang="en-GB" sz="2400">
                <a:solidFill>
                  <a:srgbClr val="000000"/>
                </a:solidFill>
                <a:latin typeface="Comic Sans MS" pitchFamily="64" charset="0"/>
              </a:rPr>
              <a:t>Pizarra Digital Interactiva Táctil, es decir que funciona a través de la presión que realizamos sobre ella. La comercializan como tres pizarras a la vez, ya que su superficie es proyectable y se puede escribir sobre ella y borrar en seco.</a:t>
            </a:r>
          </a:p>
          <a:p>
            <a:pPr eaLnBrk="1" hangingPunct="1">
              <a:buFont typeface="Comic Sans MS" pitchFamily="64" charset="0"/>
              <a:buNone/>
            </a:pPr>
            <a:endParaRPr lang="en-GB" sz="2400">
              <a:solidFill>
                <a:srgbClr val="000000"/>
              </a:solidFill>
              <a:latin typeface="Comic Sans MS" pitchFamily="64" charset="0"/>
            </a:endParaRPr>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84313"/>
            <a:ext cx="4105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5" name="Text Box 4"/>
          <p:cNvSpPr txBox="1">
            <a:spLocks noChangeArrowheads="1"/>
          </p:cNvSpPr>
          <p:nvPr/>
        </p:nvSpPr>
        <p:spPr bwMode="auto">
          <a:xfrm>
            <a:off x="3132138" y="5445125"/>
            <a:ext cx="5688012" cy="1100138"/>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375"/>
              </a:spcBef>
              <a:buFont typeface="Comic Sans MS" pitchFamily="64" charset="0"/>
              <a:buNone/>
            </a:pPr>
            <a:r>
              <a:rPr lang="en-GB" sz="2200">
                <a:solidFill>
                  <a:srgbClr val="000000"/>
                </a:solidFill>
                <a:latin typeface="Comic Sans MS" pitchFamily="64" charset="0"/>
              </a:rPr>
              <a:t>Ideal en primeros ciclos y etapas. Se muestra muy resistente ofreciendo largas garantías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4638"/>
            <a:ext cx="8229600" cy="1143000"/>
          </a:xfrm>
          <a:solidFill>
            <a:srgbClr val="BBE0E3"/>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PIZARRA DIGITAL INTERACTIVA:</a:t>
            </a:r>
          </a:p>
        </p:txBody>
      </p:sp>
      <p:sp>
        <p:nvSpPr>
          <p:cNvPr id="11267" name="Text Box 2"/>
          <p:cNvSpPr txBox="1">
            <a:spLocks noChangeArrowheads="1"/>
          </p:cNvSpPr>
          <p:nvPr/>
        </p:nvSpPr>
        <p:spPr bwMode="auto">
          <a:xfrm>
            <a:off x="468313" y="1654175"/>
            <a:ext cx="80645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Tipos de PDI:</a:t>
            </a:r>
          </a:p>
          <a:p>
            <a:pPr eaLnBrk="1" hangingPunct="1">
              <a:buFont typeface="Comic Sans MS" pitchFamily="64" charset="0"/>
              <a:buNone/>
            </a:pPr>
            <a:r>
              <a:rPr lang="en-GB" sz="2400" b="1">
                <a:solidFill>
                  <a:srgbClr val="000000"/>
                </a:solidFill>
                <a:latin typeface="Comic Sans MS" pitchFamily="64" charset="0"/>
              </a:rPr>
              <a:t>Táctiles: </a:t>
            </a:r>
            <a:r>
              <a:rPr lang="en-GB" sz="2400">
                <a:solidFill>
                  <a:srgbClr val="000000"/>
                </a:solidFill>
                <a:latin typeface="Comic Sans MS" pitchFamily="64" charset="0"/>
              </a:rPr>
              <a:t>Las utilizamos a través de la presión, son duraderas, aunque menos precisas y menos resistentes.</a:t>
            </a:r>
          </a:p>
          <a:p>
            <a:pPr eaLnBrk="1" hangingPunct="1">
              <a:buFont typeface="Comic Sans MS" pitchFamily="64" charset="0"/>
              <a:buNone/>
            </a:pPr>
            <a:r>
              <a:rPr lang="en-GB" sz="2400">
                <a:solidFill>
                  <a:srgbClr val="000000"/>
                </a:solidFill>
                <a:latin typeface="Comic Sans MS" pitchFamily="64" charset="0"/>
              </a:rPr>
              <a:t>Smartboard, teamboard</a:t>
            </a:r>
          </a:p>
          <a:p>
            <a:pPr eaLnBrk="1" hangingPunct="1">
              <a:buFont typeface="Comic Sans MS" pitchFamily="64" charset="0"/>
              <a:buNone/>
            </a:pPr>
            <a:r>
              <a:rPr lang="en-GB" sz="2400" b="1">
                <a:solidFill>
                  <a:srgbClr val="000000"/>
                </a:solidFill>
                <a:latin typeface="Comic Sans MS" pitchFamily="64" charset="0"/>
              </a:rPr>
              <a:t>Electromagnéticas:</a:t>
            </a:r>
            <a:r>
              <a:rPr lang="en-GB" sz="2400">
                <a:solidFill>
                  <a:srgbClr val="000000"/>
                </a:solidFill>
                <a:latin typeface="Comic Sans MS" pitchFamily="64" charset="0"/>
              </a:rPr>
              <a:t> Requerimos de un lápiz o apuntador electrónico pero ello hace que sean mucho más preciasas y resistentes.</a:t>
            </a:r>
          </a:p>
          <a:p>
            <a:pPr eaLnBrk="1" hangingPunct="1">
              <a:buFont typeface="Comic Sans MS" pitchFamily="64" charset="0"/>
              <a:buNone/>
            </a:pPr>
            <a:r>
              <a:rPr lang="en-GB" sz="2400">
                <a:solidFill>
                  <a:srgbClr val="000000"/>
                </a:solidFill>
                <a:latin typeface="Comic Sans MS" pitchFamily="64" charset="0"/>
              </a:rPr>
              <a:t>Promethean, Interwrite</a:t>
            </a:r>
          </a:p>
          <a:p>
            <a:pPr eaLnBrk="1" hangingPunct="1">
              <a:buFont typeface="Comic Sans MS" pitchFamily="64" charset="0"/>
              <a:buNone/>
            </a:pPr>
            <a:r>
              <a:rPr lang="en-GB" sz="2400" b="1">
                <a:solidFill>
                  <a:srgbClr val="000000"/>
                </a:solidFill>
                <a:latin typeface="Comic Sans MS" pitchFamily="64" charset="0"/>
              </a:rPr>
              <a:t>Ultrasonidos e </a:t>
            </a:r>
            <a:r>
              <a:rPr lang="en-GB" sz="2400">
                <a:solidFill>
                  <a:srgbClr val="000000"/>
                </a:solidFill>
                <a:latin typeface="Comic Sans MS" pitchFamily="64" charset="0"/>
              </a:rPr>
              <a:t>infrarrojos:Se trata de un dispositivo que conecta con un lápiz a través de ultrasonidos e infrarrojos lo que las hace algo menos precisas pero mucho más económicas.</a:t>
            </a:r>
          </a:p>
          <a:p>
            <a:pPr eaLnBrk="1" hangingPunct="1">
              <a:buFont typeface="Comic Sans MS" pitchFamily="64" charset="0"/>
              <a:buNone/>
            </a:pPr>
            <a:r>
              <a:rPr lang="en-GB" sz="2400">
                <a:solidFill>
                  <a:srgbClr val="000000"/>
                </a:solidFill>
                <a:latin typeface="Comic Sans MS" pitchFamily="64" charset="0"/>
              </a:rPr>
              <a:t>Ebeam, Mimio</a:t>
            </a:r>
          </a:p>
          <a:p>
            <a:pPr eaLnBrk="1" hangingPunct="1">
              <a:buFont typeface="Comic Sans MS" pitchFamily="64" charset="0"/>
              <a:buNone/>
            </a:pPr>
            <a:endParaRPr lang="en-GB" sz="2400">
              <a:solidFill>
                <a:srgbClr val="00000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274638"/>
            <a:ext cx="8229600" cy="1143000"/>
          </a:xfrm>
          <a:solidFill>
            <a:srgbClr val="99CC00"/>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PROYECCIÓN:</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213100"/>
            <a:ext cx="38100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2" name="Text Box 3"/>
          <p:cNvSpPr txBox="1">
            <a:spLocks noChangeArrowheads="1"/>
          </p:cNvSpPr>
          <p:nvPr/>
        </p:nvSpPr>
        <p:spPr bwMode="auto">
          <a:xfrm>
            <a:off x="468313" y="1654175"/>
            <a:ext cx="80645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Proyección frontal: </a:t>
            </a:r>
            <a:r>
              <a:rPr lang="en-GB" sz="2400">
                <a:solidFill>
                  <a:srgbClr val="000000"/>
                </a:solidFill>
                <a:latin typeface="Comic Sans MS" pitchFamily="64" charset="0"/>
              </a:rPr>
              <a:t>El alumno/profesor se sitúa entre la Pizarra y el proyector lo que va a generar sombras en la Pizarra y dificulta el uso. Esto se corrige con algo de entrenamiento en el uso del recurso.</a:t>
            </a:r>
          </a:p>
        </p:txBody>
      </p:sp>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141663"/>
            <a:ext cx="367188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1143000"/>
          </a:xfrm>
          <a:solidFill>
            <a:srgbClr val="99CC00"/>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PROYECCIÓN:</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2781300"/>
            <a:ext cx="29241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6" name="Text Box 3"/>
          <p:cNvSpPr txBox="1">
            <a:spLocks noChangeArrowheads="1"/>
          </p:cNvSpPr>
          <p:nvPr/>
        </p:nvSpPr>
        <p:spPr bwMode="auto">
          <a:xfrm>
            <a:off x="468313" y="1654175"/>
            <a:ext cx="80645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Proyección superior: </a:t>
            </a:r>
            <a:r>
              <a:rPr lang="en-GB" sz="2400">
                <a:solidFill>
                  <a:srgbClr val="000000"/>
                </a:solidFill>
                <a:latin typeface="Comic Sans MS" pitchFamily="64" charset="0"/>
              </a:rPr>
              <a:t>El proyector viene incorporado en un soporte superior que reduce mucho la aparición de sombras, aunque deforma un poco la imagen y encarece bastante el recurso.</a:t>
            </a:r>
          </a:p>
        </p:txBody>
      </p:sp>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141663"/>
            <a:ext cx="36718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143000"/>
          </a:xfrm>
          <a:solidFill>
            <a:srgbClr val="99CC00"/>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PROYECCIÓN:</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924175"/>
            <a:ext cx="29829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0" name="Text Box 3"/>
          <p:cNvSpPr txBox="1">
            <a:spLocks noChangeArrowheads="1"/>
          </p:cNvSpPr>
          <p:nvPr/>
        </p:nvSpPr>
        <p:spPr bwMode="auto">
          <a:xfrm>
            <a:off x="468313" y="1654175"/>
            <a:ext cx="80645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Retroproyectadas: </a:t>
            </a:r>
            <a:r>
              <a:rPr lang="en-GB" sz="2400">
                <a:solidFill>
                  <a:srgbClr val="000000"/>
                </a:solidFill>
                <a:latin typeface="Comic Sans MS" pitchFamily="64" charset="0"/>
              </a:rPr>
              <a:t>El proyector está incorporado en la parte posterior, lo que hace que no se produzcan sombras y no se descalibren. Son mucho más caras y ocupan mucho más espacio</a:t>
            </a:r>
          </a:p>
        </p:txBody>
      </p:sp>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573463"/>
            <a:ext cx="38957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4638"/>
            <a:ext cx="8229600" cy="1143000"/>
          </a:xfrm>
          <a:solidFill>
            <a:srgbClr val="FFFF99"/>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smtClean="0">
                <a:latin typeface="Comic Sans MS" pitchFamily="64" charset="0"/>
              </a:rPr>
              <a:t>CARACTERÍSTICAS GENERALES</a:t>
            </a:r>
          </a:p>
        </p:txBody>
      </p:sp>
      <p:sp>
        <p:nvSpPr>
          <p:cNvPr id="15363" name="Rectangle 2"/>
          <p:cNvSpPr>
            <a:spLocks noGrp="1" noChangeArrowheads="1"/>
          </p:cNvSpPr>
          <p:nvPr>
            <p:ph type="body" idx="1"/>
          </p:nvPr>
        </p:nvSpPr>
        <p:spPr>
          <a:xfrm>
            <a:off x="457200" y="1600200"/>
            <a:ext cx="8229600" cy="4525963"/>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Todas las PDI requieren de calibración, ya que es la forma de decirle al ordenador el lugar en que está proyectada la imagen.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Van a requerir de ordenador y proyector además de la “PDI”.</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Los diferentes modelos van a contar con un software para la elaboración de materiales.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274638"/>
            <a:ext cx="8229600" cy="1143000"/>
          </a:xfrm>
          <a:solidFill>
            <a:srgbClr val="FFFF99"/>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smtClean="0">
                <a:latin typeface="Comic Sans MS" pitchFamily="64" charset="0"/>
              </a:rPr>
              <a:t>CARACTERÍSTICAS GENERALES</a:t>
            </a:r>
          </a:p>
        </p:txBody>
      </p:sp>
      <p:sp>
        <p:nvSpPr>
          <p:cNvPr id="16387" name="Rectangle 2"/>
          <p:cNvSpPr>
            <a:spLocks noGrp="1" noChangeArrowheads="1"/>
          </p:cNvSpPr>
          <p:nvPr>
            <p:ph type="body" idx="1"/>
          </p:nvPr>
        </p:nvSpPr>
        <p:spPr>
          <a:xfrm>
            <a:off x="457200" y="1600200"/>
            <a:ext cx="8229600" cy="4597400"/>
          </a:xfrm>
        </p:spPr>
        <p:txBody>
          <a:bodyPr/>
          <a:lstStyle/>
          <a:p>
            <a:pPr eaLnBrk="1" hangingPunct="1">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smtClean="0"/>
              <a:t>Para la utilización de este software es necesaria la formación de los diferentes profesionales en el recurso.</a:t>
            </a:r>
          </a:p>
          <a:p>
            <a:pPr eaLnBrk="1" hangingPunct="1">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smtClean="0"/>
              <a:t>Esta formación nos va a permitir crear las actividades adaptadas a las características de nuestros alumnos/as.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143000"/>
          </a:xfrm>
          <a:solidFill>
            <a:srgbClr val="FFFF99"/>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smtClean="0">
                <a:latin typeface="Comic Sans MS" pitchFamily="64" charset="0"/>
              </a:rPr>
              <a:t>CARACTERÍSTICAS GENERALES</a:t>
            </a:r>
          </a:p>
        </p:txBody>
      </p:sp>
      <p:sp>
        <p:nvSpPr>
          <p:cNvPr id="17411" name="Rectangle 2"/>
          <p:cNvSpPr>
            <a:spLocks noGrp="1" noChangeArrowheads="1"/>
          </p:cNvSpPr>
          <p:nvPr>
            <p:ph type="body" idx="1"/>
          </p:nvPr>
        </p:nvSpPr>
        <p:spPr>
          <a:xfrm>
            <a:off x="457200" y="1600200"/>
            <a:ext cx="8229600" cy="4597400"/>
          </a:xfrm>
        </p:spPr>
        <p:txBody>
          <a:bodyPr/>
          <a:lstStyle/>
          <a:p>
            <a:pPr eaLnBrk="1" hangingPunct="1">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smtClean="0"/>
              <a:t>Cada marca tiene su software propio que va modernizando y actualizando para dar un mayor número de recursos y atractivos a sus usuarios.</a:t>
            </a:r>
          </a:p>
          <a:p>
            <a:pPr eaLnBrk="1" hangingPunct="1">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smtClean="0"/>
              <a:t>Con las nuevas tecnologías las marcas van privatizando su software para protegerlo de un uso con otros recursos ajenos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933825"/>
            <a:ext cx="225583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5" name="Rectangle 2"/>
          <p:cNvSpPr>
            <a:spLocks noGrp="1" noChangeArrowheads="1"/>
          </p:cNvSpPr>
          <p:nvPr>
            <p:ph type="title"/>
          </p:nvPr>
        </p:nvSpPr>
        <p:spPr>
          <a:xfrm>
            <a:off x="457200" y="274638"/>
            <a:ext cx="8229600" cy="1143000"/>
          </a:xfrm>
          <a:solidFill>
            <a:srgbClr val="A0FEF5"/>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Hardware</a:t>
            </a:r>
          </a:p>
        </p:txBody>
      </p:sp>
      <p:sp>
        <p:nvSpPr>
          <p:cNvPr id="18436" name="Rectangle 3"/>
          <p:cNvSpPr>
            <a:spLocks noGrp="1" noChangeArrowheads="1"/>
          </p:cNvSpPr>
          <p:nvPr>
            <p:ph type="body" idx="1"/>
          </p:nvPr>
        </p:nvSpPr>
        <p:spPr>
          <a:xfrm>
            <a:off x="457200" y="1600200"/>
            <a:ext cx="7570788" cy="4525963"/>
          </a:xfrm>
        </p:spPr>
        <p:txBody>
          <a:bodyPr/>
          <a:lstStyle/>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Las Pizarras digitales suelen estar conectadas al ordenador a través de un puerto “USB”</a:t>
            </a:r>
          </a:p>
        </p:txBody>
      </p:sp>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716338"/>
            <a:ext cx="314007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644900"/>
            <a:ext cx="21875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141663"/>
            <a:ext cx="2957513"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9" name="Rectangle 2"/>
          <p:cNvSpPr>
            <a:spLocks noGrp="1" noChangeArrowheads="1"/>
          </p:cNvSpPr>
          <p:nvPr>
            <p:ph type="title"/>
          </p:nvPr>
        </p:nvSpPr>
        <p:spPr>
          <a:xfrm>
            <a:off x="457200" y="274638"/>
            <a:ext cx="8229600" cy="1143000"/>
          </a:xfrm>
          <a:solidFill>
            <a:srgbClr val="A0FEF5"/>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Hardware</a:t>
            </a:r>
          </a:p>
        </p:txBody>
      </p:sp>
      <p:sp>
        <p:nvSpPr>
          <p:cNvPr id="19460" name="Rectangle 3"/>
          <p:cNvSpPr>
            <a:spLocks noGrp="1" noChangeArrowheads="1"/>
          </p:cNvSpPr>
          <p:nvPr>
            <p:ph type="body" idx="1"/>
          </p:nvPr>
        </p:nvSpPr>
        <p:spPr>
          <a:xfrm>
            <a:off x="457200" y="1600200"/>
            <a:ext cx="7570788" cy="4525963"/>
          </a:xfrm>
        </p:spPr>
        <p:txBody>
          <a:bodyPr/>
          <a:lstStyle/>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Y a su vez el ordenador está conectado al proyector mediante un cable “VGA”. Ambos necesitan además estar conectados a la red eléctrica.</a:t>
            </a:r>
          </a:p>
        </p:txBody>
      </p:sp>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644900"/>
            <a:ext cx="21875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3573463"/>
            <a:ext cx="160337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1" name="Text Box 2"/>
          <p:cNvSpPr txBox="1">
            <a:spLocks noChangeArrowheads="1"/>
          </p:cNvSpPr>
          <p:nvPr/>
        </p:nvSpPr>
        <p:spPr bwMode="auto">
          <a:xfrm>
            <a:off x="468313" y="1916113"/>
            <a:ext cx="80645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algn="ctr" eaLnBrk="1" hangingPunct="1">
              <a:spcBef>
                <a:spcPts val="3000"/>
              </a:spcBef>
              <a:buClr>
                <a:srgbClr val="333399"/>
              </a:buClr>
            </a:pPr>
            <a:r>
              <a:rPr lang="en-GB" sz="4800">
                <a:solidFill>
                  <a:srgbClr val="333399"/>
                </a:solidFill>
              </a:rPr>
              <a:t>LA PIZARRA DIGITAL INTERACTIVA</a:t>
            </a:r>
          </a:p>
          <a:p>
            <a:pPr algn="ctr" eaLnBrk="1" hangingPunct="1">
              <a:spcBef>
                <a:spcPts val="3750"/>
              </a:spcBef>
              <a:buClr>
                <a:srgbClr val="333399"/>
              </a:buClr>
            </a:pPr>
            <a:r>
              <a:rPr lang="en-GB" sz="6000">
                <a:solidFill>
                  <a:srgbClr val="333399"/>
                </a:solidFill>
              </a:rPr>
              <a:t>PDI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8229600" cy="1143000"/>
          </a:xfrm>
          <a:solidFill>
            <a:srgbClr val="A0FEF5"/>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Hardware</a:t>
            </a:r>
          </a:p>
        </p:txBody>
      </p:sp>
      <p:sp>
        <p:nvSpPr>
          <p:cNvPr id="20483" name="Rectangle 2"/>
          <p:cNvSpPr>
            <a:spLocks noGrp="1" noChangeArrowheads="1"/>
          </p:cNvSpPr>
          <p:nvPr>
            <p:ph type="body" idx="1"/>
          </p:nvPr>
        </p:nvSpPr>
        <p:spPr>
          <a:xfrm>
            <a:off x="468313" y="1628775"/>
            <a:ext cx="7704137" cy="4525963"/>
          </a:xfrm>
        </p:spPr>
        <p:txBody>
          <a:bodyPr/>
          <a:lstStyle/>
          <a:p>
            <a:pPr eaLnBrk="1" hangingPunct="1">
              <a:spcBef>
                <a:spcPts val="700"/>
              </a:spcBef>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latin typeface="Comic Sans MS" pitchFamily="64" charset="0"/>
              </a:rPr>
              <a:t>Dependiendo de la PDI que estemos utilizando va a necesitar estar enchufada a la red eléctrica o va a recibir la electricidad que necesita a través del puerto USB.</a:t>
            </a:r>
          </a:p>
          <a:p>
            <a:pPr eaLnBrk="1" hangingPunct="1">
              <a:spcBef>
                <a:spcPts val="700"/>
              </a:spcBef>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latin typeface="Comic Sans MS" pitchFamily="64" charset="0"/>
              </a:rPr>
              <a:t>Es importante tenerlo en cuanta a la hora de instalar el recurso</a:t>
            </a: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797425"/>
            <a:ext cx="18716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437063"/>
            <a:ext cx="21288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274638"/>
            <a:ext cx="8229600" cy="1143000"/>
          </a:xfrm>
          <a:solidFill>
            <a:srgbClr val="A0FEF5"/>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Hardware Smart board</a:t>
            </a:r>
          </a:p>
        </p:txBody>
      </p:sp>
      <p:sp>
        <p:nvSpPr>
          <p:cNvPr id="21507" name="Rectangle 2"/>
          <p:cNvSpPr>
            <a:spLocks noGrp="1" noChangeArrowheads="1"/>
          </p:cNvSpPr>
          <p:nvPr>
            <p:ph type="body" idx="1"/>
          </p:nvPr>
        </p:nvSpPr>
        <p:spPr>
          <a:xfrm>
            <a:off x="457200" y="1600200"/>
            <a:ext cx="4038600" cy="4525963"/>
          </a:xfrm>
        </p:spPr>
        <p:txBody>
          <a:bodyPr/>
          <a:lstStyle/>
          <a:p>
            <a:pPr eaLnBrk="1" hangingPunct="1">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latin typeface="Comic Sans MS" pitchFamily="64" charset="0"/>
              </a:rPr>
              <a:t>La Pizarra cuenta con:</a:t>
            </a:r>
          </a:p>
          <a:p>
            <a:pPr lvl="2" eaLnBrk="1" hangingPunct="1">
              <a:spcBef>
                <a:spcPts val="800"/>
              </a:spcBef>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Comic Sans MS" pitchFamily="64" charset="0"/>
              </a:rPr>
              <a:t>Tres Botones</a:t>
            </a:r>
          </a:p>
          <a:p>
            <a:pPr lvl="2" eaLnBrk="1" hangingPunct="1">
              <a:spcBef>
                <a:spcPts val="800"/>
              </a:spcBef>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smtClean="0">
              <a:latin typeface="Comic Sans MS" pitchFamily="64" charset="0"/>
            </a:endParaRPr>
          </a:p>
          <a:p>
            <a:pPr lvl="2" eaLnBrk="1" hangingPunct="1">
              <a:spcBef>
                <a:spcPts val="800"/>
              </a:spcBef>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Comic Sans MS" pitchFamily="64" charset="0"/>
              </a:rPr>
              <a:t>4 boligrafos de plástico</a:t>
            </a:r>
          </a:p>
          <a:p>
            <a:pPr lvl="2" eaLnBrk="1" hangingPunct="1">
              <a:spcBef>
                <a:spcPts val="800"/>
              </a:spcBef>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smtClean="0">
              <a:latin typeface="Comic Sans MS" pitchFamily="64" charset="0"/>
            </a:endParaRPr>
          </a:p>
          <a:p>
            <a:pPr lvl="2" eaLnBrk="1" hangingPunct="1">
              <a:spcBef>
                <a:spcPts val="800"/>
              </a:spcBef>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latin typeface="Comic Sans MS" pitchFamily="64" charset="0"/>
              </a:rPr>
              <a:t>Un borrador</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1600200"/>
            <a:ext cx="3394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274638"/>
            <a:ext cx="8229600" cy="1143000"/>
          </a:xfrm>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4" charset="0"/>
              </a:rPr>
              <a:t>Utilización de la Pizarra</a:t>
            </a:r>
          </a:p>
        </p:txBody>
      </p:sp>
      <p:sp>
        <p:nvSpPr>
          <p:cNvPr id="22531" name="Rectangle 2"/>
          <p:cNvSpPr>
            <a:spLocks noGrp="1" noChangeArrowheads="1"/>
          </p:cNvSpPr>
          <p:nvPr>
            <p:ph type="body" idx="1"/>
          </p:nvPr>
        </p:nvSpPr>
        <p:spPr>
          <a:xfrm>
            <a:off x="457200" y="1600200"/>
            <a:ext cx="7786688" cy="4525963"/>
          </a:xfrm>
        </p:spPr>
        <p:txBody>
          <a:bodyPr/>
          <a:lstStyle/>
          <a:p>
            <a:pPr eaLnBrk="1" hangingPunct="1">
              <a:spcBef>
                <a:spcPts val="700"/>
              </a:spcBef>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latin typeface="Comic Sans MS" pitchFamily="64" charset="0"/>
              </a:rPr>
              <a:t>Calibrar/Orientar la Pizarra.</a:t>
            </a:r>
          </a:p>
          <a:p>
            <a:pPr eaLnBrk="1" hangingPunct="1">
              <a:spcBef>
                <a:spcPts val="700"/>
              </a:spcBef>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smtClean="0">
              <a:latin typeface="Comic Sans MS" pitchFamily="64" charset="0"/>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76475"/>
            <a:ext cx="6624638"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274638"/>
            <a:ext cx="82296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PDI</a:t>
            </a:r>
          </a:p>
        </p:txBody>
      </p:sp>
      <p:sp>
        <p:nvSpPr>
          <p:cNvPr id="23555" name="Rectangle 2"/>
          <p:cNvSpPr>
            <a:spLocks noGrp="1" noChangeArrowheads="1"/>
          </p:cNvSpPr>
          <p:nvPr>
            <p:ph type="body" idx="1"/>
          </p:nvPr>
        </p:nvSpPr>
        <p:spPr>
          <a:xfrm>
            <a:off x="457200" y="1600200"/>
            <a:ext cx="8229600" cy="4525963"/>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Como elemento de comunicación con el ordenador (ver ejemplos):</a:t>
            </a:r>
          </a:p>
          <a:p>
            <a:pPr lvl="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Internet.</a:t>
            </a:r>
          </a:p>
          <a:p>
            <a:pPr lvl="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Word.</a:t>
            </a:r>
          </a:p>
          <a:p>
            <a:pPr lvl="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Pantalla externa.</a:t>
            </a:r>
          </a:p>
          <a:p>
            <a:pPr lvl="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Etc.</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t>Cuentas de usuario de educamadrid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457200" y="1600200"/>
            <a:ext cx="8229600" cy="4525963"/>
          </a:xfrm>
        </p:spPr>
        <p:txBody>
          <a:bodyPr anchor="t"/>
          <a:lstStyle/>
          <a:p>
            <a:pPr marL="341313" indent="-341313" algn="l" eaLnBrk="1" hangingPunct="1">
              <a:spcBef>
                <a:spcPts val="700"/>
              </a:spcBef>
              <a:buClr>
                <a:srgbClr val="FF5050"/>
              </a:buClr>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smtClean="0">
                <a:latin typeface="Comic Sans MS" pitchFamily="64" charset="0"/>
              </a:rPr>
              <a:t>PDI de proyección frontal. (vamos a requerir de un proyector aparte)</a:t>
            </a:r>
            <a:r>
              <a:rPr lang="ar-SA" sz="2800" smtClean="0">
                <a:latin typeface="Comic Sans MS" pitchFamily="64" charset="0"/>
              </a:rPr>
              <a:t>‏</a:t>
            </a:r>
            <a:endParaRPr lang="en-GB" sz="2800" smtClean="0">
              <a:latin typeface="Comic Sans MS" pitchFamily="64" charset="0"/>
            </a:endParaRPr>
          </a:p>
          <a:p>
            <a:pPr marL="341313" indent="-341313" algn="l" eaLnBrk="1" hangingPunct="1">
              <a:spcBef>
                <a:spcPts val="7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smtClean="0">
              <a:latin typeface="Comic Sans MS" pitchFamily="64" charset="0"/>
            </a:endParaRPr>
          </a:p>
          <a:p>
            <a:pPr marL="341313" indent="-341313" algn="l" eaLnBrk="1" hangingPunct="1">
              <a:spcBef>
                <a:spcPts val="7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smtClean="0">
              <a:latin typeface="Comic Sans MS" pitchFamily="64" charset="0"/>
            </a:endParaRPr>
          </a:p>
          <a:p>
            <a:pPr marL="341313" indent="-341313" algn="l" eaLnBrk="1" hangingPunct="1">
              <a:spcBef>
                <a:spcPts val="7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smtClean="0">
              <a:latin typeface="Comic Sans MS" pitchFamily="64" charset="0"/>
            </a:endParaRPr>
          </a:p>
          <a:p>
            <a:pPr marL="341313" indent="-341313" algn="l" eaLnBrk="1" hangingPunct="1">
              <a:spcBef>
                <a:spcPts val="700"/>
              </a:spcBef>
              <a:buClr>
                <a:srgbClr val="FF5050"/>
              </a:buClr>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smtClean="0">
                <a:latin typeface="Comic Sans MS" pitchFamily="64" charset="0"/>
              </a:rPr>
              <a:t>PDI retroproyectada</a:t>
            </a:r>
          </a:p>
        </p:txBody>
      </p:sp>
      <p:sp>
        <p:nvSpPr>
          <p:cNvPr id="25602" name="Rectangle 2"/>
          <p:cNvSpPr>
            <a:spLocks noGrp="1" noChangeArrowheads="1"/>
          </p:cNvSpPr>
          <p:nvPr>
            <p:ph type="title" idx="1"/>
          </p:nvPr>
        </p:nvSpPr>
        <p:spPr>
          <a:xfrm>
            <a:off x="457200" y="274638"/>
            <a:ext cx="8229600" cy="1143000"/>
          </a:xfrm>
          <a:solidFill>
            <a:srgbClr val="F1F5A9">
              <a:alpha val="70000"/>
            </a:srgbClr>
          </a:solidFill>
        </p:spPr>
        <p:txBody>
          <a:bodyPr lIns="91440" tIns="45720" rIns="91440" bIns="45720" anchor="ctr"/>
          <a:lstStyle/>
          <a:p>
            <a:pPr marL="0" indent="0" algn="ctr" eaLnBrk="1" hangingPunct="1">
              <a:spcBef>
                <a:spcPct val="0"/>
              </a:spcBef>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smtClean="0">
                <a:latin typeface="Comic Sans MS" pitchFamily="64" charset="0"/>
              </a:rPr>
              <a:t>Tipos de PDI Smart Board</a:t>
            </a:r>
          </a:p>
        </p:txBody>
      </p:sp>
      <p:pic>
        <p:nvPicPr>
          <p:cNvPr id="24580"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060575"/>
            <a:ext cx="21590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076700"/>
            <a:ext cx="20589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1143000"/>
          </a:xfrm>
          <a:solidFill>
            <a:srgbClr val="F1F5A9">
              <a:alpha val="70195"/>
            </a:srgbClr>
          </a:solidFill>
        </p:spPr>
        <p:txBody>
          <a:bodyPr lIns="91440" tIns="45720" rIns="91440" bIns="45720"/>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4" charset="0"/>
              </a:rPr>
              <a:t>Tipos de PDI Smart Board</a:t>
            </a:r>
          </a:p>
        </p:txBody>
      </p:sp>
      <p:sp>
        <p:nvSpPr>
          <p:cNvPr id="25603" name="Rectangle 2"/>
          <p:cNvSpPr>
            <a:spLocks noGrp="1" noChangeArrowheads="1"/>
          </p:cNvSpPr>
          <p:nvPr>
            <p:ph type="body" idx="1"/>
          </p:nvPr>
        </p:nvSpPr>
        <p:spPr>
          <a:xfrm>
            <a:off x="457200" y="1600200"/>
            <a:ext cx="4038600" cy="4525963"/>
          </a:xfrm>
        </p:spPr>
        <p:txBody>
          <a:bodyPr/>
          <a:lstStyle/>
          <a:p>
            <a:pPr eaLnBrk="1" hangingPunct="1">
              <a:spcBef>
                <a:spcPts val="600"/>
              </a:spcBef>
              <a:buClr>
                <a:srgbClr val="FF5050"/>
              </a:buClr>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Comic Sans MS" pitchFamily="64" charset="0"/>
              </a:rPr>
              <a:t>Smart Table</a:t>
            </a:r>
          </a:p>
          <a:p>
            <a:pPr eaLnBrk="1" hangingPunct="1">
              <a:spcBef>
                <a:spcPts val="6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latin typeface="Comic Sans MS" pitchFamily="64" charset="0"/>
            </a:endParaRPr>
          </a:p>
          <a:p>
            <a:pPr eaLnBrk="1" hangingPunct="1">
              <a:spcBef>
                <a:spcPts val="6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latin typeface="Comic Sans MS" pitchFamily="64" charset="0"/>
            </a:endParaRPr>
          </a:p>
          <a:p>
            <a:pPr eaLnBrk="1" hangingPunct="1">
              <a:spcBef>
                <a:spcPts val="6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latin typeface="Comic Sans MS" pitchFamily="64" charset="0"/>
            </a:endParaRPr>
          </a:p>
          <a:p>
            <a:pPr eaLnBrk="1" hangingPunct="1">
              <a:spcBef>
                <a:spcPts val="6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latin typeface="Comic Sans MS" pitchFamily="64" charset="0"/>
            </a:endParaRPr>
          </a:p>
          <a:p>
            <a:pPr eaLnBrk="1" hangingPunct="1">
              <a:spcBef>
                <a:spcPts val="6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latin typeface="Comic Sans MS" pitchFamily="64" charset="0"/>
            </a:endParaRPr>
          </a:p>
          <a:p>
            <a:pPr eaLnBrk="1" hangingPunct="1">
              <a:spcBef>
                <a:spcPts val="6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latin typeface="Comic Sans MS" pitchFamily="64" charset="0"/>
            </a:endParaRPr>
          </a:p>
          <a:p>
            <a:pPr eaLnBrk="1" hangingPunct="1">
              <a:spcBef>
                <a:spcPts val="6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latin typeface="Comic Sans MS" pitchFamily="64" charset="0"/>
            </a:endParaRPr>
          </a:p>
          <a:p>
            <a:pPr eaLnBrk="1" hangingPunct="1">
              <a:spcBef>
                <a:spcPts val="600"/>
              </a:spcBef>
              <a:buClr>
                <a:srgbClr val="FF5050"/>
              </a:buClr>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err="1" smtClean="0">
                <a:solidFill>
                  <a:srgbClr val="009999"/>
                </a:solidFill>
                <a:latin typeface="Comic Sans MS" pitchFamily="64" charset="0"/>
                <a:hlinkClick r:id="rId3"/>
              </a:rPr>
              <a:t>Ver</a:t>
            </a:r>
            <a:r>
              <a:rPr lang="en-GB" sz="2400" dirty="0" smtClean="0">
                <a:solidFill>
                  <a:srgbClr val="009999"/>
                </a:solidFill>
                <a:latin typeface="Comic Sans MS" pitchFamily="64" charset="0"/>
                <a:hlinkClick r:id="rId3"/>
              </a:rPr>
              <a:t> video</a:t>
            </a:r>
          </a:p>
        </p:txBody>
      </p:sp>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844675"/>
            <a:ext cx="3529012"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143000"/>
          </a:xfrm>
          <a:solidFill>
            <a:srgbClr val="FDC5BF">
              <a:alpha val="70195"/>
            </a:srgbClr>
          </a:solidFill>
        </p:spPr>
        <p:txBody>
          <a:bodyPr lIns="91440" tIns="45720" rIns="91440" bIns="45720"/>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latin typeface="Comic Sans MS" pitchFamily="64" charset="0"/>
              </a:rPr>
              <a:t>Ejemplo de actividades</a:t>
            </a:r>
          </a:p>
        </p:txBody>
      </p:sp>
      <p:sp>
        <p:nvSpPr>
          <p:cNvPr id="26627" name="Rectangle 2"/>
          <p:cNvSpPr>
            <a:spLocks noGrp="1" noChangeArrowheads="1"/>
          </p:cNvSpPr>
          <p:nvPr>
            <p:ph type="body" idx="1"/>
          </p:nvPr>
        </p:nvSpPr>
        <p:spPr>
          <a:xfrm>
            <a:off x="457200" y="1600200"/>
            <a:ext cx="8218488" cy="4525963"/>
          </a:xfrm>
        </p:spPr>
        <p:txBody>
          <a:bodyPr/>
          <a:lstStyle/>
          <a:p>
            <a:pPr eaLnBrk="1" hangingPunct="1">
              <a:spcBef>
                <a:spcPts val="50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solidFill>
                  <a:srgbClr val="009999"/>
                </a:solidFill>
                <a:hlinkClick r:id="rId3"/>
              </a:rPr>
              <a:t>http://www.pizarrasinteractivas-recursos.net/docman/index.php</a:t>
            </a:r>
          </a:p>
          <a:p>
            <a:pPr eaLnBrk="1" hangingPunct="1">
              <a:spcBef>
                <a:spcPts val="500"/>
              </a:spcBef>
              <a:buClr>
                <a:srgbClr val="FF505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smtClean="0"/>
          </a:p>
          <a:p>
            <a:pPr eaLnBrk="1" hangingPunct="1">
              <a:spcBef>
                <a:spcPts val="50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Comunidad PDI</a:t>
            </a:r>
          </a:p>
          <a:p>
            <a:pPr lvl="1" eaLnBrk="1" hangingPunct="1">
              <a:spcBef>
                <a:spcPts val="450"/>
              </a:spcBef>
              <a:buClr>
                <a:srgbClr val="FF505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smtClean="0"/>
              <a:t>Ejemplos</a:t>
            </a:r>
          </a:p>
          <a:p>
            <a:pPr eaLnBrk="1" hangingPunct="1">
              <a:spcBef>
                <a:spcPts val="500"/>
              </a:spcBef>
              <a:buClr>
                <a:srgbClr val="FF505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smtClean="0"/>
          </a:p>
          <a:p>
            <a:pPr eaLnBrk="1" hangingPunct="1">
              <a:spcBef>
                <a:spcPts val="50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Actividades en pen drive</a:t>
            </a:r>
          </a:p>
          <a:p>
            <a:pPr eaLnBrk="1" hangingPunct="1">
              <a:spcBef>
                <a:spcPts val="500"/>
              </a:spcBef>
              <a:buClr>
                <a:srgbClr val="FF505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body"/>
          </p:nvPr>
        </p:nvSpPr>
        <p:spPr>
          <a:xfrm>
            <a:off x="457200" y="1600200"/>
            <a:ext cx="8229600" cy="4525963"/>
          </a:xfrm>
        </p:spPr>
        <p:txBody>
          <a:bodyPr anchor="t"/>
          <a:lstStyle/>
          <a:p>
            <a:pPr marL="341313" indent="-341313" algn="l" eaLnBrk="1" hangingPunct="1">
              <a:spcBef>
                <a:spcPts val="800"/>
              </a:spcBef>
              <a:buFont typeface="Comic Sans MS" pitchFamily="6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smtClean="0">
                <a:latin typeface="Comic Sans MS" pitchFamily="64" charset="0"/>
              </a:rPr>
              <a:t>Configuración del software (panel de control):</a:t>
            </a:r>
          </a:p>
          <a:p>
            <a:pPr marL="1143000" lvl="2" indent="-228600" algn="l" eaLnBrk="1" hangingPunct="1">
              <a:spcBef>
                <a:spcPts val="700"/>
              </a:spcBef>
              <a:buClr>
                <a:srgbClr val="FF505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smtClean="0">
                <a:latin typeface="Comic Sans MS" pitchFamily="64" charset="0"/>
              </a:rPr>
              <a:t>Configuración de la Smart Board.</a:t>
            </a:r>
          </a:p>
          <a:p>
            <a:pPr marL="2057400" lvl="4" indent="-228600" algn="l" eaLnBrk="1" hangingPunct="1">
              <a:spcBef>
                <a:spcPts val="700"/>
              </a:spcBef>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smtClean="0">
                <a:latin typeface="Comic Sans MS" pitchFamily="64" charset="0"/>
              </a:rPr>
              <a:t>Orientación, configuración del ratón y rotuladores</a:t>
            </a:r>
          </a:p>
          <a:p>
            <a:pPr marL="1143000" lvl="2" indent="-228600" algn="l" eaLnBrk="1" hangingPunct="1">
              <a:spcBef>
                <a:spcPts val="700"/>
              </a:spcBef>
              <a:buClr>
                <a:srgbClr val="FF505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smtClean="0">
                <a:latin typeface="Comic Sans MS" pitchFamily="64" charset="0"/>
              </a:rPr>
              <a:t>Aplicaciones Ink Aware.</a:t>
            </a:r>
          </a:p>
          <a:p>
            <a:pPr marL="1143000" lvl="2" indent="-228600" algn="l" eaLnBrk="1" hangingPunct="1">
              <a:spcBef>
                <a:spcPts val="700"/>
              </a:spcBef>
              <a:buClr>
                <a:srgbClr val="FF5050"/>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smtClean="0">
                <a:latin typeface="Comic Sans MS" pitchFamily="64" charset="0"/>
              </a:rPr>
              <a:t>Configuración de idioma.</a:t>
            </a:r>
          </a:p>
          <a:p>
            <a:pPr marL="341313" indent="-341313" algn="l" eaLnBrk="1" hangingPunct="1">
              <a:spcBef>
                <a:spcPts val="700"/>
              </a:spcBef>
              <a:buClr>
                <a:srgbClr val="FF5050"/>
              </a:buClr>
              <a:buFont typeface="Comic Sans MS" pitchFamily="6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smtClean="0">
              <a:latin typeface="Comic Sans MS" pitchFamily="64" charset="0"/>
            </a:endParaRPr>
          </a:p>
        </p:txBody>
      </p:sp>
      <p:sp>
        <p:nvSpPr>
          <p:cNvPr id="28674" name="Rectangle 2"/>
          <p:cNvSpPr>
            <a:spLocks noGrp="1" noChangeArrowheads="1"/>
          </p:cNvSpPr>
          <p:nvPr>
            <p:ph type="title" idx="1"/>
          </p:nvPr>
        </p:nvSpPr>
        <p:spPr>
          <a:xfrm>
            <a:off x="457200" y="274638"/>
            <a:ext cx="8229600" cy="1143000"/>
          </a:xfrm>
          <a:solidFill>
            <a:srgbClr val="CCFFCC">
              <a:alpha val="70000"/>
            </a:srgbClr>
          </a:solidFill>
        </p:spPr>
        <p:txBody>
          <a:bodyPr lIns="91440" tIns="45720" rIns="91440" bIns="45720" anchor="ctr"/>
          <a:lstStyle/>
          <a:p>
            <a:pPr marL="0" indent="0" algn="ctr" eaLnBrk="1" hangingPunct="1">
              <a:spcBef>
                <a:spcPct val="0"/>
              </a:spcBef>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smtClean="0">
                <a:latin typeface="Comic Sans MS" pitchFamily="64" charset="0"/>
              </a:rPr>
              <a:t>Software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900113" y="908050"/>
            <a:ext cx="7704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2000"/>
              </a:spcBef>
              <a:buClr>
                <a:srgbClr val="333399"/>
              </a:buClr>
              <a:buFont typeface="Comic Sans MS" pitchFamily="64" charset="0"/>
              <a:buNone/>
            </a:pPr>
            <a:r>
              <a:rPr lang="en-GB" sz="3200" b="1">
                <a:solidFill>
                  <a:srgbClr val="333399"/>
                </a:solidFill>
                <a:latin typeface="Comic Sans MS" pitchFamily="64" charset="0"/>
              </a:rPr>
              <a:t>DIFERENCIAR ENTRE:</a:t>
            </a:r>
          </a:p>
        </p:txBody>
      </p:sp>
      <p:sp>
        <p:nvSpPr>
          <p:cNvPr id="3075" name="Text Box 2"/>
          <p:cNvSpPr txBox="1">
            <a:spLocks noChangeArrowheads="1"/>
          </p:cNvSpPr>
          <p:nvPr/>
        </p:nvSpPr>
        <p:spPr bwMode="auto">
          <a:xfrm>
            <a:off x="827088" y="1844675"/>
            <a:ext cx="7561262" cy="1619250"/>
          </a:xfrm>
          <a:prstGeom prst="rect">
            <a:avLst/>
          </a:pr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250"/>
              </a:spcBef>
            </a:pPr>
            <a:r>
              <a:rPr lang="en-GB" sz="2000" b="1">
                <a:solidFill>
                  <a:srgbClr val="000000"/>
                </a:solidFill>
              </a:rPr>
              <a:t>Pizarra Digital:</a:t>
            </a:r>
            <a:r>
              <a:rPr lang="en-GB" sz="2000" i="1">
                <a:solidFill>
                  <a:srgbClr val="000000"/>
                </a:solidFill>
              </a:rPr>
              <a:t> </a:t>
            </a:r>
            <a:r>
              <a:rPr lang="en-GB" sz="2000">
                <a:solidFill>
                  <a:srgbClr val="000000"/>
                </a:solidFill>
              </a:rPr>
              <a:t>Sistema tecnológico, generalmente integrado por un ordenador y un video proyector, que permite proyectar contenidos digitales en un formato idóneo para visualización en grupo. Se puede interactuar sobre las imágenes proyectadas utilizando los periféricos del ordenador: ratón, teclado...</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860800"/>
            <a:ext cx="63373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149725"/>
            <a:ext cx="79930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Text Box 2"/>
          <p:cNvSpPr txBox="1">
            <a:spLocks noChangeArrowheads="1"/>
          </p:cNvSpPr>
          <p:nvPr/>
        </p:nvSpPr>
        <p:spPr bwMode="auto">
          <a:xfrm>
            <a:off x="900113" y="908050"/>
            <a:ext cx="7704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2000"/>
              </a:spcBef>
              <a:buClr>
                <a:srgbClr val="333399"/>
              </a:buClr>
              <a:buFont typeface="Comic Sans MS" pitchFamily="64" charset="0"/>
              <a:buNone/>
            </a:pPr>
            <a:r>
              <a:rPr lang="en-GB" sz="3200" b="1">
                <a:solidFill>
                  <a:srgbClr val="333399"/>
                </a:solidFill>
                <a:latin typeface="Comic Sans MS" pitchFamily="64" charset="0"/>
              </a:rPr>
              <a:t>DIFERENCIAR ENTRE:</a:t>
            </a:r>
          </a:p>
        </p:txBody>
      </p:sp>
      <p:sp>
        <p:nvSpPr>
          <p:cNvPr id="4100" name="Rectangle 3"/>
          <p:cNvSpPr>
            <a:spLocks noChangeArrowheads="1"/>
          </p:cNvSpPr>
          <p:nvPr/>
        </p:nvSpPr>
        <p:spPr bwMode="auto">
          <a:xfrm>
            <a:off x="539750" y="4076700"/>
            <a:ext cx="3455988" cy="431800"/>
          </a:xfrm>
          <a:prstGeom prst="rect">
            <a:avLst/>
          </a:prstGeom>
          <a:solidFill>
            <a:srgbClr val="FFFFFF"/>
          </a:solidFill>
          <a:ln w="9360">
            <a:solidFill>
              <a:srgbClr val="FFFFFF"/>
            </a:solidFill>
            <a:miter lim="800000"/>
            <a:headEnd/>
            <a:tailEnd/>
          </a:ln>
        </p:spPr>
        <p:txBody>
          <a:bodyPr wrap="none" anchor="ctr"/>
          <a:lstStyle/>
          <a:p>
            <a:endParaRPr lang="es-ES"/>
          </a:p>
        </p:txBody>
      </p:sp>
      <p:pic>
        <p:nvPicPr>
          <p:cNvPr id="5124" name="Picture 4"/>
          <p:cNvPicPr>
            <a:picLocks noChangeAspect="1" noChangeArrowheads="1"/>
          </p:cNvPicPr>
          <p:nvPr/>
        </p:nvPicPr>
        <p:blipFill>
          <a:blip r:embed="rId4">
            <a:lum bright="-66000" contrast="-46000"/>
            <a:extLst>
              <a:ext uri="{28A0092B-C50C-407E-A947-70E740481C1C}">
                <a14:useLocalDpi xmlns:a14="http://schemas.microsoft.com/office/drawing/2010/main" val="0"/>
              </a:ext>
            </a:extLst>
          </a:blip>
          <a:srcRect/>
          <a:stretch>
            <a:fillRect/>
          </a:stretch>
        </p:blipFill>
        <p:spPr bwMode="auto">
          <a:xfrm>
            <a:off x="395288" y="4149725"/>
            <a:ext cx="97932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2" name="Text Box 5"/>
          <p:cNvSpPr txBox="1">
            <a:spLocks noChangeArrowheads="1"/>
          </p:cNvSpPr>
          <p:nvPr/>
        </p:nvSpPr>
        <p:spPr bwMode="auto">
          <a:xfrm>
            <a:off x="827088" y="1557338"/>
            <a:ext cx="7345362" cy="2654300"/>
          </a:xfrm>
          <a:prstGeom prst="rect">
            <a:avLst/>
          </a:pr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500"/>
              </a:spcBef>
            </a:pPr>
            <a:r>
              <a:rPr lang="en-GB" sz="2400" b="1">
                <a:solidFill>
                  <a:srgbClr val="000000"/>
                </a:solidFill>
              </a:rPr>
              <a:t>Pizarra Digital Interactiva:</a:t>
            </a:r>
            <a:r>
              <a:rPr lang="en-GB" sz="2400" i="1">
                <a:solidFill>
                  <a:srgbClr val="000000"/>
                </a:solidFill>
              </a:rPr>
              <a:t> </a:t>
            </a:r>
            <a:r>
              <a:rPr lang="en-GB" sz="2400">
                <a:solidFill>
                  <a:srgbClr val="000000"/>
                </a:solidFill>
              </a:rPr>
              <a:t>Sistema tecnológico, integrado por un ordenador, un video proyector y una Pizarra (ya sea de puntero, táctil…), que permite proyectar en una superficie interactiva contenidos digitales en un formato idóneo para visualización en grupo. </a:t>
            </a:r>
            <a:r>
              <a:rPr lang="en-GB" sz="2400" b="1">
                <a:solidFill>
                  <a:srgbClr val="FF0000"/>
                </a:solidFill>
              </a:rPr>
              <a:t>Se puede interactuar directamente sobre la superficie de proyección.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5124"/>
                                        </p:tgtEl>
                                        <p:attrNameLst>
                                          <p:attrName>style.visibility</p:attrName>
                                        </p:attrNameLst>
                                      </p:cBhvr>
                                      <p:to>
                                        <p:strVal val="visible"/>
                                      </p:to>
                                    </p:set>
                                    <p:anim calcmode="lin" valueType="num">
                                      <p:cBhvr additive="repl">
                                        <p:cTn id="7" dur="3000" fill="hold"/>
                                        <p:tgtEl>
                                          <p:spTgt spid="5124"/>
                                        </p:tgtEl>
                                        <p:attrNameLst>
                                          <p:attrName>ppt_x</p:attrName>
                                        </p:attrNameLst>
                                      </p:cBhvr>
                                      <p:tavLst>
                                        <p:tav tm="100000">
                                          <p:val>
                                            <p:strVal val="#ppt_x-.2"/>
                                          </p:val>
                                        </p:tav>
                                        <p:tav>
                                          <p:val>
                                            <p:strVal val="#ppt_x"/>
                                          </p:val>
                                        </p:tav>
                                      </p:tavLst>
                                    </p:anim>
                                    <p:anim calcmode="lin" valueType="num">
                                      <p:cBhvr additive="repl">
                                        <p:cTn id="8" dur="3000" fill="hold"/>
                                        <p:tgtEl>
                                          <p:spTgt spid="5124"/>
                                        </p:tgtEl>
                                        <p:attrNameLst>
                                          <p:attrName>ppt_y</p:attrName>
                                        </p:attrNameLst>
                                      </p:cBhvr>
                                      <p:tavLst>
                                        <p:tav tm="100000">
                                          <p:val>
                                            <p:strVal val="#ppt_y"/>
                                          </p:val>
                                        </p:tav>
                                        <p:tav>
                                          <p:val>
                                            <p:strVal val="#ppt_y"/>
                                          </p:val>
                                        </p:tav>
                                      </p:tavLst>
                                    </p:anim>
                                    <p:animEffect transition="in" filter="wipe(right)">
                                      <p:cBhvr additive="repl">
                                        <p:cTn id="9" dur="3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274638"/>
            <a:ext cx="8229600" cy="1143000"/>
          </a:xfrm>
          <a:solidFill>
            <a:srgbClr val="BBE0E3"/>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PIZARRA DIGITAL INTERACTIVA:</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716338"/>
            <a:ext cx="4175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4" name="Text Box 3"/>
          <p:cNvSpPr txBox="1">
            <a:spLocks noChangeArrowheads="1"/>
          </p:cNvSpPr>
          <p:nvPr/>
        </p:nvSpPr>
        <p:spPr bwMode="auto">
          <a:xfrm>
            <a:off x="611188" y="1484313"/>
            <a:ext cx="7848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500"/>
              </a:spcBef>
              <a:buFont typeface="Comic Sans MS" pitchFamily="64" charset="0"/>
              <a:buNone/>
            </a:pPr>
            <a:r>
              <a:rPr lang="en-GB" sz="2400" b="1">
                <a:solidFill>
                  <a:srgbClr val="000000"/>
                </a:solidFill>
                <a:latin typeface="Comic Sans MS" pitchFamily="64" charset="0"/>
                <a:ea typeface="SimSun" charset="-122"/>
              </a:rPr>
              <a:t>Promethean</a:t>
            </a:r>
            <a:r>
              <a:rPr lang="en-GB" sz="2400">
                <a:solidFill>
                  <a:srgbClr val="000000"/>
                </a:solidFill>
                <a:latin typeface="Comic Sans MS" pitchFamily="64" charset="0"/>
                <a:ea typeface="SimSun" charset="-122"/>
              </a:rPr>
              <a:t>: Es una PDI, que cuenta con un tablero duro de melanina y tiene una rejilla de metal de cobre metida en su interior, a  partir del uso de un lápiz inductivo reconoce la señal y la envía al ordenador. Al hacerlo sobre una imagen proyectada nos proporciona la interactividad. Es imprescindible calibrarla previamente.</a:t>
            </a:r>
          </a:p>
        </p:txBody>
      </p:sp>
      <p:sp>
        <p:nvSpPr>
          <p:cNvPr id="5125" name="Text Box 4"/>
          <p:cNvSpPr txBox="1">
            <a:spLocks noChangeArrowheads="1"/>
          </p:cNvSpPr>
          <p:nvPr/>
        </p:nvSpPr>
        <p:spPr bwMode="auto">
          <a:xfrm>
            <a:off x="684213" y="4437063"/>
            <a:ext cx="3455987" cy="1381125"/>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500"/>
              </a:spcBef>
              <a:buFont typeface="Comic Sans MS" pitchFamily="64" charset="0"/>
              <a:buNone/>
            </a:pPr>
            <a:r>
              <a:rPr lang="en-GB" sz="2400">
                <a:solidFill>
                  <a:srgbClr val="000000"/>
                </a:solidFill>
                <a:latin typeface="Comic Sans MS" pitchFamily="64" charset="0"/>
              </a:rPr>
              <a:t>Más precisión y resistencia.</a:t>
            </a:r>
          </a:p>
          <a:p>
            <a:pPr eaLnBrk="1" hangingPunct="1">
              <a:spcBef>
                <a:spcPts val="1500"/>
              </a:spcBef>
              <a:buFont typeface="Comic Sans MS" pitchFamily="64" charset="0"/>
              <a:buNone/>
            </a:pPr>
            <a:r>
              <a:rPr lang="en-GB" sz="2400">
                <a:solidFill>
                  <a:srgbClr val="000000"/>
                </a:solidFill>
                <a:latin typeface="Comic Sans MS" pitchFamily="64" charset="0"/>
              </a:rPr>
              <a:t>Más caras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357563"/>
            <a:ext cx="41036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7" name="Rectangle 2"/>
          <p:cNvSpPr>
            <a:spLocks noGrp="1" noChangeArrowheads="1"/>
          </p:cNvSpPr>
          <p:nvPr>
            <p:ph type="title"/>
          </p:nvPr>
        </p:nvSpPr>
        <p:spPr>
          <a:xfrm>
            <a:off x="457200" y="274638"/>
            <a:ext cx="8229600" cy="1143000"/>
          </a:xfrm>
          <a:solidFill>
            <a:srgbClr val="BBE0E3"/>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PIZARRA DIGITAL INTERACTIVA:</a:t>
            </a:r>
          </a:p>
        </p:txBody>
      </p:sp>
      <p:sp>
        <p:nvSpPr>
          <p:cNvPr id="6148" name="Text Box 3"/>
          <p:cNvSpPr txBox="1">
            <a:spLocks noChangeArrowheads="1"/>
          </p:cNvSpPr>
          <p:nvPr/>
        </p:nvSpPr>
        <p:spPr bwMode="auto">
          <a:xfrm>
            <a:off x="611188" y="1484313"/>
            <a:ext cx="7848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ea typeface="SimSun" charset="-122"/>
              </a:rPr>
              <a:t>Interwrite:</a:t>
            </a:r>
            <a:r>
              <a:rPr lang="en-GB" sz="2400">
                <a:solidFill>
                  <a:srgbClr val="000000"/>
                </a:solidFill>
                <a:latin typeface="Comic Sans MS" pitchFamily="64" charset="0"/>
                <a:ea typeface="SimSun" charset="-122"/>
              </a:rPr>
              <a:t> Es una PDI electromagnética, sobre la cual, al actuar con un bolígrafo digital, comunica las acciones que se producen al ordenador. Al igual que la anterior esto se produce sobre una imagen proyectada, por lo que es imprescindible caligrarla. Es muy similar a la anterior.</a:t>
            </a:r>
          </a:p>
        </p:txBody>
      </p:sp>
      <p:sp>
        <p:nvSpPr>
          <p:cNvPr id="6149" name="Text Box 4"/>
          <p:cNvSpPr txBox="1">
            <a:spLocks noChangeArrowheads="1"/>
          </p:cNvSpPr>
          <p:nvPr/>
        </p:nvSpPr>
        <p:spPr bwMode="auto">
          <a:xfrm>
            <a:off x="684213" y="4437063"/>
            <a:ext cx="3455987" cy="1381125"/>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500"/>
              </a:spcBef>
              <a:buFont typeface="Comic Sans MS" pitchFamily="64" charset="0"/>
              <a:buNone/>
            </a:pPr>
            <a:r>
              <a:rPr lang="en-GB" sz="2400">
                <a:solidFill>
                  <a:srgbClr val="000000"/>
                </a:solidFill>
                <a:latin typeface="Comic Sans MS" pitchFamily="64" charset="0"/>
              </a:rPr>
              <a:t>Más precisión y resistencia.</a:t>
            </a:r>
          </a:p>
          <a:p>
            <a:pPr eaLnBrk="1" hangingPunct="1">
              <a:spcBef>
                <a:spcPts val="1500"/>
              </a:spcBef>
              <a:buFont typeface="Comic Sans MS" pitchFamily="64" charset="0"/>
              <a:buNone/>
            </a:pPr>
            <a:r>
              <a:rPr lang="en-GB" sz="2400">
                <a:solidFill>
                  <a:srgbClr val="000000"/>
                </a:solidFill>
                <a:latin typeface="Comic Sans MS" pitchFamily="64" charset="0"/>
              </a:rPr>
              <a:t>Más caras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860800"/>
            <a:ext cx="49530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1" name="Rectangle 2"/>
          <p:cNvSpPr>
            <a:spLocks noGrp="1" noChangeArrowheads="1"/>
          </p:cNvSpPr>
          <p:nvPr>
            <p:ph type="title"/>
          </p:nvPr>
        </p:nvSpPr>
        <p:spPr>
          <a:xfrm>
            <a:off x="457200" y="274638"/>
            <a:ext cx="8229600" cy="1143000"/>
          </a:xfrm>
          <a:solidFill>
            <a:srgbClr val="BBE0E3"/>
          </a:solidFill>
        </p:spPr>
        <p:txBody>
          <a:bodyPr lIns="91440" tIns="45720" rIns="91440" bIns="45720"/>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PIZARRA DIGITAL INTERACTIVA:</a:t>
            </a:r>
          </a:p>
        </p:txBody>
      </p:sp>
      <p:sp>
        <p:nvSpPr>
          <p:cNvPr id="7172" name="Text Box 3"/>
          <p:cNvSpPr txBox="1">
            <a:spLocks noChangeArrowheads="1"/>
          </p:cNvSpPr>
          <p:nvPr/>
        </p:nvSpPr>
        <p:spPr bwMode="auto">
          <a:xfrm>
            <a:off x="539750" y="1700213"/>
            <a:ext cx="79930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E-beam: </a:t>
            </a:r>
            <a:r>
              <a:rPr lang="en-GB" sz="2400">
                <a:solidFill>
                  <a:srgbClr val="000000"/>
                </a:solidFill>
                <a:latin typeface="Comic Sans MS" pitchFamily="64" charset="0"/>
              </a:rPr>
              <a:t>está basada en un dispositivo que combina ultrasonidos e infrarrojos. El sistema está alojado en un pequeño receptor que se adhiere a una esquina de cualquier pizarra blanca convencional y la convierte en una Pizarra Digital Interactiva con la que nos comunicaríamos a través de un lápiz.</a:t>
            </a:r>
          </a:p>
        </p:txBody>
      </p:sp>
      <p:sp>
        <p:nvSpPr>
          <p:cNvPr id="7173" name="Text Box 4"/>
          <p:cNvSpPr txBox="1">
            <a:spLocks noChangeArrowheads="1"/>
          </p:cNvSpPr>
          <p:nvPr/>
        </p:nvSpPr>
        <p:spPr bwMode="auto">
          <a:xfrm>
            <a:off x="611188" y="4292600"/>
            <a:ext cx="3384550" cy="1747838"/>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500"/>
              </a:spcBef>
              <a:buFont typeface="Comic Sans MS" pitchFamily="64" charset="0"/>
              <a:buNone/>
            </a:pPr>
            <a:r>
              <a:rPr lang="en-GB" sz="2400">
                <a:solidFill>
                  <a:srgbClr val="000000"/>
                </a:solidFill>
                <a:latin typeface="Comic Sans MS" pitchFamily="64" charset="0"/>
              </a:rPr>
              <a:t>Mucho más económica y fácil de trasladar.</a:t>
            </a:r>
          </a:p>
          <a:p>
            <a:pPr eaLnBrk="1" hangingPunct="1">
              <a:spcBef>
                <a:spcPts val="1500"/>
              </a:spcBef>
              <a:buFont typeface="Comic Sans MS" pitchFamily="64" charset="0"/>
              <a:buNone/>
            </a:pPr>
            <a:r>
              <a:rPr lang="en-GB" sz="2400">
                <a:solidFill>
                  <a:srgbClr val="000000"/>
                </a:solidFill>
                <a:latin typeface="Comic Sans MS" pitchFamily="64" charset="0"/>
              </a:rPr>
              <a:t>Se descalibra con facilidad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274638"/>
            <a:ext cx="8229600" cy="1143000"/>
          </a:xfrm>
          <a:solidFill>
            <a:srgbClr val="BBE0E3"/>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PIZARRA DIGITAL INTERACTIVA:</a:t>
            </a:r>
          </a:p>
        </p:txBody>
      </p:sp>
      <p:sp>
        <p:nvSpPr>
          <p:cNvPr id="8195" name="Text Box 2"/>
          <p:cNvSpPr txBox="1">
            <a:spLocks noChangeArrowheads="1"/>
          </p:cNvSpPr>
          <p:nvPr/>
        </p:nvSpPr>
        <p:spPr bwMode="auto">
          <a:xfrm>
            <a:off x="539750" y="1844675"/>
            <a:ext cx="79930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Mando Wii: </a:t>
            </a:r>
            <a:r>
              <a:rPr lang="en-GB" sz="2400">
                <a:solidFill>
                  <a:srgbClr val="000000"/>
                </a:solidFill>
                <a:latin typeface="Comic Sans MS" pitchFamily="64" charset="0"/>
              </a:rPr>
              <a:t>Pizarra Digital Interactiva de bajo coste. En realidad nesesitamos de unas cuantas adaptaciones para hacer funcionar este recurso pero es mucho más barato que los anteriores y lo podemos hacer nosotros.</a:t>
            </a:r>
          </a:p>
          <a:p>
            <a:pPr eaLnBrk="1" hangingPunct="1">
              <a:buFont typeface="Comic Sans MS" pitchFamily="64" charset="0"/>
              <a:buNone/>
            </a:pPr>
            <a:endParaRPr lang="en-GB" sz="2400">
              <a:solidFill>
                <a:srgbClr val="000000"/>
              </a:solidFill>
              <a:latin typeface="Comic Sans MS" pitchFamily="64" charset="0"/>
            </a:endParaRPr>
          </a:p>
          <a:p>
            <a:pPr eaLnBrk="1" hangingPunct="1">
              <a:buClr>
                <a:srgbClr val="009999"/>
              </a:buClr>
              <a:buFont typeface="Comic Sans MS" pitchFamily="64" charset="0"/>
              <a:buNone/>
            </a:pPr>
            <a:r>
              <a:rPr lang="en-GB" sz="2400">
                <a:solidFill>
                  <a:srgbClr val="009999"/>
                </a:solidFill>
                <a:latin typeface="Comic Sans MS" pitchFamily="64" charset="0"/>
                <a:hlinkClick r:id="rId3"/>
              </a:rPr>
              <a:t>Ver enlace</a:t>
            </a:r>
          </a:p>
        </p:txBody>
      </p:sp>
      <p:sp>
        <p:nvSpPr>
          <p:cNvPr id="8196" name="Text Box 3"/>
          <p:cNvSpPr txBox="1">
            <a:spLocks noChangeArrowheads="1"/>
          </p:cNvSpPr>
          <p:nvPr/>
        </p:nvSpPr>
        <p:spPr bwMode="auto">
          <a:xfrm>
            <a:off x="539750" y="4365625"/>
            <a:ext cx="3024188" cy="1944688"/>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375"/>
              </a:spcBef>
              <a:buFont typeface="Comic Sans MS" pitchFamily="64" charset="0"/>
              <a:buNone/>
            </a:pPr>
            <a:r>
              <a:rPr lang="en-GB" sz="2200">
                <a:solidFill>
                  <a:srgbClr val="000000"/>
                </a:solidFill>
                <a:latin typeface="Comic Sans MS" pitchFamily="64" charset="0"/>
              </a:rPr>
              <a:t>Ideal sobre todo por su bajo precio.</a:t>
            </a:r>
          </a:p>
          <a:p>
            <a:pPr eaLnBrk="1" hangingPunct="1">
              <a:spcBef>
                <a:spcPts val="1375"/>
              </a:spcBef>
              <a:buFont typeface="Comic Sans MS" pitchFamily="64" charset="0"/>
              <a:buNone/>
            </a:pPr>
            <a:r>
              <a:rPr lang="en-GB" sz="2200">
                <a:solidFill>
                  <a:srgbClr val="000000"/>
                </a:solidFill>
                <a:latin typeface="Comic Sans MS" pitchFamily="64" charset="0"/>
              </a:rPr>
              <a:t>Tiene un uso más complejo, al ser a distancia</a:t>
            </a:r>
          </a:p>
        </p:txBody>
      </p:sp>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500438"/>
            <a:ext cx="26797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716338"/>
            <a:ext cx="4573587"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19" name="Rectangle 2"/>
          <p:cNvSpPr>
            <a:spLocks noGrp="1" noChangeArrowheads="1"/>
          </p:cNvSpPr>
          <p:nvPr>
            <p:ph type="title"/>
          </p:nvPr>
        </p:nvSpPr>
        <p:spPr>
          <a:xfrm>
            <a:off x="457200" y="274638"/>
            <a:ext cx="8229600" cy="1143000"/>
          </a:xfrm>
          <a:solidFill>
            <a:srgbClr val="BBE0E3"/>
          </a:solidFill>
        </p:spPr>
        <p:txBody>
          <a:bodyPr/>
          <a:lstStyle/>
          <a:p>
            <a:pPr eaLnBrk="1" hangingPunct="1">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1" smtClean="0">
                <a:latin typeface="Comic Sans MS" pitchFamily="64" charset="0"/>
              </a:rPr>
              <a:t>TIPOS DE PIZARRA DIGITAL INTERACTIVA:</a:t>
            </a:r>
          </a:p>
        </p:txBody>
      </p:sp>
      <p:sp>
        <p:nvSpPr>
          <p:cNvPr id="9220" name="Text Box 3"/>
          <p:cNvSpPr txBox="1">
            <a:spLocks noChangeArrowheads="1"/>
          </p:cNvSpPr>
          <p:nvPr/>
        </p:nvSpPr>
        <p:spPr bwMode="auto">
          <a:xfrm>
            <a:off x="539750" y="1844675"/>
            <a:ext cx="79930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Comic Sans MS" pitchFamily="64" charset="0"/>
              <a:buNone/>
            </a:pPr>
            <a:r>
              <a:rPr lang="en-GB" sz="2400" b="1">
                <a:solidFill>
                  <a:srgbClr val="000000"/>
                </a:solidFill>
                <a:latin typeface="Comic Sans MS" pitchFamily="64" charset="0"/>
              </a:rPr>
              <a:t>Smartboard: </a:t>
            </a:r>
            <a:r>
              <a:rPr lang="en-GB" sz="2400">
                <a:solidFill>
                  <a:srgbClr val="000000"/>
                </a:solidFill>
                <a:latin typeface="Comic Sans MS" pitchFamily="64" charset="0"/>
              </a:rPr>
              <a:t>Se trata de una PDI táctil, la pizarra responde a la presión, de forma que allí donde actuamos, se produce la respuesta del ordenador, es decir, somos nosotros los que funcionamos como ratón, interactuando con el ordenador sin necesidad de más elementos.</a:t>
            </a:r>
          </a:p>
        </p:txBody>
      </p:sp>
      <p:sp>
        <p:nvSpPr>
          <p:cNvPr id="9221" name="Text Box 4"/>
          <p:cNvSpPr txBox="1">
            <a:spLocks noChangeArrowheads="1"/>
          </p:cNvSpPr>
          <p:nvPr/>
        </p:nvSpPr>
        <p:spPr bwMode="auto">
          <a:xfrm>
            <a:off x="539750" y="4365625"/>
            <a:ext cx="3024188" cy="1944688"/>
          </a:xfrm>
          <a:prstGeom prst="rect">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spcBef>
                <a:spcPts val="1375"/>
              </a:spcBef>
              <a:buFont typeface="Comic Sans MS" pitchFamily="64" charset="0"/>
              <a:buNone/>
            </a:pPr>
            <a:r>
              <a:rPr lang="en-GB" sz="2200">
                <a:solidFill>
                  <a:srgbClr val="000000"/>
                </a:solidFill>
                <a:latin typeface="Comic Sans MS" pitchFamily="64" charset="0"/>
              </a:rPr>
              <a:t>Ideal sobre todo en los primeros ciclos y etapas.</a:t>
            </a:r>
          </a:p>
          <a:p>
            <a:pPr eaLnBrk="1" hangingPunct="1">
              <a:spcBef>
                <a:spcPts val="1375"/>
              </a:spcBef>
              <a:buFont typeface="Comic Sans MS" pitchFamily="64" charset="0"/>
              <a:buNone/>
            </a:pPr>
            <a:r>
              <a:rPr lang="en-GB" sz="2200">
                <a:solidFill>
                  <a:srgbClr val="000000"/>
                </a:solidFill>
                <a:latin typeface="Comic Sans MS" pitchFamily="64" charset="0"/>
              </a:rPr>
              <a:t>Es un poco más delicada al ser táctil.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1080</Words>
  <Application>Microsoft Office PowerPoint</Application>
  <PresentationFormat>On-screen Show (4:3)</PresentationFormat>
  <Paragraphs>109</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Times New Roman</vt:lpstr>
      <vt:lpstr>Comic Sans MS</vt:lpstr>
      <vt:lpstr>SimSun</vt:lpstr>
      <vt:lpstr>Wingdings</vt:lpstr>
      <vt:lpstr>Tema de Office</vt:lpstr>
      <vt:lpstr>  Sede Central-Panamá  Facultad de Ciencias Tecnológicas Licenciatura En Informática  Asignatura: Seminario   Tema:  Conocer, Manejar Información Relevante  Sobre Los Mapas Y La Herramienta CmapTools.  Facilitador: Ernesto Sánchez   Expositor: Rojas Luis  Asignación:  Trabajo Individual </vt:lpstr>
      <vt:lpstr>PowerPoint Presentation</vt:lpstr>
      <vt:lpstr>PowerPoint Presentation</vt:lpstr>
      <vt:lpstr>PowerPoint Presentation</vt:lpstr>
      <vt:lpstr>TIPOS DE PIZARRA DIGITAL INTERACTIVA:</vt:lpstr>
      <vt:lpstr>TIPOS DE PIZARRA DIGITAL INTERACTIVA:</vt:lpstr>
      <vt:lpstr>TIPOS DE PIZARRA DIGITAL INTERACTIVA:</vt:lpstr>
      <vt:lpstr>TIPOS DE PIZARRA DIGITAL INTERACTIVA:</vt:lpstr>
      <vt:lpstr>TIPOS DE PIZARRA DIGITAL INTERACTIVA:</vt:lpstr>
      <vt:lpstr>TIPOS DE PIZARRA DIGITAL INTERACTIVA:</vt:lpstr>
      <vt:lpstr>TIPOS DE PIZARRA DIGITAL INTERACTIVA:</vt:lpstr>
      <vt:lpstr>TIPOS DE PROYECCIÓN:</vt:lpstr>
      <vt:lpstr>TIPOS DE PROYECCIÓN:</vt:lpstr>
      <vt:lpstr>TIPOS DE PROYECCIÓN:</vt:lpstr>
      <vt:lpstr>CARACTERÍSTICAS GENERALES</vt:lpstr>
      <vt:lpstr>CARACTERÍSTICAS GENERALES</vt:lpstr>
      <vt:lpstr>CARACTERÍSTICAS GENERALES</vt:lpstr>
      <vt:lpstr>Hardware</vt:lpstr>
      <vt:lpstr>Hardware</vt:lpstr>
      <vt:lpstr>Hardware</vt:lpstr>
      <vt:lpstr>Hardware Smart board</vt:lpstr>
      <vt:lpstr>Utilización de la Pizarra</vt:lpstr>
      <vt:lpstr>PDI</vt:lpstr>
      <vt:lpstr>Tipos de PDI Smart Board</vt:lpstr>
      <vt:lpstr>Tipos de PDI Smart Board</vt:lpstr>
      <vt:lpstr>Ejemplo de actividades</vt:lpstr>
      <vt:lpstr>Software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Rojas</dc:creator>
  <cp:lastModifiedBy>Luis Rojas</cp:lastModifiedBy>
  <cp:revision>19</cp:revision>
  <cp:lastPrinted>1601-01-01T00:00:00Z</cp:lastPrinted>
  <dcterms:created xsi:type="dcterms:W3CDTF">2008-02-07T19:05:52Z</dcterms:created>
  <dcterms:modified xsi:type="dcterms:W3CDTF">2015-06-25T23:37:29Z</dcterms:modified>
</cp:coreProperties>
</file>