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9" r:id="rId3"/>
    <p:sldId id="275" r:id="rId4"/>
    <p:sldId id="257" r:id="rId5"/>
    <p:sldId id="270" r:id="rId6"/>
    <p:sldId id="262" r:id="rId7"/>
    <p:sldId id="272" r:id="rId8"/>
    <p:sldId id="263" r:id="rId9"/>
    <p:sldId id="273" r:id="rId10"/>
    <p:sldId id="274" r:id="rId11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567" autoAdjust="0"/>
  </p:normalViewPr>
  <p:slideViewPr>
    <p:cSldViewPr showGuides="1">
      <p:cViewPr varScale="1">
        <p:scale>
          <a:sx n="60" d="100"/>
          <a:sy n="60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6199-5766-4EF7-B247-DCF5CDE755A0}" type="datetimeFigureOut">
              <a:rPr lang="es-PA" smtClean="0"/>
              <a:t>16/5/15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EFB-4D46-4C24-9E43-0B4DD9C9F4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31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0EFB-4D46-4C24-9E43-0B4DD9C9F452}" type="slidenum">
              <a:rPr lang="es-PA" smtClean="0"/>
              <a:t>2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591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A" smtClean="0"/>
              <a:t>Estudios Wharton &amp; Bernal, S.A.</a:t>
            </a:r>
            <a:endParaRPr lang="es-P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DBC77-0A08-4BDD-A398-485C649AC9BC}" type="slidenum">
              <a:rPr lang="es-PA" smtClean="0"/>
              <a:t>4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8219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683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40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856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202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122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91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262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354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292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86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38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F950-E43F-4BF5-860B-AD4C64A410E9}" type="datetimeFigureOut">
              <a:rPr lang="es-PA" smtClean="0"/>
              <a:t>16/5/15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710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tmp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tmp"/><Relationship Id="rId5" Type="http://schemas.openxmlformats.org/officeDocument/2006/relationships/image" Target="../media/image4.tmp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3.png"/><Relationship Id="rId7" Type="http://schemas.openxmlformats.org/officeDocument/2006/relationships/image" Target="../media/image6.tmp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slide" Target="slide4.xml"/><Relationship Id="rId4" Type="http://schemas.openxmlformats.org/officeDocument/2006/relationships/image" Target="../media/image5.tmp"/><Relationship Id="rId9" Type="http://schemas.openxmlformats.org/officeDocument/2006/relationships/image" Target="../media/image8.tm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image" Target="../media/image3.png"/><Relationship Id="rId7" Type="http://schemas.openxmlformats.org/officeDocument/2006/relationships/image" Target="../media/image10.tmp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tmp"/><Relationship Id="rId5" Type="http://schemas.openxmlformats.org/officeDocument/2006/relationships/image" Target="../media/image4.tmp"/><Relationship Id="rId4" Type="http://schemas.openxmlformats.org/officeDocument/2006/relationships/slide" Target="slide4.xml"/><Relationship Id="rId9" Type="http://schemas.openxmlformats.org/officeDocument/2006/relationships/image" Target="../media/image1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4824536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es-ES" sz="6000" b="1" dirty="0" smtClean="0">
                <a:solidFill>
                  <a:schemeClr val="bg1"/>
                </a:solidFill>
              </a:rPr>
              <a:t>Inicio de proceso de Dinero</a:t>
            </a:r>
            <a:r>
              <a:rPr lang="es-ES" sz="6000" b="1" baseline="0" dirty="0" smtClean="0">
                <a:solidFill>
                  <a:schemeClr val="bg1"/>
                </a:solidFill>
              </a:rPr>
              <a:t> en Efectivo = </a:t>
            </a:r>
            <a:r>
              <a:rPr lang="es-ES" sz="8000" b="1" baseline="0" dirty="0" smtClean="0">
                <a:solidFill>
                  <a:schemeClr val="bg1"/>
                </a:solidFill>
              </a:rPr>
              <a:t>EF</a:t>
            </a:r>
            <a:r>
              <a:rPr lang="es-ES" sz="6000" b="1" baseline="0" dirty="0" smtClean="0">
                <a:solidFill>
                  <a:schemeClr val="bg1"/>
                </a:solidFill>
              </a:rPr>
              <a:t> </a:t>
            </a:r>
            <a:endParaRPr lang="es-PA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8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ecorte de pantalla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0"/>
            <a:ext cx="5760640" cy="6785944"/>
          </a:xfrm>
        </p:spPr>
      </p:pic>
    </p:spTree>
    <p:extLst>
      <p:ext uri="{BB962C8B-B14F-4D97-AF65-F5344CB8AC3E}">
        <p14:creationId xmlns:p14="http://schemas.microsoft.com/office/powerpoint/2010/main" val="298627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  <a:solidFill>
            <a:srgbClr val="009900">
              <a:alpha val="42000"/>
            </a:srgbClr>
          </a:solidFill>
        </p:spPr>
        <p:txBody>
          <a:bodyPr>
            <a:normAutofit fontScale="90000"/>
          </a:bodyPr>
          <a:lstStyle/>
          <a:p>
            <a:r>
              <a:rPr lang="es-PA" b="1" dirty="0" smtClean="0">
                <a:solidFill>
                  <a:schemeClr val="bg1"/>
                </a:solidFill>
              </a:rPr>
              <a:t>Definición</a:t>
            </a:r>
            <a:br>
              <a:rPr lang="es-PA" b="1" dirty="0" smtClean="0">
                <a:solidFill>
                  <a:schemeClr val="bg1"/>
                </a:solidFill>
              </a:rPr>
            </a:br>
            <a:endParaRPr lang="es-PA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7"/>
          </a:xfrm>
          <a:solidFill>
            <a:srgbClr val="009900">
              <a:alpha val="46000"/>
            </a:srgbClr>
          </a:solidFill>
        </p:spPr>
        <p:txBody>
          <a:bodyPr>
            <a:normAutofit fontScale="92500"/>
          </a:bodyPr>
          <a:lstStyle/>
          <a:p>
            <a:r>
              <a:rPr lang="es-PA" sz="4000" dirty="0" smtClean="0">
                <a:solidFill>
                  <a:schemeClr val="bg1"/>
                </a:solidFill>
              </a:rPr>
              <a:t>¿Que es un </a:t>
            </a:r>
            <a:r>
              <a:rPr lang="es-PA" sz="4000" b="1" i="1" u="sng" dirty="0" smtClean="0">
                <a:solidFill>
                  <a:schemeClr val="bg1"/>
                </a:solidFill>
              </a:rPr>
              <a:t>DINERO</a:t>
            </a:r>
            <a:r>
              <a:rPr lang="es-PA" sz="4000" b="1" i="1" u="sng" baseline="0" dirty="0" smtClean="0">
                <a:solidFill>
                  <a:schemeClr val="bg1"/>
                </a:solidFill>
              </a:rPr>
              <a:t> EN EFECTIVO</a:t>
            </a:r>
            <a:r>
              <a:rPr lang="es-PA" sz="4000" baseline="0" dirty="0" smtClean="0">
                <a:solidFill>
                  <a:schemeClr val="bg1"/>
                </a:solidFill>
              </a:rPr>
              <a:t>? O </a:t>
            </a:r>
            <a:r>
              <a:rPr lang="es-PA" sz="4400" b="1" baseline="0" dirty="0" smtClean="0">
                <a:solidFill>
                  <a:schemeClr val="bg1"/>
                </a:solidFill>
              </a:rPr>
              <a:t>EF</a:t>
            </a:r>
            <a:endParaRPr lang="es-PA" sz="4000" b="1" baseline="0" dirty="0" smtClean="0">
              <a:solidFill>
                <a:schemeClr val="bg1"/>
              </a:solidFill>
            </a:endParaRPr>
          </a:p>
          <a:p>
            <a:r>
              <a:rPr lang="es-ES" sz="4000" i="1" baseline="0" dirty="0" smtClean="0">
                <a:solidFill>
                  <a:schemeClr val="bg1"/>
                </a:solidFill>
              </a:rPr>
              <a:t>Es el resultado de una transacción comercial que genera dinero dentro de las</a:t>
            </a:r>
            <a:r>
              <a:rPr lang="es-ES" sz="4000" i="1" dirty="0" smtClean="0">
                <a:solidFill>
                  <a:schemeClr val="bg1"/>
                </a:solidFill>
              </a:rPr>
              <a:t> Empresas (Naturales o Jurídicas)</a:t>
            </a:r>
            <a:r>
              <a:rPr lang="es-ES" sz="4000" i="1" baseline="0" dirty="0" smtClean="0">
                <a:solidFill>
                  <a:schemeClr val="bg1"/>
                </a:solidFill>
              </a:rPr>
              <a:t>, El mismo, puede ser Cheque o Efectivo (Papel Moneda o Monedas Metálicas) de curso Legal .</a:t>
            </a:r>
          </a:p>
          <a:p>
            <a:pPr marL="0" indent="0">
              <a:buNone/>
            </a:pPr>
            <a:endParaRPr lang="es-ES" sz="4000" baseline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009900">
              <a:alpha val="54000"/>
            </a:srgbClr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Ejemplos de Efectivo</a:t>
            </a:r>
            <a:endParaRPr lang="es-PA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009900">
              <a:alpha val="27000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es-ES" sz="4000" i="1" baseline="0" dirty="0" smtClean="0">
                <a:solidFill>
                  <a:schemeClr val="bg1"/>
                </a:solidFill>
              </a:rPr>
              <a:t> Cobro o Adelanto de un Cliente, De un Cambio de Cheque por los Mensajeros, Aportes de los Accionistas, Devolución de una compra o un servicio, Cambio de Dinero para fondos de Caja Menuda o cualquier similar que genere mantener dinero al custodio de alguien</a:t>
            </a:r>
            <a:r>
              <a:rPr lang="es-ES" sz="4000" i="1" dirty="0" smtClean="0">
                <a:solidFill>
                  <a:schemeClr val="bg1"/>
                </a:solidFill>
              </a:rPr>
              <a:t> dentro de la empresa.</a:t>
            </a:r>
            <a:endParaRPr lang="es-PA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66131"/>
          </a:xfrm>
          <a:solidFill>
            <a:srgbClr val="009900">
              <a:alpha val="56000"/>
            </a:srgbClr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¿Cuando</a:t>
            </a:r>
            <a:r>
              <a:rPr lang="es-ES" baseline="0" dirty="0" smtClean="0">
                <a:solidFill>
                  <a:schemeClr val="bg1"/>
                </a:solidFill>
              </a:rPr>
              <a:t> generamos un EF o “Dinero en Efectivo”?</a:t>
            </a:r>
            <a:endParaRPr lang="es-PA" dirty="0">
              <a:solidFill>
                <a:schemeClr val="bg1"/>
              </a:solidFill>
            </a:endParaRPr>
          </a:p>
        </p:txBody>
      </p:sp>
      <p:pic>
        <p:nvPicPr>
          <p:cNvPr id="5" name="4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DDC7-36B7-4770-8567-56D76BAFB2F4}" type="datetime1">
              <a:rPr lang="es-PA" smtClean="0"/>
              <a:t>16/5/15</a:t>
            </a:fld>
            <a:endParaRPr lang="es-PA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4</a:t>
            </a:fld>
            <a:endParaRPr lang="es-PA" dirty="0"/>
          </a:p>
        </p:txBody>
      </p:sp>
      <p:pic>
        <p:nvPicPr>
          <p:cNvPr id="12" name="11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5" name="14 Marcador de contenido"/>
          <p:cNvSpPr>
            <a:spLocks noGrp="1"/>
          </p:cNvSpPr>
          <p:nvPr>
            <p:ph idx="1"/>
          </p:nvPr>
        </p:nvSpPr>
        <p:spPr>
          <a:xfrm>
            <a:off x="234350" y="1927684"/>
            <a:ext cx="8675299" cy="3949588"/>
          </a:xfrm>
          <a:solidFill>
            <a:srgbClr val="009900">
              <a:alpha val="27000"/>
            </a:srgbClr>
          </a:solidFill>
        </p:spPr>
        <p:txBody>
          <a:bodyPr>
            <a:normAutofit/>
          </a:bodyPr>
          <a:lstStyle/>
          <a:p>
            <a:r>
              <a:rPr lang="es-ES" i="1" dirty="0" smtClean="0">
                <a:solidFill>
                  <a:schemeClr val="bg1"/>
                </a:solidFill>
              </a:rPr>
              <a:t>Únicamente cuando hemos recibido</a:t>
            </a:r>
            <a:r>
              <a:rPr lang="es-ES" i="1" baseline="0" dirty="0" smtClean="0">
                <a:solidFill>
                  <a:schemeClr val="bg1"/>
                </a:solidFill>
              </a:rPr>
              <a:t> dinero en Efectivo </a:t>
            </a:r>
            <a:r>
              <a:rPr lang="es-ES" i="1" dirty="0" smtClean="0">
                <a:solidFill>
                  <a:schemeClr val="bg1"/>
                </a:solidFill>
              </a:rPr>
              <a:t> se va registrando</a:t>
            </a:r>
            <a:r>
              <a:rPr lang="es-ES" i="1" baseline="0" dirty="0" smtClean="0">
                <a:solidFill>
                  <a:schemeClr val="bg1"/>
                </a:solidFill>
              </a:rPr>
              <a:t> a nombre de la persona que sea responsable de custodiar el mismo, o Se le pague por un Servicio o factura a un proveedor de Productos o Servicios prestado.</a:t>
            </a:r>
            <a:endParaRPr lang="es-PA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97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009900">
              <a:alpha val="49000"/>
            </a:srgbClr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¿Cómo</a:t>
            </a:r>
            <a:r>
              <a:rPr lang="es-ES" baseline="0" dirty="0" smtClean="0">
                <a:solidFill>
                  <a:schemeClr val="bg1"/>
                </a:solidFill>
              </a:rPr>
              <a:t> se registra un Dinero en Efectivo?</a:t>
            </a:r>
            <a:endParaRPr lang="es-PA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1916832"/>
            <a:ext cx="8554543" cy="3600400"/>
          </a:xfrm>
          <a:solidFill>
            <a:srgbClr val="009900">
              <a:alpha val="57000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es-ES" sz="3600" b="1" dirty="0" smtClean="0">
                <a:solidFill>
                  <a:schemeClr val="bg1"/>
                </a:solidFill>
              </a:rPr>
              <a:t>Primero</a:t>
            </a:r>
            <a:r>
              <a:rPr lang="es-ES" baseline="0" dirty="0" smtClean="0">
                <a:solidFill>
                  <a:schemeClr val="bg1"/>
                </a:solidFill>
              </a:rPr>
              <a:t> </a:t>
            </a:r>
            <a:r>
              <a:rPr lang="es-ES" i="1" dirty="0" smtClean="0">
                <a:solidFill>
                  <a:schemeClr val="bg1"/>
                </a:solidFill>
              </a:rPr>
              <a:t>Váyase a la sección</a:t>
            </a:r>
            <a:r>
              <a:rPr lang="es-ES" i="1" baseline="0" dirty="0" smtClean="0">
                <a:solidFill>
                  <a:schemeClr val="bg1"/>
                </a:solidFill>
              </a:rPr>
              <a:t> </a:t>
            </a:r>
            <a:r>
              <a:rPr lang="es-ES" i="1" baseline="0" dirty="0" err="1" smtClean="0">
                <a:solidFill>
                  <a:schemeClr val="bg1"/>
                </a:solidFill>
              </a:rPr>
              <a:t>Vendor</a:t>
            </a:r>
            <a:r>
              <a:rPr lang="es-ES" i="1" baseline="0" dirty="0" smtClean="0">
                <a:solidFill>
                  <a:schemeClr val="bg1"/>
                </a:solidFill>
              </a:rPr>
              <a:t> &amp; </a:t>
            </a:r>
            <a:r>
              <a:rPr lang="es-ES" i="1" baseline="0" dirty="0" err="1" smtClean="0">
                <a:solidFill>
                  <a:schemeClr val="bg1"/>
                </a:solidFill>
              </a:rPr>
              <a:t>Purchases</a:t>
            </a:r>
            <a:r>
              <a:rPr lang="es-ES" i="1" baseline="0" dirty="0" smtClean="0">
                <a:solidFill>
                  <a:schemeClr val="bg1"/>
                </a:solidFill>
              </a:rPr>
              <a:t> según diagrama arriba</a:t>
            </a:r>
            <a:r>
              <a:rPr lang="es-ES" i="1" dirty="0" smtClean="0">
                <a:solidFill>
                  <a:schemeClr val="bg1"/>
                </a:solidFill>
              </a:rPr>
              <a:t> </a:t>
            </a:r>
            <a:r>
              <a:rPr lang="es-ES" i="1" baseline="0" dirty="0" smtClean="0">
                <a:solidFill>
                  <a:schemeClr val="bg1"/>
                </a:solidFill>
              </a:rPr>
              <a:t> descrito y luego se va a la sección de pagos el mismo lugar donde genera el cheque al proveedor y aplica colocando en la Referencia EF</a:t>
            </a:r>
            <a:r>
              <a:rPr lang="es-ES" i="1" dirty="0" smtClean="0">
                <a:solidFill>
                  <a:schemeClr val="bg1"/>
                </a:solidFill>
              </a:rPr>
              <a:t> Y el numero de cheque que se cambio, Asigne un consecutivo Ejemplo EF2211.01</a:t>
            </a:r>
          </a:p>
          <a:p>
            <a:r>
              <a:rPr lang="es-ES" i="1" dirty="0" smtClean="0">
                <a:solidFill>
                  <a:schemeClr val="bg1"/>
                </a:solidFill>
              </a:rPr>
              <a:t>De Acuerdo a la cantidad de pagos realizados con ese efectivo.</a:t>
            </a:r>
            <a:endParaRPr lang="es-PA" i="1" dirty="0">
              <a:solidFill>
                <a:schemeClr val="bg1"/>
              </a:solidFill>
            </a:endParaRPr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9533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3973" y="513544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4794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626" y="654807"/>
            <a:ext cx="6768752" cy="1070514"/>
          </a:xfrm>
          <a:solidFill>
            <a:srgbClr val="009900">
              <a:alpha val="46000"/>
            </a:srgbClr>
          </a:solidFill>
        </p:spPr>
        <p:txBody>
          <a:bodyPr anchor="t">
            <a:normAutofit fontScale="90000"/>
          </a:bodyPr>
          <a:lstStyle/>
          <a:p>
            <a:pPr>
              <a:tabLst>
                <a:tab pos="96838" algn="l"/>
              </a:tabLst>
            </a:pP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sz="3100" b="1" dirty="0" smtClean="0">
                <a:solidFill>
                  <a:schemeClr val="bg1"/>
                </a:solidFill>
              </a:rPr>
              <a:t>Generación del Efectivo</a:t>
            </a:r>
            <a:r>
              <a:rPr lang="es-ES" sz="3100" b="1" baseline="0" dirty="0" smtClean="0">
                <a:solidFill>
                  <a:schemeClr val="bg1"/>
                </a:solidFill>
              </a:rPr>
              <a:t> </a:t>
            </a:r>
            <a:r>
              <a:rPr lang="es-ES" sz="3100" b="1" dirty="0" smtClean="0">
                <a:solidFill>
                  <a:schemeClr val="bg1"/>
                </a:solidFill>
              </a:rPr>
              <a:t>pagando al</a:t>
            </a:r>
            <a:r>
              <a:rPr lang="es-ES" sz="3100" b="1" baseline="0" dirty="0" smtClean="0">
                <a:solidFill>
                  <a:schemeClr val="bg1"/>
                </a:solidFill>
              </a:rPr>
              <a:t> tercero (Proveedor)</a:t>
            </a:r>
            <a:endParaRPr lang="es-PA" sz="3100" b="1" dirty="0">
              <a:solidFill>
                <a:schemeClr val="bg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905C-1C73-425C-90E7-1534EC2DF148}" type="datetime1">
              <a:rPr lang="es-PA" smtClean="0"/>
              <a:t>16/5/15</a:t>
            </a:fld>
            <a:endParaRPr lang="es-P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6</a:t>
            </a:fld>
            <a:endParaRPr lang="es-PA" dirty="0"/>
          </a:p>
        </p:txBody>
      </p:sp>
      <p:pic>
        <p:nvPicPr>
          <p:cNvPr id="10" name="9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10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526662" y="45951"/>
            <a:ext cx="1400543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2" name="11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565"/>
            <a:ext cx="3024336" cy="7200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9" name="1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99645"/>
            <a:ext cx="7715200" cy="794895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Confección de Comprobante</a:t>
            </a:r>
            <a:r>
              <a:rPr lang="es-ES" sz="3200" b="1" baseline="0" dirty="0" smtClean="0">
                <a:solidFill>
                  <a:schemeClr val="bg1"/>
                </a:solidFill>
              </a:rPr>
              <a:t> de pagos en efectivos.</a:t>
            </a:r>
            <a:endParaRPr lang="es-PA" sz="3200" b="1" dirty="0">
              <a:solidFill>
                <a:schemeClr val="bg1"/>
              </a:solidFill>
            </a:endParaRPr>
          </a:p>
        </p:txBody>
      </p:sp>
      <p:pic>
        <p:nvPicPr>
          <p:cNvPr id="4" name="3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41786"/>
            <a:ext cx="8229600" cy="4295526"/>
          </a:xfrm>
          <a:effectLst>
            <a:outerShdw blurRad="50800" dist="25400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9533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3972" y="754520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2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7099" y="908720"/>
            <a:ext cx="7541427" cy="634083"/>
          </a:xfrm>
          <a:solidFill>
            <a:srgbClr val="009900">
              <a:alpha val="38000"/>
            </a:srgbClr>
          </a:solidFill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chemeClr val="bg1"/>
                </a:solidFill>
              </a:rPr>
              <a:t> Impresión</a:t>
            </a:r>
            <a:r>
              <a:rPr lang="es-ES" baseline="0" dirty="0" smtClean="0">
                <a:solidFill>
                  <a:schemeClr val="bg1"/>
                </a:solidFill>
              </a:rPr>
              <a:t> de  Entrega</a:t>
            </a:r>
            <a:r>
              <a:rPr lang="es-ES" dirty="0" smtClean="0">
                <a:solidFill>
                  <a:schemeClr val="bg1"/>
                </a:solidFill>
              </a:rPr>
              <a:t> de Efectivo</a:t>
            </a:r>
            <a:endParaRPr lang="es-PA" dirty="0">
              <a:solidFill>
                <a:schemeClr val="bg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/>
              <a:t>16/5/15</a:t>
            </a:fld>
            <a:endParaRPr lang="es-PA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8</a:t>
            </a:fld>
            <a:endParaRPr lang="es-PA" dirty="0"/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7" name="16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4 Marcador de contenido" descr="Recorte de pantalla">
            <a:hlinkClick r:id="rId8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644" y="1639341"/>
            <a:ext cx="8901916" cy="4525963"/>
          </a:xfrm>
        </p:spPr>
      </p:pic>
    </p:spTree>
    <p:extLst>
      <p:ext uri="{BB962C8B-B14F-4D97-AF65-F5344CB8AC3E}">
        <p14:creationId xmlns:p14="http://schemas.microsoft.com/office/powerpoint/2010/main" val="10807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7605" y="1196752"/>
            <a:ext cx="7618040" cy="634083"/>
          </a:xfrm>
          <a:solidFill>
            <a:srgbClr val="009900">
              <a:alpha val="47000"/>
            </a:srgbClr>
          </a:solidFill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chemeClr val="bg1"/>
                </a:solidFill>
              </a:rPr>
              <a:t> Impresión</a:t>
            </a:r>
            <a:r>
              <a:rPr lang="es-ES" baseline="0" dirty="0" smtClean="0">
                <a:solidFill>
                  <a:schemeClr val="bg1"/>
                </a:solidFill>
              </a:rPr>
              <a:t> </a:t>
            </a:r>
            <a:r>
              <a:rPr lang="es-ES" baseline="0" dirty="0">
                <a:solidFill>
                  <a:schemeClr val="bg1"/>
                </a:solidFill>
              </a:rPr>
              <a:t>de</a:t>
            </a:r>
            <a:r>
              <a:rPr lang="es-ES" baseline="0" dirty="0" smtClean="0">
                <a:solidFill>
                  <a:schemeClr val="bg1"/>
                </a:solidFill>
              </a:rPr>
              <a:t>  Cierre de </a:t>
            </a:r>
            <a:r>
              <a:rPr lang="es-ES" dirty="0" smtClean="0">
                <a:solidFill>
                  <a:schemeClr val="bg1"/>
                </a:solidFill>
              </a:rPr>
              <a:t>Efectivo</a:t>
            </a:r>
            <a:endParaRPr lang="es-PA" dirty="0">
              <a:solidFill>
                <a:schemeClr val="bg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/>
              <a:t>16/5/15</a:t>
            </a:fld>
            <a:endParaRPr lang="es-PA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9</a:t>
            </a:fld>
            <a:endParaRPr lang="es-PA" dirty="0"/>
          </a:p>
        </p:txBody>
      </p:sp>
      <p:pic>
        <p:nvPicPr>
          <p:cNvPr id="11" name="10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7" name="16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9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58" y="1916832"/>
            <a:ext cx="8693738" cy="4032447"/>
          </a:xfrm>
        </p:spPr>
      </p:pic>
      <p:pic>
        <p:nvPicPr>
          <p:cNvPr id="12" name="11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" y="-5911"/>
            <a:ext cx="1800200" cy="10111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3" name="12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53503"/>
            <a:ext cx="1080120" cy="9258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4" name="13 Imagen" descr="Recorte de pantalla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10858"/>
            <a:ext cx="2545907" cy="8684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0538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6916</TotalTime>
  <Words>282</Words>
  <Application>Microsoft Office PowerPoint</Application>
  <PresentationFormat>Presentación en pantalla (4:3)</PresentationFormat>
  <Paragraphs>30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Inicio de proceso de Dinero en Efectivo = EF </vt:lpstr>
      <vt:lpstr>Definición </vt:lpstr>
      <vt:lpstr>Ejemplos de Efectivo</vt:lpstr>
      <vt:lpstr>¿Cuando generamos un EF o “Dinero en Efectivo”?</vt:lpstr>
      <vt:lpstr>¿Cómo se registra un Dinero en Efectivo?</vt:lpstr>
      <vt:lpstr> Generación del Efectivo pagando al tercero (Proveedor)</vt:lpstr>
      <vt:lpstr> Confección de Comprobante de pagos en efectivos.</vt:lpstr>
      <vt:lpstr> Impresión de  Entrega de Efectivo</vt:lpstr>
      <vt:lpstr> Impresión de  Cierre de Efectivo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59</cp:revision>
  <dcterms:created xsi:type="dcterms:W3CDTF">2015-03-02T22:20:28Z</dcterms:created>
  <dcterms:modified xsi:type="dcterms:W3CDTF">2015-05-16T11:40:27Z</dcterms:modified>
</cp:coreProperties>
</file>