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7" r:id="rId4"/>
    <p:sldId id="270" r:id="rId5"/>
    <p:sldId id="262" r:id="rId6"/>
    <p:sldId id="272" r:id="rId7"/>
    <p:sldId id="263" r:id="rId8"/>
    <p:sldId id="271" r:id="rId9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841" autoAdjust="0"/>
    <p:restoredTop sz="86477" autoAdjust="0"/>
  </p:normalViewPr>
  <p:slideViewPr>
    <p:cSldViewPr showGuides="1">
      <p:cViewPr varScale="1">
        <p:scale>
          <a:sx n="59" d="100"/>
          <a:sy n="59" d="100"/>
        </p:scale>
        <p:origin x="-13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6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11/3/15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11/3/15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4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3.tmp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rgbClr val="00FF00"/>
                </a:solidFill>
              </a:rPr>
              <a:t>Inicio de proceso de Constancia</a:t>
            </a:r>
            <a:r>
              <a:rPr lang="es-ES" sz="6000" baseline="0" dirty="0" smtClean="0">
                <a:solidFill>
                  <a:srgbClr val="00FF00"/>
                </a:solidFill>
              </a:rPr>
              <a:t> de Pagos = </a:t>
            </a:r>
            <a:r>
              <a:rPr lang="es-ES" sz="8000" baseline="0" dirty="0" smtClean="0">
                <a:solidFill>
                  <a:srgbClr val="00FF00"/>
                </a:solidFill>
              </a:rPr>
              <a:t>CP</a:t>
            </a:r>
            <a:r>
              <a:rPr lang="es-ES" sz="6000" baseline="0" dirty="0" smtClean="0">
                <a:solidFill>
                  <a:srgbClr val="00FF00"/>
                </a:solidFill>
              </a:rPr>
              <a:t> </a:t>
            </a:r>
            <a:endParaRPr lang="es-PA" sz="6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rgbClr val="00FF00"/>
                </a:solidFill>
              </a:rPr>
              <a:t>Definición</a:t>
            </a:r>
            <a:br>
              <a:rPr lang="es-PA" dirty="0" smtClean="0">
                <a:solidFill>
                  <a:srgbClr val="00FF00"/>
                </a:solidFill>
              </a:rPr>
            </a:br>
            <a:endParaRPr lang="es-PA" dirty="0">
              <a:solidFill>
                <a:srgbClr val="00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s-PA" sz="4000" dirty="0" smtClean="0">
                <a:solidFill>
                  <a:schemeClr val="tx2"/>
                </a:solidFill>
              </a:rPr>
              <a:t>¿Que es una constancia</a:t>
            </a:r>
            <a:r>
              <a:rPr lang="es-PA" sz="4000" baseline="0" dirty="0" smtClean="0">
                <a:solidFill>
                  <a:schemeClr val="tx2"/>
                </a:solidFill>
              </a:rPr>
              <a:t> de pagos? O </a:t>
            </a:r>
            <a:r>
              <a:rPr lang="es-PA" sz="4400" b="1" baseline="0" dirty="0" smtClean="0">
                <a:solidFill>
                  <a:schemeClr val="tx2"/>
                </a:solidFill>
              </a:rPr>
              <a:t>CP</a:t>
            </a:r>
            <a:endParaRPr lang="es-PA" sz="4000" b="1" baseline="0" dirty="0" smtClean="0">
              <a:solidFill>
                <a:schemeClr val="tx2"/>
              </a:solidFill>
            </a:endParaRPr>
          </a:p>
          <a:p>
            <a:r>
              <a:rPr lang="es-ES" sz="4000" baseline="0" dirty="0" smtClean="0">
                <a:solidFill>
                  <a:schemeClr val="tx2"/>
                </a:solidFill>
              </a:rPr>
              <a:t>Es un documento generado por </a:t>
            </a:r>
            <a:r>
              <a:rPr lang="es-ES" sz="4000" baseline="0" dirty="0" err="1" smtClean="0">
                <a:solidFill>
                  <a:schemeClr val="tx2"/>
                </a:solidFill>
              </a:rPr>
              <a:t>Payments</a:t>
            </a:r>
            <a:r>
              <a:rPr lang="es-ES" sz="4000" baseline="0" dirty="0" smtClean="0">
                <a:solidFill>
                  <a:schemeClr val="tx2"/>
                </a:solidFill>
              </a:rPr>
              <a:t> que le indica a una compañía relacionada que pagamos por cuenta y orden de ella. Una factura o un servicio.</a:t>
            </a:r>
            <a:endParaRPr lang="es-PA" sz="4000" baseline="0" dirty="0" smtClean="0">
              <a:solidFill>
                <a:schemeClr val="tx2"/>
              </a:solidFill>
            </a:endParaRPr>
          </a:p>
          <a:p>
            <a:r>
              <a:rPr lang="es-PA" sz="4000" dirty="0" smtClean="0">
                <a:solidFill>
                  <a:srgbClr val="00FF00"/>
                </a:solidFill>
              </a:rPr>
              <a:t> </a:t>
            </a:r>
            <a:endParaRPr lang="es-PA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FF00"/>
                </a:solidFill>
              </a:rPr>
              <a:t>¿Cuando</a:t>
            </a:r>
            <a:r>
              <a:rPr lang="es-ES" baseline="0" dirty="0" smtClean="0">
                <a:solidFill>
                  <a:srgbClr val="00FF00"/>
                </a:solidFill>
              </a:rPr>
              <a:t> generamos una CP o “Constancia de Pago”?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11/3/15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Únicamente cuando hemos pagado a un tercero por cuenta de una compañía relacionada un servicio o compra que le corresponde a la otra compañía.</a:t>
            </a:r>
          </a:p>
          <a:p>
            <a:r>
              <a:rPr lang="es-ES" dirty="0" smtClean="0">
                <a:solidFill>
                  <a:schemeClr val="tx2"/>
                </a:solidFill>
              </a:rPr>
              <a:t>Nota</a:t>
            </a:r>
            <a:r>
              <a:rPr lang="es-ES" baseline="0" dirty="0" smtClean="0">
                <a:solidFill>
                  <a:schemeClr val="tx2"/>
                </a:solidFill>
              </a:rPr>
              <a:t>: La Factura de Productos o Servicios debe estar a nombre de la compañía que se le va a confeccionar el cheque.</a:t>
            </a:r>
            <a:endParaRPr lang="es-P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FF00"/>
                </a:solidFill>
              </a:rPr>
              <a:t>¿Cómo</a:t>
            </a:r>
            <a:r>
              <a:rPr lang="es-ES" baseline="0" dirty="0" smtClean="0">
                <a:solidFill>
                  <a:srgbClr val="00FF00"/>
                </a:solidFill>
              </a:rPr>
              <a:t> se registra una Constancia de Pagos?</a:t>
            </a:r>
            <a:endParaRPr lang="es-PA" dirty="0">
              <a:solidFill>
                <a:srgbClr val="00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4407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sz="3600" b="1" dirty="0" smtClean="0">
                <a:solidFill>
                  <a:schemeClr val="tx2"/>
                </a:solidFill>
              </a:rPr>
              <a:t>Primero</a:t>
            </a:r>
            <a:r>
              <a:rPr lang="es-ES" baseline="0" dirty="0" smtClean="0">
                <a:solidFill>
                  <a:schemeClr val="tx2"/>
                </a:solidFill>
              </a:rPr>
              <a:t> </a:t>
            </a:r>
            <a:r>
              <a:rPr lang="es-ES" dirty="0" smtClean="0">
                <a:solidFill>
                  <a:schemeClr val="tx2"/>
                </a:solidFill>
              </a:rPr>
              <a:t>Váyase a la sección</a:t>
            </a:r>
            <a:r>
              <a:rPr lang="es-ES" baseline="0" dirty="0" smtClean="0">
                <a:solidFill>
                  <a:schemeClr val="tx2"/>
                </a:solidFill>
              </a:rPr>
              <a:t> </a:t>
            </a:r>
            <a:r>
              <a:rPr lang="es-ES" baseline="0" dirty="0" err="1" smtClean="0">
                <a:solidFill>
                  <a:schemeClr val="tx2"/>
                </a:solidFill>
              </a:rPr>
              <a:t>Vendor</a:t>
            </a:r>
            <a:r>
              <a:rPr lang="es-ES" baseline="0" dirty="0" smtClean="0">
                <a:solidFill>
                  <a:schemeClr val="tx2"/>
                </a:solidFill>
              </a:rPr>
              <a:t> &amp; </a:t>
            </a:r>
            <a:r>
              <a:rPr lang="es-ES" baseline="0" dirty="0" err="1" smtClean="0">
                <a:solidFill>
                  <a:schemeClr val="tx2"/>
                </a:solidFill>
              </a:rPr>
              <a:t>Purchases</a:t>
            </a:r>
            <a:r>
              <a:rPr lang="es-ES" baseline="0" dirty="0" smtClean="0">
                <a:solidFill>
                  <a:schemeClr val="tx2"/>
                </a:solidFill>
              </a:rPr>
              <a:t> según diagrama abajo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baseline="0" dirty="0" smtClean="0">
                <a:solidFill>
                  <a:schemeClr val="tx2"/>
                </a:solidFill>
              </a:rPr>
              <a:t> descrito y luego se va a la sección de pagos el mismo lugar donde genera el cheque al proveedor de la otra compañía</a:t>
            </a:r>
            <a:r>
              <a:rPr lang="es-ES" baseline="0" dirty="0" smtClean="0">
                <a:solidFill>
                  <a:srgbClr val="00FF00"/>
                </a:solidFill>
              </a:rPr>
              <a:t>.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3" y="513544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626" y="654807"/>
            <a:ext cx="6768752" cy="962163"/>
          </a:xfrm>
          <a:solidFill>
            <a:srgbClr val="FF0000"/>
          </a:solidFill>
        </p:spPr>
        <p:txBody>
          <a:bodyPr anchor="t">
            <a:normAutofit fontScale="90000"/>
          </a:bodyPr>
          <a:lstStyle/>
          <a:p>
            <a:pPr>
              <a:tabLst>
                <a:tab pos="96838" algn="l"/>
              </a:tabLst>
            </a:pPr>
            <a:r>
              <a:rPr lang="es-ES" dirty="0" smtClean="0">
                <a:solidFill>
                  <a:srgbClr val="00FF00"/>
                </a:solidFill>
              </a:rPr>
              <a:t> </a:t>
            </a:r>
            <a:r>
              <a:rPr lang="es-ES" sz="3100" dirty="0" smtClean="0">
                <a:solidFill>
                  <a:srgbClr val="00FF00"/>
                </a:solidFill>
              </a:rPr>
              <a:t>Generación del Cheque pagando al</a:t>
            </a:r>
            <a:r>
              <a:rPr lang="es-ES" sz="3100" baseline="0" dirty="0" smtClean="0">
                <a:solidFill>
                  <a:srgbClr val="00FF00"/>
                </a:solidFill>
              </a:rPr>
              <a:t> tercero por cuenta y orden de:</a:t>
            </a:r>
            <a:endParaRPr lang="es-PA" sz="3100" dirty="0">
              <a:solidFill>
                <a:srgbClr val="00FF00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11/3/15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10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526662" y="45951"/>
            <a:ext cx="1400543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565"/>
            <a:ext cx="3024336" cy="720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8" name="17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1" y="1725321"/>
            <a:ext cx="9144000" cy="4439984"/>
          </a:xfrm>
          <a:prstGeom prst="rect">
            <a:avLst/>
          </a:prstGeom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99645"/>
            <a:ext cx="7715200" cy="794895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00FF00"/>
                </a:solidFill>
              </a:rPr>
              <a:t>Confección de Constancia de pagos</a:t>
            </a:r>
            <a:endParaRPr lang="es-PA" sz="3200" dirty="0">
              <a:solidFill>
                <a:srgbClr val="00FF00"/>
              </a:solidFill>
            </a:endParaRPr>
          </a:p>
        </p:txBody>
      </p:sp>
      <p:pic>
        <p:nvPicPr>
          <p:cNvPr id="4" name="3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1786"/>
            <a:ext cx="8229600" cy="4295526"/>
          </a:xfrm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2" y="754520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8865"/>
            <a:ext cx="8229600" cy="634083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rgbClr val="00FF00"/>
                </a:solidFill>
              </a:rPr>
              <a:t> Impresión</a:t>
            </a:r>
            <a:r>
              <a:rPr lang="es-ES" baseline="0" dirty="0" smtClean="0">
                <a:solidFill>
                  <a:srgbClr val="00FF00"/>
                </a:solidFill>
              </a:rPr>
              <a:t> de Constancia de pago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11/3/15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7</a:t>
            </a:fld>
            <a:endParaRPr lang="es-PA" dirty="0"/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1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8" y="1868860"/>
            <a:ext cx="8172850" cy="4296444"/>
          </a:xfrm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97" y="764705"/>
            <a:ext cx="7452320" cy="634083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rgbClr val="00FF00"/>
                </a:solidFill>
              </a:rPr>
              <a:t/>
            </a:r>
            <a:br>
              <a:rPr lang="es-ES" dirty="0" smtClean="0">
                <a:solidFill>
                  <a:srgbClr val="00FF00"/>
                </a:solidFill>
              </a:rPr>
            </a:br>
            <a:r>
              <a:rPr lang="es-ES" dirty="0" smtClean="0">
                <a:solidFill>
                  <a:srgbClr val="00FF00"/>
                </a:solidFill>
              </a:rPr>
              <a:t/>
            </a:r>
            <a:br>
              <a:rPr lang="es-ES" dirty="0" smtClean="0">
                <a:solidFill>
                  <a:srgbClr val="00FF00"/>
                </a:solidFill>
              </a:rPr>
            </a:br>
            <a:r>
              <a:rPr lang="es-ES" dirty="0" smtClean="0">
                <a:solidFill>
                  <a:srgbClr val="00FF00"/>
                </a:solidFill>
              </a:rPr>
              <a:t> Impresión </a:t>
            </a:r>
            <a:r>
              <a:rPr lang="es-ES" baseline="0" dirty="0" smtClean="0">
                <a:solidFill>
                  <a:srgbClr val="00FF00"/>
                </a:solidFill>
              </a:rPr>
              <a:t>de Constancia de pago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11/3/15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9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2" y="2204864"/>
            <a:ext cx="9154328" cy="3456384"/>
          </a:xfrm>
        </p:spPr>
      </p:pic>
      <p:sp>
        <p:nvSpPr>
          <p:cNvPr id="13" name="12 Rectángulo"/>
          <p:cNvSpPr/>
          <p:nvPr/>
        </p:nvSpPr>
        <p:spPr>
          <a:xfrm>
            <a:off x="323528" y="3248980"/>
            <a:ext cx="504056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Favor registre cuentas por pagar a :</a:t>
            </a:r>
            <a:endParaRPr lang="es-PA" dirty="0"/>
          </a:p>
        </p:txBody>
      </p:sp>
      <p:sp>
        <p:nvSpPr>
          <p:cNvPr id="14" name="13 Rectángulo"/>
          <p:cNvSpPr/>
          <p:nvPr/>
        </p:nvSpPr>
        <p:spPr>
          <a:xfrm>
            <a:off x="467544" y="4077072"/>
            <a:ext cx="3024336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Utilice </a:t>
            </a:r>
            <a:r>
              <a:rPr lang="es-ES" dirty="0" err="1" smtClean="0"/>
              <a:t>Recipts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691680" y="5373216"/>
            <a:ext cx="669674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imprima 2 de estos documentos y entregue a la compañía afiliadas copias de una con los documentos sustentatorios 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</TotalTime>
  <Words>228</Words>
  <Application>Microsoft Office PowerPoint</Application>
  <PresentationFormat>Presentación en pantalla (4:3)</PresentationFormat>
  <Paragraphs>32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Inicio de proceso de Constancia de Pagos = CP </vt:lpstr>
      <vt:lpstr>Definición </vt:lpstr>
      <vt:lpstr>¿Cuando generamos una CP o “Constancia de Pago”?</vt:lpstr>
      <vt:lpstr>¿Cómo se registra una Constancia de Pagos?</vt:lpstr>
      <vt:lpstr> Generación del Cheque pagando al tercero por cuenta y orden de:</vt:lpstr>
      <vt:lpstr>Confección de Constancia de pagos</vt:lpstr>
      <vt:lpstr> Impresión de Constancia de pago</vt:lpstr>
      <vt:lpstr>   Impresión de Constancia de pago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30</cp:revision>
  <dcterms:created xsi:type="dcterms:W3CDTF">2015-03-02T22:20:28Z</dcterms:created>
  <dcterms:modified xsi:type="dcterms:W3CDTF">2015-03-11T15:33:39Z</dcterms:modified>
</cp:coreProperties>
</file>