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77" autoAdjust="0"/>
  </p:normalViewPr>
  <p:slideViewPr>
    <p:cSldViewPr showGuides="1">
      <p:cViewPr varScale="1">
        <p:scale>
          <a:sx n="59" d="100"/>
          <a:sy n="59" d="100"/>
        </p:scale>
        <p:origin x="-8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96199-5766-4EF7-B247-DCF5CDE755A0}" type="datetimeFigureOut">
              <a:rPr lang="es-PA" smtClean="0"/>
              <a:t>3/3/15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0EFB-4D46-4C24-9E43-0B4DD9C9F45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79319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PA" smtClean="0"/>
              <a:t>Estudios Wharton &amp; Bernal, S.A.</a:t>
            </a:r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DBC77-0A08-4BDD-A398-485C649AC9BC}" type="slidenum">
              <a:rPr lang="es-PA" smtClean="0"/>
              <a:t>2</a:t>
            </a:fld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8219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0683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840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8568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3202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9122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4913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2623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6354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292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9864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3938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F950-E43F-4BF5-860B-AD4C64A410E9}" type="datetimeFigureOut">
              <a:rPr lang="es-PA" smtClean="0"/>
              <a:t>3/3/15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CC83-00FB-4CF0-B2F4-E8A0B363704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710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mp"/><Relationship Id="rId3" Type="http://schemas.openxmlformats.org/officeDocument/2006/relationships/image" Target="../media/image2.png"/><Relationship Id="rId7" Type="http://schemas.openxmlformats.org/officeDocument/2006/relationships/image" Target="../media/image23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mp"/><Relationship Id="rId5" Type="http://schemas.openxmlformats.org/officeDocument/2006/relationships/image" Target="../media/image6.tmp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25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tmp"/><Relationship Id="rId5" Type="http://schemas.openxmlformats.org/officeDocument/2006/relationships/image" Target="../media/image28.tmp"/><Relationship Id="rId4" Type="http://schemas.openxmlformats.org/officeDocument/2006/relationships/image" Target="../media/image27.tmp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png"/><Relationship Id="rId9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png"/><Relationship Id="rId7" Type="http://schemas.openxmlformats.org/officeDocument/2006/relationships/image" Target="../media/image5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6.tmp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mp"/><Relationship Id="rId5" Type="http://schemas.openxmlformats.org/officeDocument/2006/relationships/image" Target="../media/image5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mp"/><Relationship Id="rId5" Type="http://schemas.openxmlformats.org/officeDocument/2006/relationships/image" Target="../media/image6.tmp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png"/><Relationship Id="rId7" Type="http://schemas.openxmlformats.org/officeDocument/2006/relationships/image" Target="../media/image14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mp"/><Relationship Id="rId3" Type="http://schemas.openxmlformats.org/officeDocument/2006/relationships/image" Target="../media/image2.png"/><Relationship Id="rId7" Type="http://schemas.openxmlformats.org/officeDocument/2006/relationships/image" Target="../media/image6.tm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4.tmp"/><Relationship Id="rId4" Type="http://schemas.openxmlformats.org/officeDocument/2006/relationships/image" Target="../media/image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>
            <a:normAutofit/>
          </a:bodyPr>
          <a:lstStyle/>
          <a:p>
            <a:r>
              <a:rPr lang="es-ES" sz="6000" dirty="0" smtClean="0">
                <a:solidFill>
                  <a:srgbClr val="0AF675"/>
                </a:solidFill>
              </a:rPr>
              <a:t>Inicio de proceso de Caja menuda</a:t>
            </a:r>
            <a:endParaRPr lang="es-PA" sz="6000" dirty="0">
              <a:solidFill>
                <a:srgbClr val="0AF6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8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PA" dirty="0">
                <a:solidFill>
                  <a:srgbClr val="0AF675"/>
                </a:solidFill>
              </a:rPr>
              <a:t>9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1"/>
            <a:ext cx="6503255" cy="7200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PA" dirty="0">
                <a:solidFill>
                  <a:srgbClr val="0AF675"/>
                </a:solidFill>
              </a:rPr>
              <a:t>Devolución de fondos </a:t>
            </a:r>
            <a:r>
              <a:rPr lang="es-PA" dirty="0" smtClean="0">
                <a:solidFill>
                  <a:srgbClr val="0AF675"/>
                </a:solidFill>
              </a:rPr>
              <a:t>por diferencias en compras.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3528" y="1916832"/>
            <a:ext cx="8568952" cy="4104456"/>
          </a:xfrm>
          <a:prstGeom prst="roundRect">
            <a:avLst>
              <a:gd name="adj" fmla="val 30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6D25-6C93-4908-918F-0CEBB1AB2B8F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10</a:t>
            </a:fld>
            <a:endParaRPr lang="es-PA" dirty="0"/>
          </a:p>
        </p:txBody>
      </p:sp>
      <p:pic>
        <p:nvPicPr>
          <p:cNvPr id="10" name="9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99661"/>
            <a:ext cx="8568952" cy="4121627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1912"/>
            <a:ext cx="2376264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26" y="396407"/>
            <a:ext cx="1305581" cy="1283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7668344" y="3383414"/>
            <a:ext cx="1152128" cy="2616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ES" sz="1100" dirty="0" smtClean="0"/>
              <a:t>CAJA MENUDA</a:t>
            </a:r>
            <a:endParaRPr lang="es-PA" sz="1100" dirty="0"/>
          </a:p>
        </p:txBody>
      </p:sp>
    </p:spTree>
    <p:extLst>
      <p:ext uri="{BB962C8B-B14F-4D97-AF65-F5344CB8AC3E}">
        <p14:creationId xmlns:p14="http://schemas.microsoft.com/office/powerpoint/2010/main" val="7900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AF675"/>
                </a:solidFill>
              </a:rPr>
              <a:t>10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8376" y="836712"/>
            <a:ext cx="8075240" cy="720080"/>
          </a:xfrm>
        </p:spPr>
        <p:txBody>
          <a:bodyPr>
            <a:normAutofit/>
          </a:bodyPr>
          <a:lstStyle/>
          <a:p>
            <a:pPr lvl="0"/>
            <a:r>
              <a:rPr lang="es-PA" sz="2000" dirty="0">
                <a:solidFill>
                  <a:srgbClr val="0AF675"/>
                </a:solidFill>
              </a:rPr>
              <a:t>Cierre de Entrega de Fondos de caja menuda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50618"/>
            <a:ext cx="8712968" cy="4270671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D5C85-9F73-4DE0-97E6-FF1CBE53135B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11</a:t>
            </a:fld>
            <a:endParaRPr lang="es-PA" dirty="0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6773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AF675"/>
                </a:solidFill>
              </a:rPr>
              <a:t>11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2" y="980728"/>
            <a:ext cx="4558061" cy="504056"/>
          </a:xfrm>
        </p:spPr>
        <p:txBody>
          <a:bodyPr>
            <a:normAutofit/>
          </a:bodyPr>
          <a:lstStyle/>
          <a:p>
            <a:pPr lvl="0"/>
            <a:r>
              <a:rPr lang="es-PA" sz="2000" dirty="0">
                <a:solidFill>
                  <a:srgbClr val="0AF675"/>
                </a:solidFill>
              </a:rPr>
              <a:t>Arqueo de Caja al cierre de cada mes</a:t>
            </a:r>
          </a:p>
          <a:p>
            <a:pPr lvl="0"/>
            <a:endParaRPr lang="es-PA" sz="4000" dirty="0">
              <a:solidFill>
                <a:srgbClr val="0AF675"/>
              </a:solidFill>
            </a:endParaRPr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Picture 2" descr="external image Arqueo-de-Caj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5698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88224" y="548680"/>
            <a:ext cx="11521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A" dirty="0" smtClean="0"/>
              <a:t>Modelo</a:t>
            </a:r>
            <a:r>
              <a:rPr lang="es-PA" dirty="0" smtClean="0">
                <a:hlinkClick r:id="" action="ppaction://noaction"/>
              </a:rPr>
              <a:t>11</a:t>
            </a:r>
            <a:endParaRPr lang="es-PA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4F98-E750-4372-81D5-A9E1BFD0864C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12</a:t>
            </a:fld>
            <a:endParaRPr lang="es-PA" dirty="0"/>
          </a:p>
        </p:txBody>
      </p:sp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95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AF675"/>
                </a:solidFill>
              </a:rPr>
              <a:t>12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4978896" cy="504056"/>
          </a:xfrm>
        </p:spPr>
        <p:txBody>
          <a:bodyPr>
            <a:normAutofit/>
          </a:bodyPr>
          <a:lstStyle/>
          <a:p>
            <a:pPr lvl="0"/>
            <a:r>
              <a:rPr lang="es-PA" sz="2000" dirty="0">
                <a:solidFill>
                  <a:srgbClr val="0AF675"/>
                </a:solidFill>
              </a:rPr>
              <a:t>Conciliación mensual de la Caja menuda</a:t>
            </a:r>
          </a:p>
          <a:p>
            <a:pPr lvl="0"/>
            <a:endParaRPr lang="es-PA" sz="4000" dirty="0">
              <a:solidFill>
                <a:srgbClr val="0AF675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640960" cy="4248472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08312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4685"/>
            <a:ext cx="1872208" cy="972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739D0-C55A-4B9F-9259-289DF6D57441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13</a:t>
            </a:fld>
            <a:endParaRPr lang="es-PA" dirty="0"/>
          </a:p>
        </p:txBody>
      </p:sp>
      <p:pic>
        <p:nvPicPr>
          <p:cNvPr id="12" name="11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Pergamino vertical">
            <a:hlinkClick r:id="rId9" action="ppaction://hlinksldjump"/>
          </p:cNvPr>
          <p:cNvSpPr/>
          <p:nvPr/>
        </p:nvSpPr>
        <p:spPr>
          <a:xfrm>
            <a:off x="2771802" y="3212976"/>
            <a:ext cx="2243461" cy="1728192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11. md </a:t>
            </a:r>
            <a:r>
              <a:rPr lang="es-PA" dirty="0">
                <a:hlinkClick r:id="rId9" action="ppaction://hlinksldjump"/>
              </a:rPr>
              <a:t>la</a:t>
            </a:r>
            <a:r>
              <a:rPr lang="es-PA" dirty="0"/>
              <a:t> Caja </a:t>
            </a:r>
            <a:r>
              <a:rPr lang="es-PA" cap="small" dirty="0" smtClean="0">
                <a:solidFill>
                  <a:schemeClr val="tx2"/>
                </a:solidFill>
              </a:rPr>
              <a:t>Usar el arqueo de Caja Menuda para este saldo</a:t>
            </a:r>
            <a:endParaRPr lang="es-PA" cap="small" dirty="0">
              <a:solidFill>
                <a:schemeClr val="tx2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730945" y="4653136"/>
            <a:ext cx="3657481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81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PA" dirty="0" smtClean="0">
                <a:solidFill>
                  <a:srgbClr val="0AF675"/>
                </a:solidFill>
              </a:rPr>
              <a:t>1</a:t>
            </a:r>
            <a:br>
              <a:rPr lang="es-PA" dirty="0" smtClean="0">
                <a:solidFill>
                  <a:srgbClr val="0AF675"/>
                </a:solidFill>
              </a:rPr>
            </a:b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2"/>
            <a:ext cx="5554960" cy="792087"/>
          </a:xfrm>
        </p:spPr>
        <p:txBody>
          <a:bodyPr>
            <a:normAutofit fontScale="70000" lnSpcReduction="20000"/>
          </a:bodyPr>
          <a:lstStyle/>
          <a:p>
            <a:r>
              <a:rPr lang="es-PA" sz="4000" dirty="0" smtClean="0">
                <a:solidFill>
                  <a:srgbClr val="0AF675"/>
                </a:solidFill>
              </a:rPr>
              <a:t>Apertura</a:t>
            </a:r>
            <a:r>
              <a:rPr lang="es-PA" sz="4000" baseline="0" dirty="0" smtClean="0">
                <a:solidFill>
                  <a:srgbClr val="0AF675"/>
                </a:solidFill>
              </a:rPr>
              <a:t> de fondos de Caja Menuda</a:t>
            </a:r>
            <a:r>
              <a:rPr lang="es-PA" sz="4000" dirty="0" smtClean="0">
                <a:solidFill>
                  <a:srgbClr val="0AF675"/>
                </a:solidFill>
              </a:rPr>
              <a:t> </a:t>
            </a:r>
            <a:endParaRPr lang="es-PA" sz="4000" dirty="0">
              <a:solidFill>
                <a:srgbClr val="0AF675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5" name="4 Imagen" descr="Recorte de pantalla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568952" cy="3888432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6766598" y="799843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642"/>
            <a:ext cx="2556756" cy="52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DDC7-36B7-4770-8567-56D76BAFB2F4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2</a:t>
            </a:fld>
            <a:endParaRPr lang="es-PA" dirty="0"/>
          </a:p>
        </p:txBody>
      </p:sp>
      <p:pic>
        <p:nvPicPr>
          <p:cNvPr id="12" name="11 Imagen" descr="Recorte de pantall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Estrella de 6 puntas"/>
          <p:cNvSpPr/>
          <p:nvPr/>
        </p:nvSpPr>
        <p:spPr>
          <a:xfrm>
            <a:off x="323528" y="2780928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Rectángulo"/>
          <p:cNvSpPr/>
          <p:nvPr/>
        </p:nvSpPr>
        <p:spPr>
          <a:xfrm>
            <a:off x="2411760" y="2492896"/>
            <a:ext cx="244827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Cedeño &amp; Mendez</a:t>
            </a:r>
            <a:endParaRPr lang="es-PA" dirty="0"/>
          </a:p>
        </p:txBody>
      </p:sp>
      <p:sp>
        <p:nvSpPr>
          <p:cNvPr id="14" name="13 Rectángulo"/>
          <p:cNvSpPr/>
          <p:nvPr/>
        </p:nvSpPr>
        <p:spPr>
          <a:xfrm>
            <a:off x="7306658" y="164638"/>
            <a:ext cx="1369798" cy="43800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2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 smtClean="0"/>
              <a:t>5-5-5</a:t>
            </a:r>
            <a:endParaRPr lang="es-ES" sz="20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74997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1920" y="126976"/>
            <a:ext cx="1008112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2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2"/>
            <a:ext cx="6275040" cy="7200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PA" sz="4000" dirty="0">
                <a:solidFill>
                  <a:srgbClr val="0AF675"/>
                </a:solidFill>
              </a:rPr>
              <a:t>Solicitud de uso de caja menuda (Firma y entrega de fondos)</a:t>
            </a:r>
          </a:p>
          <a:p>
            <a:pPr lvl="0"/>
            <a:endParaRPr lang="es-PA" sz="4000" dirty="0">
              <a:solidFill>
                <a:srgbClr val="0AF675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07504" y="2348880"/>
            <a:ext cx="8856984" cy="3672408"/>
          </a:xfrm>
          <a:prstGeom prst="roundRect">
            <a:avLst>
              <a:gd name="adj" fmla="val 31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905C-1C73-425C-90E7-1534EC2DF148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3</a:t>
            </a:fld>
            <a:endParaRPr lang="es-PA" dirty="0"/>
          </a:p>
        </p:txBody>
      </p:sp>
      <p:pic>
        <p:nvPicPr>
          <p:cNvPr id="10" name="9 Imagen" descr="Recorte de pantall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7094614" y="524355"/>
            <a:ext cx="1400543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3024336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1"/>
            <a:ext cx="9144000" cy="4000193"/>
          </a:xfrm>
          <a:prstGeom prst="rect">
            <a:avLst/>
          </a:prstGeom>
        </p:spPr>
      </p:pic>
      <p:sp>
        <p:nvSpPr>
          <p:cNvPr id="13" name="12 Pergamino vertical"/>
          <p:cNvSpPr/>
          <p:nvPr/>
        </p:nvSpPr>
        <p:spPr>
          <a:xfrm>
            <a:off x="2952292" y="3284984"/>
            <a:ext cx="2267780" cy="1872208"/>
          </a:xfrm>
          <a:prstGeom prst="verticalScroll">
            <a:avLst/>
          </a:prstGeom>
          <a:noFill/>
          <a:ln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1600" dirty="0" smtClean="0">
              <a:solidFill>
                <a:srgbClr val="FF0000"/>
              </a:solidFill>
            </a:endParaRPr>
          </a:p>
          <a:p>
            <a:pPr algn="ctr"/>
            <a:r>
              <a:rPr lang="es-PA" dirty="0" smtClean="0">
                <a:solidFill>
                  <a:srgbClr val="FF0000"/>
                </a:solidFill>
              </a:rPr>
              <a:t>Una vez que traiga la compra y diferencia se elimina este documento</a:t>
            </a:r>
          </a:p>
          <a:p>
            <a:pPr algn="ctr"/>
            <a:endParaRPr lang="es-PA" sz="2000" dirty="0">
              <a:solidFill>
                <a:srgbClr val="FF0000"/>
              </a:solidFill>
            </a:endParaRPr>
          </a:p>
        </p:txBody>
      </p:sp>
      <p:sp>
        <p:nvSpPr>
          <p:cNvPr id="14" name="13 Estrella de 6 puntas"/>
          <p:cNvSpPr/>
          <p:nvPr/>
        </p:nvSpPr>
        <p:spPr>
          <a:xfrm>
            <a:off x="35496" y="3140968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14 Rectángulo"/>
          <p:cNvSpPr/>
          <p:nvPr/>
        </p:nvSpPr>
        <p:spPr>
          <a:xfrm>
            <a:off x="2411760" y="2852936"/>
            <a:ext cx="244827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Cedeño &amp; Mendez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987694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3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63694"/>
            <a:ext cx="6480720" cy="909124"/>
          </a:xfrm>
        </p:spPr>
        <p:txBody>
          <a:bodyPr>
            <a:normAutofit fontScale="62500" lnSpcReduction="20000"/>
          </a:bodyPr>
          <a:lstStyle/>
          <a:p>
            <a:r>
              <a:rPr lang="es-PA" sz="4000" dirty="0" smtClean="0">
                <a:solidFill>
                  <a:srgbClr val="0AF675"/>
                </a:solidFill>
              </a:rPr>
              <a:t>Recibo </a:t>
            </a:r>
            <a:r>
              <a:rPr lang="es-PA" sz="4000" dirty="0">
                <a:solidFill>
                  <a:srgbClr val="0AF675"/>
                </a:solidFill>
              </a:rPr>
              <a:t>y Registro de </a:t>
            </a:r>
            <a:r>
              <a:rPr lang="es-PA" sz="4000" dirty="0" smtClean="0">
                <a:solidFill>
                  <a:srgbClr val="0AF675"/>
                </a:solidFill>
              </a:rPr>
              <a:t>documentos  (Facturas</a:t>
            </a:r>
            <a:r>
              <a:rPr lang="es-PA" sz="4000" baseline="0" dirty="0" smtClean="0">
                <a:solidFill>
                  <a:srgbClr val="0AF675"/>
                </a:solidFill>
              </a:rPr>
              <a:t> de Compras , Adelantos o Servicios)</a:t>
            </a:r>
            <a:endParaRPr lang="es-PA" sz="4000" dirty="0">
              <a:solidFill>
                <a:srgbClr val="0AF675"/>
              </a:solidFill>
            </a:endParaRPr>
          </a:p>
          <a:p>
            <a:pPr lvl="0"/>
            <a:endParaRPr lang="es-PA" sz="4000" dirty="0">
              <a:solidFill>
                <a:srgbClr val="0AF675"/>
              </a:solidFill>
            </a:endParaRPr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10"/>
            <a:ext cx="8856984" cy="4248471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602"/>
            <a:ext cx="2556756" cy="52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3653"/>
            <a:ext cx="1584176" cy="1053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1E25-3556-4FFB-BD16-A25220F8E124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4</a:t>
            </a:fld>
            <a:endParaRPr lang="es-PA" dirty="0"/>
          </a:p>
        </p:txBody>
      </p:sp>
      <p:pic>
        <p:nvPicPr>
          <p:cNvPr id="11" name="10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Estrella de 6 puntas"/>
          <p:cNvSpPr/>
          <p:nvPr/>
        </p:nvSpPr>
        <p:spPr>
          <a:xfrm>
            <a:off x="6480212" y="5229200"/>
            <a:ext cx="972108" cy="93610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13 Rectángulo"/>
          <p:cNvSpPr/>
          <p:nvPr/>
        </p:nvSpPr>
        <p:spPr>
          <a:xfrm>
            <a:off x="2411760" y="2492896"/>
            <a:ext cx="244827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Cedeño &amp; Mendez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08070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79912" y="126976"/>
            <a:ext cx="1080120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4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6696744" cy="5040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PA" sz="4000" dirty="0" smtClean="0">
                <a:solidFill>
                  <a:srgbClr val="0AF675"/>
                </a:solidFill>
              </a:rPr>
              <a:t>Registros</a:t>
            </a:r>
            <a:r>
              <a:rPr lang="es-PA" sz="4000" baseline="0" dirty="0" smtClean="0">
                <a:solidFill>
                  <a:srgbClr val="0AF675"/>
                </a:solidFill>
              </a:rPr>
              <a:t> de </a:t>
            </a:r>
            <a:r>
              <a:rPr lang="es-PA" sz="4000" dirty="0" smtClean="0">
                <a:solidFill>
                  <a:srgbClr val="0AF675"/>
                </a:solidFill>
              </a:rPr>
              <a:t> documentos sin</a:t>
            </a:r>
            <a:r>
              <a:rPr lang="es-PA" sz="4000" baseline="0" dirty="0" smtClean="0">
                <a:solidFill>
                  <a:srgbClr val="0AF675"/>
                </a:solidFill>
              </a:rPr>
              <a:t> facturas</a:t>
            </a:r>
            <a:r>
              <a:rPr lang="es-PA" sz="4000" dirty="0" smtClean="0">
                <a:solidFill>
                  <a:srgbClr val="0AF675"/>
                </a:solidFill>
              </a:rPr>
              <a:t> </a:t>
            </a:r>
            <a:endParaRPr lang="es-PA" sz="4000" dirty="0">
              <a:solidFill>
                <a:srgbClr val="0AF675"/>
              </a:solidFill>
            </a:endParaRPr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424936" cy="4320480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7019D-E3C8-49AC-BC33-2F0658D1B464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5</a:t>
            </a:fld>
            <a:endParaRPr lang="es-PA" dirty="0"/>
          </a:p>
        </p:txBody>
      </p:sp>
      <p:pic>
        <p:nvPicPr>
          <p:cNvPr id="10" name="9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8" y="242602"/>
            <a:ext cx="2556756" cy="52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13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7414670" y="513543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10 Estrella de 6 puntas"/>
          <p:cNvSpPr/>
          <p:nvPr/>
        </p:nvSpPr>
        <p:spPr>
          <a:xfrm>
            <a:off x="683568" y="5538440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14 Rectángulo"/>
          <p:cNvSpPr/>
          <p:nvPr/>
        </p:nvSpPr>
        <p:spPr>
          <a:xfrm>
            <a:off x="2411760" y="2852936"/>
            <a:ext cx="244827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Cedeño &amp; Mendez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39485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5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3423" y="813689"/>
            <a:ext cx="8219256" cy="856300"/>
          </a:xfrm>
        </p:spPr>
        <p:txBody>
          <a:bodyPr>
            <a:normAutofit/>
          </a:bodyPr>
          <a:lstStyle/>
          <a:p>
            <a:pPr lvl="0"/>
            <a:r>
              <a:rPr lang="es-PA" sz="4000" dirty="0" smtClean="0">
                <a:solidFill>
                  <a:srgbClr val="0AF675"/>
                </a:solidFill>
              </a:rPr>
              <a:t>Verificación y aprobación </a:t>
            </a:r>
            <a:r>
              <a:rPr lang="es-PA" sz="4000" dirty="0">
                <a:solidFill>
                  <a:srgbClr val="0AF675"/>
                </a:solidFill>
              </a:rPr>
              <a:t>de la caja </a:t>
            </a:r>
          </a:p>
          <a:p>
            <a:pPr lvl="0"/>
            <a:endParaRPr lang="es-PA" sz="4000" dirty="0">
              <a:solidFill>
                <a:srgbClr val="0AF675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1844824"/>
            <a:ext cx="8064896" cy="4176464"/>
          </a:xfrm>
          <a:prstGeom prst="roundRect">
            <a:avLst>
              <a:gd name="adj" fmla="val 5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8" name="7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8280920" cy="4176464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2625"/>
            <a:ext cx="2520280" cy="468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179" y="175424"/>
            <a:ext cx="1212923" cy="638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22807"/>
            <a:ext cx="2664296" cy="347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11" name="10 Conector angular"/>
          <p:cNvCxnSpPr/>
          <p:nvPr/>
        </p:nvCxnSpPr>
        <p:spPr>
          <a:xfrm flipV="1">
            <a:off x="2987824" y="175425"/>
            <a:ext cx="4536504" cy="319132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7524328" y="781516"/>
            <a:ext cx="648072" cy="541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F9D6-AB27-4A79-95BB-911EA7476609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6</a:t>
            </a:fld>
            <a:endParaRPr lang="es-PA" dirty="0"/>
          </a:p>
        </p:txBody>
      </p:sp>
      <p:pic>
        <p:nvPicPr>
          <p:cNvPr id="18" name="17 Imagen" descr="Recorte de pantall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215900" dist="50800" dir="5400000" algn="ctr" rotWithShape="0">
              <a:srgbClr val="FF0000">
                <a:alpha val="43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ngle"/>
            <a:contourClr>
              <a:srgbClr val="C0C0C0"/>
            </a:contourClr>
          </a:sp3d>
        </p:spPr>
      </p:pic>
      <p:pic>
        <p:nvPicPr>
          <p:cNvPr id="15" name="14 Imagen" descr="Recorte de pantall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5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16 Rectángulo"/>
          <p:cNvSpPr/>
          <p:nvPr/>
        </p:nvSpPr>
        <p:spPr>
          <a:xfrm>
            <a:off x="5400092" y="1700808"/>
            <a:ext cx="244827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Cedeño &amp; Mendez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832681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6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2332" y="692697"/>
            <a:ext cx="8003232" cy="1080121"/>
          </a:xfrm>
        </p:spPr>
        <p:txBody>
          <a:bodyPr>
            <a:normAutofit/>
          </a:bodyPr>
          <a:lstStyle/>
          <a:p>
            <a:pPr lvl="0"/>
            <a:r>
              <a:rPr lang="es-PA" sz="3200" dirty="0">
                <a:solidFill>
                  <a:srgbClr val="0AF675"/>
                </a:solidFill>
              </a:rPr>
              <a:t>Confección de cheque para la caja menuda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95536" y="1700808"/>
            <a:ext cx="8280920" cy="43204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70844"/>
            <a:ext cx="8424936" cy="4320480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797">
            <a:off x="7740352" y="404664"/>
            <a:ext cx="1080120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12976"/>
            <a:ext cx="2088232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A376-E5F2-4689-A95C-9CB874F73192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7</a:t>
            </a:fld>
            <a:endParaRPr lang="es-PA" dirty="0"/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12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594"/>
            <a:ext cx="2556756" cy="522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13 Estrella de 6 puntas"/>
          <p:cNvSpPr/>
          <p:nvPr/>
        </p:nvSpPr>
        <p:spPr>
          <a:xfrm>
            <a:off x="323528" y="2420888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14 Estrella de 6 puntas"/>
          <p:cNvSpPr/>
          <p:nvPr/>
        </p:nvSpPr>
        <p:spPr>
          <a:xfrm>
            <a:off x="2051722" y="5157192"/>
            <a:ext cx="3573711" cy="576064"/>
          </a:xfrm>
          <a:prstGeom prst="star6">
            <a:avLst>
              <a:gd name="adj" fmla="val 50000"/>
              <a:gd name="hf" fmla="val 115470"/>
            </a:avLst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7" name="16 Rectángulo"/>
          <p:cNvSpPr/>
          <p:nvPr/>
        </p:nvSpPr>
        <p:spPr>
          <a:xfrm>
            <a:off x="2282671" y="1988840"/>
            <a:ext cx="244827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Cedeño &amp; Mendez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59139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810" y="126976"/>
            <a:ext cx="8229600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7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6408712" cy="108012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PA" sz="4000" dirty="0">
                <a:solidFill>
                  <a:srgbClr val="0AF675"/>
                </a:solidFill>
              </a:rPr>
              <a:t>Llegada </a:t>
            </a:r>
            <a:r>
              <a:rPr lang="es-PA" sz="4000" dirty="0" smtClean="0">
                <a:solidFill>
                  <a:srgbClr val="0AF675"/>
                </a:solidFill>
              </a:rPr>
              <a:t>del dinero de la </a:t>
            </a:r>
            <a:r>
              <a:rPr lang="es-PA" sz="4000" dirty="0">
                <a:solidFill>
                  <a:srgbClr val="0AF675"/>
                </a:solidFill>
              </a:rPr>
              <a:t>caja menuda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2204864"/>
            <a:ext cx="8064895" cy="3816424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32656"/>
            <a:ext cx="2859360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836712"/>
            <a:ext cx="2160239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0E46A-9DBA-4029-B37F-459096CD1692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8</a:t>
            </a:fld>
            <a:endParaRPr lang="es-PA" dirty="0"/>
          </a:p>
        </p:txBody>
      </p:sp>
      <p:pic>
        <p:nvPicPr>
          <p:cNvPr id="12" name="11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12 Pentágono regular"/>
          <p:cNvSpPr/>
          <p:nvPr/>
        </p:nvSpPr>
        <p:spPr>
          <a:xfrm>
            <a:off x="7380312" y="5445224"/>
            <a:ext cx="1224136" cy="576064"/>
          </a:xfrm>
          <a:prstGeom prst="pentagon">
            <a:avLst/>
          </a:prstGeom>
          <a:solidFill>
            <a:schemeClr val="accent1">
              <a:alpha val="1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54998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8" y="126976"/>
            <a:ext cx="1379365" cy="634083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0AF675"/>
                </a:solidFill>
              </a:rPr>
              <a:t>8</a:t>
            </a:r>
            <a:endParaRPr lang="es-PA" dirty="0">
              <a:solidFill>
                <a:srgbClr val="0AF675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1"/>
            <a:ext cx="6203032" cy="792088"/>
          </a:xfrm>
        </p:spPr>
        <p:txBody>
          <a:bodyPr>
            <a:normAutofit fontScale="47500" lnSpcReduction="20000"/>
          </a:bodyPr>
          <a:lstStyle/>
          <a:p>
            <a:r>
              <a:rPr lang="es-PA" sz="4000" dirty="0" smtClean="0">
                <a:solidFill>
                  <a:srgbClr val="0AF675"/>
                </a:solidFill>
              </a:rPr>
              <a:t>Verificar cuanto tengo de dinero en la Caja</a:t>
            </a:r>
            <a:r>
              <a:rPr lang="es-PA" sz="4000" baseline="0" dirty="0" smtClean="0">
                <a:solidFill>
                  <a:srgbClr val="0AF675"/>
                </a:solidFill>
              </a:rPr>
              <a:t> Menuda</a:t>
            </a:r>
            <a:r>
              <a:rPr lang="es-PA" sz="4000" dirty="0" smtClean="0">
                <a:solidFill>
                  <a:srgbClr val="0AF675"/>
                </a:solidFill>
              </a:rPr>
              <a:t> </a:t>
            </a:r>
            <a:r>
              <a:rPr lang="es-PA" sz="4000" dirty="0">
                <a:solidFill>
                  <a:srgbClr val="0AF675"/>
                </a:solidFill>
              </a:rPr>
              <a:t>en el </a:t>
            </a:r>
            <a:r>
              <a:rPr lang="es-PA" sz="4000" dirty="0" smtClean="0">
                <a:solidFill>
                  <a:srgbClr val="0AF675"/>
                </a:solidFill>
              </a:rPr>
              <a:t>Físico</a:t>
            </a:r>
            <a:r>
              <a:rPr lang="es-PA" sz="4000" baseline="0" dirty="0" smtClean="0">
                <a:solidFill>
                  <a:srgbClr val="0AF675"/>
                </a:solidFill>
              </a:rPr>
              <a:t> y sistema en el </a:t>
            </a:r>
            <a:r>
              <a:rPr lang="es-PA" sz="4000" dirty="0" err="1" smtClean="0">
                <a:solidFill>
                  <a:srgbClr val="0AF675"/>
                </a:solidFill>
              </a:rPr>
              <a:t>Account</a:t>
            </a:r>
            <a:r>
              <a:rPr lang="es-PA" sz="4000" dirty="0" smtClean="0">
                <a:solidFill>
                  <a:srgbClr val="0AF675"/>
                </a:solidFill>
              </a:rPr>
              <a:t> </a:t>
            </a:r>
            <a:r>
              <a:rPr lang="es-PA" sz="4000" dirty="0" err="1">
                <a:solidFill>
                  <a:srgbClr val="0AF675"/>
                </a:solidFill>
              </a:rPr>
              <a:t>Register</a:t>
            </a:r>
            <a:r>
              <a:rPr lang="es-PA" sz="4000" dirty="0">
                <a:solidFill>
                  <a:srgbClr val="0AF675"/>
                </a:solidFill>
              </a:rPr>
              <a:t>  (</a:t>
            </a:r>
            <a:r>
              <a:rPr lang="es-PA" sz="4000" dirty="0" err="1">
                <a:solidFill>
                  <a:srgbClr val="0AF675"/>
                </a:solidFill>
              </a:rPr>
              <a:t>Banking</a:t>
            </a:r>
            <a:r>
              <a:rPr lang="es-PA" sz="4000" dirty="0">
                <a:solidFill>
                  <a:srgbClr val="0AF675"/>
                </a:solidFill>
              </a:rPr>
              <a:t>)</a:t>
            </a:r>
          </a:p>
          <a:p>
            <a:pPr lvl="0"/>
            <a:endParaRPr lang="es-PA" sz="4000" dirty="0">
              <a:solidFill>
                <a:srgbClr val="0AF675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11560" y="2492896"/>
            <a:ext cx="8064896" cy="35283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9" name="8 Imagen" descr="Recorte de pantall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25" y="6165304"/>
            <a:ext cx="568636" cy="625093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76872"/>
            <a:ext cx="8856984" cy="3744416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E36B-012C-4DDB-BD06-ADCF99085E29}" type="datetime1">
              <a:rPr lang="es-PA" smtClean="0"/>
              <a:t>3/3/15</a:t>
            </a:fld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97D99-F513-4ED9-AA27-DBFBEFC0DC4E}" type="slidenum">
              <a:rPr lang="es-PA" smtClean="0"/>
              <a:t>9</a:t>
            </a:fld>
            <a:endParaRPr lang="es-PA" dirty="0"/>
          </a:p>
        </p:txBody>
      </p:sp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2880320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8" y="232357"/>
            <a:ext cx="1777887" cy="1180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11 Estrella de 6 puntas"/>
          <p:cNvSpPr/>
          <p:nvPr/>
        </p:nvSpPr>
        <p:spPr>
          <a:xfrm>
            <a:off x="539552" y="2996952"/>
            <a:ext cx="792088" cy="576064"/>
          </a:xfrm>
          <a:prstGeom prst="star6">
            <a:avLst/>
          </a:prstGeom>
          <a:solidFill>
            <a:srgbClr val="FF00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3" name="12 Imagen" descr="Recorte de pantalla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165305"/>
            <a:ext cx="522686" cy="522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983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207</Words>
  <Application>Microsoft Office PowerPoint</Application>
  <PresentationFormat>Presentación en pantalla (4:3)</PresentationFormat>
  <Paragraphs>64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Inicio de proceso de Caja menuda</vt:lpstr>
      <vt:lpstr>1 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14</cp:revision>
  <dcterms:created xsi:type="dcterms:W3CDTF">2015-03-02T22:20:28Z</dcterms:created>
  <dcterms:modified xsi:type="dcterms:W3CDTF">2015-03-03T20:45:32Z</dcterms:modified>
</cp:coreProperties>
</file>