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Lst>
  <p:notesMasterIdLst>
    <p:notesMasterId r:id="rId91"/>
  </p:notesMasterIdLst>
  <p:sldIdLst>
    <p:sldId id="260" r:id="rId3"/>
    <p:sldId id="347" r:id="rId4"/>
    <p:sldId id="348" r:id="rId5"/>
    <p:sldId id="349" r:id="rId6"/>
    <p:sldId id="350" r:id="rId7"/>
    <p:sldId id="351" r:id="rId8"/>
    <p:sldId id="353" r:id="rId9"/>
    <p:sldId id="354" r:id="rId10"/>
    <p:sldId id="352" r:id="rId11"/>
    <p:sldId id="355" r:id="rId12"/>
    <p:sldId id="356" r:id="rId13"/>
    <p:sldId id="295" r:id="rId14"/>
    <p:sldId id="291" r:id="rId15"/>
    <p:sldId id="292" r:id="rId16"/>
    <p:sldId id="256" r:id="rId17"/>
    <p:sldId id="257" r:id="rId18"/>
    <p:sldId id="258" r:id="rId19"/>
    <p:sldId id="261" r:id="rId20"/>
    <p:sldId id="262"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304" r:id="rId47"/>
    <p:sldId id="357"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58" r:id="rId62"/>
    <p:sldId id="318" r:id="rId63"/>
    <p:sldId id="319" r:id="rId64"/>
    <p:sldId id="320" r:id="rId65"/>
    <p:sldId id="321" r:id="rId66"/>
    <p:sldId id="331" r:id="rId67"/>
    <p:sldId id="332" r:id="rId68"/>
    <p:sldId id="330" r:id="rId69"/>
    <p:sldId id="333" r:id="rId70"/>
    <p:sldId id="334" r:id="rId71"/>
    <p:sldId id="329" r:id="rId72"/>
    <p:sldId id="335" r:id="rId73"/>
    <p:sldId id="336" r:id="rId74"/>
    <p:sldId id="328" r:id="rId75"/>
    <p:sldId id="338" r:id="rId76"/>
    <p:sldId id="337" r:id="rId77"/>
    <p:sldId id="327" r:id="rId78"/>
    <p:sldId id="326" r:id="rId79"/>
    <p:sldId id="325" r:id="rId80"/>
    <p:sldId id="324" r:id="rId81"/>
    <p:sldId id="323" r:id="rId82"/>
    <p:sldId id="322" r:id="rId83"/>
    <p:sldId id="339" r:id="rId84"/>
    <p:sldId id="340" r:id="rId85"/>
    <p:sldId id="341" r:id="rId86"/>
    <p:sldId id="342" r:id="rId87"/>
    <p:sldId id="343" r:id="rId88"/>
    <p:sldId id="344" r:id="rId89"/>
    <p:sldId id="345" r:id="rId90"/>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3D0A"/>
    <a:srgbClr val="F76386"/>
    <a:srgbClr val="EA4214"/>
    <a:srgbClr val="BA3857"/>
    <a:srgbClr val="F9D7D3"/>
    <a:srgbClr val="C8405D"/>
    <a:srgbClr val="FD6E63"/>
    <a:srgbClr val="F58B83"/>
    <a:srgbClr val="FCBC8C"/>
    <a:srgbClr val="CB6D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384" autoAdjust="0"/>
  </p:normalViewPr>
  <p:slideViewPr>
    <p:cSldViewPr>
      <p:cViewPr>
        <p:scale>
          <a:sx n="66" d="100"/>
          <a:sy n="66" d="100"/>
        </p:scale>
        <p:origin x="-768" y="-180"/>
      </p:cViewPr>
      <p:guideLst>
        <p:guide orient="horz" pos="2160"/>
        <p:guide pos="2880"/>
      </p:guideLst>
    </p:cSldViewPr>
  </p:slideViewPr>
  <p:outlineViewPr>
    <p:cViewPr>
      <p:scale>
        <a:sx n="33" d="100"/>
        <a:sy n="33" d="100"/>
      </p:scale>
      <p:origin x="48" y="0"/>
    </p:cViewPr>
    <p:sldLst>
      <p:sld r:id="rId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A"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186D8-5680-4218-9B99-7A20178496B7}" type="datetimeFigureOut">
              <a:rPr lang="es-PA" smtClean="0"/>
              <a:pPr/>
              <a:t>21/9/14</a:t>
            </a:fld>
            <a:endParaRPr lang="es-PA"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A"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A"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15C48E-DBBC-4C60-9C46-5A35592332FB}" type="slidenum">
              <a:rPr lang="es-PA" smtClean="0"/>
              <a:pPr/>
              <a:t>‹Nº›</a:t>
            </a:fld>
            <a:endParaRPr lang="es-PA" dirty="0"/>
          </a:p>
        </p:txBody>
      </p:sp>
    </p:spTree>
    <p:extLst>
      <p:ext uri="{BB962C8B-B14F-4D97-AF65-F5344CB8AC3E}">
        <p14:creationId xmlns:p14="http://schemas.microsoft.com/office/powerpoint/2010/main" val="93439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A" dirty="0" smtClean="0"/>
          </a:p>
          <a:p>
            <a:endParaRPr lang="es-PA" dirty="0"/>
          </a:p>
        </p:txBody>
      </p:sp>
      <p:sp>
        <p:nvSpPr>
          <p:cNvPr id="4" name="3 Marcador de número de diapositiva"/>
          <p:cNvSpPr>
            <a:spLocks noGrp="1"/>
          </p:cNvSpPr>
          <p:nvPr>
            <p:ph type="sldNum" sz="quarter" idx="10"/>
          </p:nvPr>
        </p:nvSpPr>
        <p:spPr/>
        <p:txBody>
          <a:bodyPr/>
          <a:lstStyle/>
          <a:p>
            <a:fld id="{7DEDBC77-0A08-4BDD-A398-485C649AC9BC}" type="slidenum">
              <a:rPr lang="es-PA" smtClean="0">
                <a:solidFill>
                  <a:prstClr val="black"/>
                </a:solidFill>
              </a:rPr>
              <a:pPr/>
              <a:t>1</a:t>
            </a:fld>
            <a:endParaRPr lang="es-PA" dirty="0">
              <a:solidFill>
                <a:prstClr val="black"/>
              </a:solidFill>
            </a:endParaRPr>
          </a:p>
        </p:txBody>
      </p:sp>
      <p:sp>
        <p:nvSpPr>
          <p:cNvPr id="5" name="4 Marcador de fecha"/>
          <p:cNvSpPr>
            <a:spLocks noGrp="1"/>
          </p:cNvSpPr>
          <p:nvPr>
            <p:ph type="dt" idx="11"/>
          </p:nvPr>
        </p:nvSpPr>
        <p:spPr/>
        <p:txBody>
          <a:bodyPr/>
          <a:lstStyle/>
          <a:p>
            <a:fld id="{BDBB55F7-7A4E-499C-B3C3-8622689C9BAA}" type="datetime1">
              <a:rPr lang="es-PA" smtClean="0">
                <a:solidFill>
                  <a:prstClr val="black"/>
                </a:solidFill>
              </a:rPr>
              <a:pPr/>
              <a:t>21/9/14</a:t>
            </a:fld>
            <a:endParaRPr lang="es-PA" dirty="0">
              <a:solidFill>
                <a:prstClr val="black"/>
              </a:solidFill>
            </a:endParaRPr>
          </a:p>
        </p:txBody>
      </p:sp>
    </p:spTree>
    <p:extLst>
      <p:ext uri="{BB962C8B-B14F-4D97-AF65-F5344CB8AC3E}">
        <p14:creationId xmlns:p14="http://schemas.microsoft.com/office/powerpoint/2010/main" val="302870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D15C48E-DBBC-4C60-9C46-5A35592332FB}" type="slidenum">
              <a:rPr lang="es-PA" smtClean="0"/>
              <a:pPr/>
              <a:t>11</a:t>
            </a:fld>
            <a:endParaRPr lang="es-PA" dirty="0"/>
          </a:p>
        </p:txBody>
      </p:sp>
    </p:spTree>
    <p:extLst>
      <p:ext uri="{BB962C8B-B14F-4D97-AF65-F5344CB8AC3E}">
        <p14:creationId xmlns:p14="http://schemas.microsoft.com/office/powerpoint/2010/main" val="3816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20" name="19 Marcador de pie de página"/>
          <p:cNvSpPr>
            <a:spLocks noGrp="1"/>
          </p:cNvSpPr>
          <p:nvPr>
            <p:ph type="ftr" sz="quarter" idx="11"/>
          </p:nvPr>
        </p:nvSpPr>
        <p:spPr/>
        <p:txBody>
          <a:bodyPr/>
          <a:lstStyle>
            <a:extLst/>
          </a:lstStyle>
          <a:p>
            <a:endParaRPr lang="es-PA" dirty="0"/>
          </a:p>
        </p:txBody>
      </p:sp>
      <p:sp>
        <p:nvSpPr>
          <p:cNvPr id="10" name="9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8CD4E801-5B34-4E7D-AA7E-BB4F32851205}" type="datetime1">
              <a:rPr lang="es-PA" smtClean="0">
                <a:solidFill>
                  <a:prstClr val="white">
                    <a:tint val="75000"/>
                  </a:prstClr>
                </a:solidFill>
              </a:rPr>
              <a:pPr/>
              <a:t>21/9/14</a:t>
            </a:fld>
            <a:endParaRPr lang="es-PA" dirty="0">
              <a:solidFill>
                <a:prstClr val="white">
                  <a:tint val="75000"/>
                </a:prstClr>
              </a:solidFill>
            </a:endParaRPr>
          </a:p>
        </p:txBody>
      </p:sp>
      <p:sp>
        <p:nvSpPr>
          <p:cNvPr id="20" name="19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10" name="9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478C725-C44A-4908-9F00-E4E7AF5EAFC8}" type="datetime1">
              <a:rPr lang="es-PA" smtClean="0">
                <a:solidFill>
                  <a:prstClr val="white">
                    <a:tint val="75000"/>
                  </a:prstClr>
                </a:solidFill>
              </a:rPr>
              <a:pPr/>
              <a:t>21/9/14</a:t>
            </a:fld>
            <a:endParaRPr lang="es-PA" dirty="0">
              <a:solidFill>
                <a:prstClr val="white">
                  <a:tint val="75000"/>
                </a:prstClr>
              </a:solidFill>
            </a:endParaRPr>
          </a:p>
        </p:txBody>
      </p:sp>
      <p:sp>
        <p:nvSpPr>
          <p:cNvPr id="5" name="4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6" name="5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D41C9396-C727-454B-B210-28FAE263B972}" type="datetime1">
              <a:rPr lang="es-PA" smtClean="0">
                <a:solidFill>
                  <a:prstClr val="white">
                    <a:tint val="75000"/>
                  </a:prstClr>
                </a:solidFill>
              </a:rPr>
              <a:pPr/>
              <a:t>21/9/14</a:t>
            </a:fld>
            <a:endParaRPr lang="es-PA" dirty="0">
              <a:solidFill>
                <a:prstClr val="white">
                  <a:tint val="75000"/>
                </a:prstClr>
              </a:solidFill>
            </a:endParaRPr>
          </a:p>
        </p:txBody>
      </p:sp>
      <p:sp>
        <p:nvSpPr>
          <p:cNvPr id="5" name="4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6" name="5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D619BA55-6E60-44D3-8655-B9E125DCB3D6}" type="datetime1">
              <a:rPr lang="es-PA" smtClean="0">
                <a:solidFill>
                  <a:prstClr val="white">
                    <a:tint val="75000"/>
                  </a:prstClr>
                </a:solidFill>
              </a:rPr>
              <a:pPr/>
              <a:t>21/9/14</a:t>
            </a:fld>
            <a:endParaRPr lang="es-PA" dirty="0">
              <a:solidFill>
                <a:prstClr val="white">
                  <a:tint val="75000"/>
                </a:prstClr>
              </a:solidFill>
            </a:endParaRPr>
          </a:p>
        </p:txBody>
      </p:sp>
      <p:sp>
        <p:nvSpPr>
          <p:cNvPr id="6" name="5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7" name="6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CFC55C2-B667-4CF2-A8D5-126496A387B6}" type="datetime1">
              <a:rPr lang="es-PA" smtClean="0">
                <a:solidFill>
                  <a:prstClr val="white">
                    <a:tint val="75000"/>
                  </a:prstClr>
                </a:solidFill>
              </a:rPr>
              <a:pPr/>
              <a:t>21/9/14</a:t>
            </a:fld>
            <a:endParaRPr lang="es-PA" dirty="0">
              <a:solidFill>
                <a:prstClr val="white">
                  <a:tint val="75000"/>
                </a:prstClr>
              </a:solidFill>
            </a:endParaRPr>
          </a:p>
        </p:txBody>
      </p:sp>
      <p:sp>
        <p:nvSpPr>
          <p:cNvPr id="8" name="7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9" name="8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2057DE0-52D0-422F-BB8F-D104E974EC27}" type="datetime1">
              <a:rPr lang="es-PA" smtClean="0">
                <a:solidFill>
                  <a:prstClr val="white">
                    <a:tint val="75000"/>
                  </a:prstClr>
                </a:solidFill>
              </a:rPr>
              <a:pPr/>
              <a:t>21/9/14</a:t>
            </a:fld>
            <a:endParaRPr lang="es-PA" dirty="0">
              <a:solidFill>
                <a:prstClr val="white">
                  <a:tint val="75000"/>
                </a:prstClr>
              </a:solidFill>
            </a:endParaRPr>
          </a:p>
        </p:txBody>
      </p:sp>
      <p:sp>
        <p:nvSpPr>
          <p:cNvPr id="4" name="3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5" name="4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Marcador de fecha"/>
          <p:cNvSpPr>
            <a:spLocks noGrp="1"/>
          </p:cNvSpPr>
          <p:nvPr>
            <p:ph type="dt" sz="half" idx="10"/>
          </p:nvPr>
        </p:nvSpPr>
        <p:spPr/>
        <p:txBody>
          <a:bodyPr/>
          <a:lstStyle>
            <a:extLst/>
          </a:lstStyle>
          <a:p>
            <a:fld id="{95C93D72-0C76-4A93-BDE3-BA98979B3EF6}" type="datetime1">
              <a:rPr lang="es-PA" smtClean="0">
                <a:solidFill>
                  <a:prstClr val="white">
                    <a:tint val="75000"/>
                  </a:prstClr>
                </a:solidFill>
              </a:rPr>
              <a:pPr/>
              <a:t>21/9/14</a:t>
            </a:fld>
            <a:endParaRPr lang="es-PA" dirty="0">
              <a:solidFill>
                <a:prstClr val="white">
                  <a:tint val="75000"/>
                </a:prstClr>
              </a:solidFill>
            </a:endParaRPr>
          </a:p>
        </p:txBody>
      </p:sp>
      <p:sp>
        <p:nvSpPr>
          <p:cNvPr id="3" name="2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4" name="3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3B782AD-5491-49F8-AEF1-18B33BF7D047}" type="datetime1">
              <a:rPr lang="es-PA" smtClean="0">
                <a:solidFill>
                  <a:prstClr val="white">
                    <a:tint val="75000"/>
                  </a:prstClr>
                </a:solidFill>
              </a:rPr>
              <a:pPr/>
              <a:t>21/9/14</a:t>
            </a:fld>
            <a:endParaRPr lang="es-PA" dirty="0">
              <a:solidFill>
                <a:prstClr val="white">
                  <a:tint val="75000"/>
                </a:prstClr>
              </a:solidFill>
            </a:endParaRPr>
          </a:p>
        </p:txBody>
      </p:sp>
      <p:sp>
        <p:nvSpPr>
          <p:cNvPr id="6" name="5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7" name="6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259B1D7A-B141-4C20-BDB4-DD315DA3B832}" type="datetime1">
              <a:rPr lang="es-PA" smtClean="0">
                <a:solidFill>
                  <a:prstClr val="white">
                    <a:tint val="75000"/>
                  </a:prstClr>
                </a:solidFill>
              </a:rPr>
              <a:pPr/>
              <a:t>21/9/14</a:t>
            </a:fld>
            <a:endParaRPr lang="es-PA" dirty="0">
              <a:solidFill>
                <a:prstClr val="white">
                  <a:tint val="75000"/>
                </a:prstClr>
              </a:solidFill>
            </a:endParaRPr>
          </a:p>
        </p:txBody>
      </p:sp>
      <p:sp>
        <p:nvSpPr>
          <p:cNvPr id="6" name="5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7" name="6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dirty="0"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05A51B4-845A-4922-8CF0-92C75F8DEAC7}" type="datetime1">
              <a:rPr lang="es-PA" smtClean="0">
                <a:solidFill>
                  <a:prstClr val="white">
                    <a:tint val="75000"/>
                  </a:prstClr>
                </a:solidFill>
              </a:rPr>
              <a:pPr/>
              <a:t>21/9/14</a:t>
            </a:fld>
            <a:endParaRPr lang="es-PA" dirty="0">
              <a:solidFill>
                <a:prstClr val="white">
                  <a:tint val="75000"/>
                </a:prstClr>
              </a:solidFill>
            </a:endParaRPr>
          </a:p>
        </p:txBody>
      </p:sp>
      <p:sp>
        <p:nvSpPr>
          <p:cNvPr id="5" name="4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6" name="5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D7F13A6-6154-4C32-8D06-C338F86E3C7F}" type="datetime1">
              <a:rPr lang="es-PA" smtClean="0">
                <a:solidFill>
                  <a:prstClr val="white">
                    <a:tint val="75000"/>
                  </a:prstClr>
                </a:solidFill>
              </a:rPr>
              <a:pPr/>
              <a:t>21/9/14</a:t>
            </a:fld>
            <a:endParaRPr lang="es-PA" dirty="0">
              <a:solidFill>
                <a:prstClr val="white">
                  <a:tint val="75000"/>
                </a:prstClr>
              </a:solidFill>
            </a:endParaRPr>
          </a:p>
        </p:txBody>
      </p:sp>
      <p:sp>
        <p:nvSpPr>
          <p:cNvPr id="5" name="4 Marcador de pie de página"/>
          <p:cNvSpPr>
            <a:spLocks noGrp="1"/>
          </p:cNvSpPr>
          <p:nvPr>
            <p:ph type="ftr" sz="quarter" idx="11"/>
          </p:nvPr>
        </p:nvSpPr>
        <p:spPr/>
        <p:txBody>
          <a:bodyPr/>
          <a:lstStyle>
            <a:extLst/>
          </a:lstStyle>
          <a:p>
            <a:r>
              <a:rPr lang="es-PA" dirty="0" smtClean="0">
                <a:solidFill>
                  <a:prstClr val="white">
                    <a:tint val="75000"/>
                  </a:prstClr>
                </a:solidFill>
              </a:rPr>
              <a:t>Nosotros estudiamos por usted!</a:t>
            </a:r>
            <a:endParaRPr lang="es-PA" dirty="0">
              <a:solidFill>
                <a:prstClr val="white">
                  <a:tint val="75000"/>
                </a:prstClr>
              </a:solidFill>
            </a:endParaRPr>
          </a:p>
        </p:txBody>
      </p:sp>
      <p:sp>
        <p:nvSpPr>
          <p:cNvPr id="6" name="5 Marcador de número de diapositiva"/>
          <p:cNvSpPr>
            <a:spLocks noGrp="1"/>
          </p:cNvSpPr>
          <p:nvPr>
            <p:ph type="sldNum" sz="quarter" idx="12"/>
          </p:nvPr>
        </p:nvSpPr>
        <p:spPr/>
        <p:txBody>
          <a:bodyPr/>
          <a:lstStyle>
            <a:extLst/>
          </a:lstStyle>
          <a:p>
            <a:fld id="{32997D99-F513-4ED9-AA27-DBFBEFC0DC4E}" type="slidenum">
              <a:rPr lang="es-PA" smtClean="0">
                <a:solidFill>
                  <a:prstClr val="white">
                    <a:tint val="75000"/>
                  </a:prstClr>
                </a:solidFill>
              </a:rPr>
              <a:pPr/>
              <a:t>‹Nº›</a:t>
            </a:fld>
            <a:endParaRPr lang="es-PA" dirty="0">
              <a:solidFill>
                <a:prstClr val="white">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6" name="5 Marcador de pie de página"/>
          <p:cNvSpPr>
            <a:spLocks noGrp="1"/>
          </p:cNvSpPr>
          <p:nvPr>
            <p:ph type="ftr" sz="quarter" idx="11"/>
          </p:nvPr>
        </p:nvSpPr>
        <p:spPr/>
        <p:txBody>
          <a:bodyPr/>
          <a:lstStyle>
            <a:extLst/>
          </a:lstStyle>
          <a:p>
            <a:endParaRPr lang="es-PA" dirty="0"/>
          </a:p>
        </p:txBody>
      </p:sp>
      <p:sp>
        <p:nvSpPr>
          <p:cNvPr id="7" name="6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8" name="7 Marcador de pie de página"/>
          <p:cNvSpPr>
            <a:spLocks noGrp="1"/>
          </p:cNvSpPr>
          <p:nvPr>
            <p:ph type="ftr" sz="quarter" idx="11"/>
          </p:nvPr>
        </p:nvSpPr>
        <p:spPr/>
        <p:txBody>
          <a:bodyPr/>
          <a:lstStyle>
            <a:extLst/>
          </a:lstStyle>
          <a:p>
            <a:endParaRPr lang="es-PA" dirty="0"/>
          </a:p>
        </p:txBody>
      </p:sp>
      <p:sp>
        <p:nvSpPr>
          <p:cNvPr id="9" name="8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4" name="3 Marcador de pie de página"/>
          <p:cNvSpPr>
            <a:spLocks noGrp="1"/>
          </p:cNvSpPr>
          <p:nvPr>
            <p:ph type="ftr" sz="quarter" idx="11"/>
          </p:nvPr>
        </p:nvSpPr>
        <p:spPr/>
        <p:txBody>
          <a:bodyPr/>
          <a:lstStyle>
            <a:extLst/>
          </a:lstStyle>
          <a:p>
            <a:endParaRPr lang="es-PA" dirty="0"/>
          </a:p>
        </p:txBody>
      </p:sp>
      <p:sp>
        <p:nvSpPr>
          <p:cNvPr id="5" name="4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3" name="2 Marcador de pie de página"/>
          <p:cNvSpPr>
            <a:spLocks noGrp="1"/>
          </p:cNvSpPr>
          <p:nvPr>
            <p:ph type="ftr" sz="quarter" idx="11"/>
          </p:nvPr>
        </p:nvSpPr>
        <p:spPr/>
        <p:txBody>
          <a:bodyPr/>
          <a:lstStyle>
            <a:extLst/>
          </a:lstStyle>
          <a:p>
            <a:endParaRPr lang="es-PA" dirty="0"/>
          </a:p>
        </p:txBody>
      </p:sp>
      <p:sp>
        <p:nvSpPr>
          <p:cNvPr id="4" name="3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6" name="5 Marcador de pie de página"/>
          <p:cNvSpPr>
            <a:spLocks noGrp="1"/>
          </p:cNvSpPr>
          <p:nvPr>
            <p:ph type="ftr" sz="quarter" idx="11"/>
          </p:nvPr>
        </p:nvSpPr>
        <p:spPr/>
        <p:txBody>
          <a:bodyPr/>
          <a:lstStyle>
            <a:extLst/>
          </a:lstStyle>
          <a:p>
            <a:endParaRPr lang="es-PA" dirty="0"/>
          </a:p>
        </p:txBody>
      </p:sp>
      <p:sp>
        <p:nvSpPr>
          <p:cNvPr id="7" name="6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A9C644B3-5425-4432-B8CB-A2BB9539B2B8}" type="datetimeFigureOut">
              <a:rPr lang="es-PA" smtClean="0"/>
              <a:pPr/>
              <a:t>21/9/14</a:t>
            </a:fld>
            <a:endParaRPr lang="es-PA" dirty="0"/>
          </a:p>
        </p:txBody>
      </p:sp>
      <p:sp>
        <p:nvSpPr>
          <p:cNvPr id="6" name="5 Marcador de pie de página"/>
          <p:cNvSpPr>
            <a:spLocks noGrp="1"/>
          </p:cNvSpPr>
          <p:nvPr>
            <p:ph type="ftr" sz="quarter" idx="11"/>
          </p:nvPr>
        </p:nvSpPr>
        <p:spPr/>
        <p:txBody>
          <a:bodyPr/>
          <a:lstStyle>
            <a:extLst/>
          </a:lstStyle>
          <a:p>
            <a:endParaRPr lang="es-PA" dirty="0"/>
          </a:p>
        </p:txBody>
      </p:sp>
      <p:sp>
        <p:nvSpPr>
          <p:cNvPr id="7" name="6 Marcador de número de diapositiva"/>
          <p:cNvSpPr>
            <a:spLocks noGrp="1"/>
          </p:cNvSpPr>
          <p:nvPr>
            <p:ph type="sldNum" sz="quarter" idx="12"/>
          </p:nvPr>
        </p:nvSpPr>
        <p:spPr/>
        <p:txBody>
          <a:bodyPr/>
          <a:lstStyle>
            <a:extLst/>
          </a:lstStyle>
          <a:p>
            <a:fld id="{C7EC99E4-9DD2-4321-AC5A-020A5843414C}" type="slidenum">
              <a:rPr lang="es-PA" smtClean="0"/>
              <a:pPr/>
              <a:t>‹Nº›</a:t>
            </a:fld>
            <a:endParaRPr lang="es-PA" dirty="0"/>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dirty="0"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9C644B3-5425-4432-B8CB-A2BB9539B2B8}" type="datetimeFigureOut">
              <a:rPr lang="es-PA" smtClean="0"/>
              <a:pPr/>
              <a:t>21/9/14</a:t>
            </a:fld>
            <a:endParaRPr lang="es-PA" dirty="0"/>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PA"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EC99E4-9DD2-4321-AC5A-020A5843414C}" type="slidenum">
              <a:rPr lang="es-PA" smtClean="0"/>
              <a:pPr/>
              <a:t>‹Nº›</a:t>
            </a:fld>
            <a:endParaRPr lang="es-PA"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9C644B3-5425-4432-B8CB-A2BB9539B2B8}" type="datetimeFigureOut">
              <a:rPr lang="es-PA" smtClean="0"/>
              <a:pPr/>
              <a:t>21/9/14</a:t>
            </a:fld>
            <a:endParaRPr lang="es-PA" dirty="0"/>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PA"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EC99E4-9DD2-4321-AC5A-020A5843414C}" type="slidenum">
              <a:rPr lang="es-PA" smtClean="0"/>
              <a:pPr/>
              <a:t>‹Nº›</a:t>
            </a:fld>
            <a:endParaRPr lang="es-PA"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slide" Target="slide20.xml"/><Relationship Id="rId18" Type="http://schemas.openxmlformats.org/officeDocument/2006/relationships/hyperlink" Target="https://mail.google.com/mail/u/0/?tab=wm" TargetMode="External"/><Relationship Id="rId26" Type="http://schemas.openxmlformats.org/officeDocument/2006/relationships/hyperlink" Target="http://www.youtube.com/watch?v=bsnbjuaAnaM" TargetMode="External"/><Relationship Id="rId3" Type="http://schemas.openxmlformats.org/officeDocument/2006/relationships/image" Target="../media/image2.png"/><Relationship Id="rId21" Type="http://schemas.openxmlformats.org/officeDocument/2006/relationships/hyperlink" Target="file:///E:\2013%20Diplomado%20Docencia%20Superior\Gu&#237;a%203%20y%20Trabajo%20final%20Fund-13.docx" TargetMode="External"/><Relationship Id="rId34" Type="http://schemas.openxmlformats.org/officeDocument/2006/relationships/hyperlink" Target="http://www.youtube.com/watch?v=rdOx1wRNtC0" TargetMode="External"/><Relationship Id="rId7" Type="http://schemas.openxmlformats.org/officeDocument/2006/relationships/slide" Target="slide15.xml"/><Relationship Id="rId12" Type="http://schemas.openxmlformats.org/officeDocument/2006/relationships/slide" Target="slide24.xml"/><Relationship Id="rId17" Type="http://schemas.openxmlformats.org/officeDocument/2006/relationships/hyperlink" Target="http://www.youtube.com/watch?v=ICbvmliB0h4" TargetMode="External"/><Relationship Id="rId25" Type="http://schemas.openxmlformats.org/officeDocument/2006/relationships/hyperlink" Target="http://www.youtube.com/watch?v=BHFiyVYlniM&amp;feature=endscreen" TargetMode="External"/><Relationship Id="rId33" Type="http://schemas.openxmlformats.org/officeDocument/2006/relationships/hyperlink" Target="https://www.anip.gob.pa/defaultsecure.asp" TargetMode="External"/><Relationship Id="rId38" Type="http://schemas.openxmlformats.org/officeDocument/2006/relationships/hyperlink" Target="../../../2013%20Astillero%20Bayano/Consola%20Manual%20de%20Sage%202014.pptx" TargetMode="External"/><Relationship Id="rId2" Type="http://schemas.openxmlformats.org/officeDocument/2006/relationships/notesSlide" Target="../notesSlides/notesSlide1.xml"/><Relationship Id="rId16" Type="http://schemas.openxmlformats.org/officeDocument/2006/relationships/hyperlink" Target="../Users/ESTUDIOS%20WHARTON/Desktop/Accesos%20Directos/POLIZA%20DE%20AUTO%20VICTOR%20WHARTON.pdf%20-%20Acceso%20directo.lnk" TargetMode="External"/><Relationship Id="rId20" Type="http://schemas.openxmlformats.org/officeDocument/2006/relationships/hyperlink" Target="file:///E:\2013%20Diplomado%20Docencia%20Superior\Portafolio%20de%20Docencia%20Superior%202013.docx" TargetMode="External"/><Relationship Id="rId29" Type="http://schemas.openxmlformats.org/officeDocument/2006/relationships/hyperlink" Target="http://www.rpctv.com/enlinea/" TargetMode="External"/><Relationship Id="rId1" Type="http://schemas.openxmlformats.org/officeDocument/2006/relationships/slideLayout" Target="../slideLayouts/slideLayout13.xml"/><Relationship Id="rId6" Type="http://schemas.openxmlformats.org/officeDocument/2006/relationships/hyperlink" Target="../Users/ESTUDIOS%20WHARTON/Desktop/Accesos%20Directos/REGLAMENTO%20DE%20PROFESORES%20VERSI&#211;N%204-Mayo%202013.doc%20-%20Acceso%20directo.lnk" TargetMode="External"/><Relationship Id="rId11" Type="http://schemas.openxmlformats.org/officeDocument/2006/relationships/image" Target="../media/image3.png"/><Relationship Id="rId24" Type="http://schemas.openxmlformats.org/officeDocument/2006/relationships/hyperlink" Target="http://www.youtube.com/watch?v=nOuCIwhKrWc" TargetMode="External"/><Relationship Id="rId32" Type="http://schemas.openxmlformats.org/officeDocument/2006/relationships/hyperlink" Target="../2013%20Investigador%20II" TargetMode="External"/><Relationship Id="rId37" Type="http://schemas.openxmlformats.org/officeDocument/2006/relationships/audio" Target="../media/audio1.wav"/><Relationship Id="rId5" Type="http://schemas.openxmlformats.org/officeDocument/2006/relationships/hyperlink" Target="https://www.bgeneral.com/bgespanol/personal/index.asp" TargetMode="External"/><Relationship Id="rId15" Type="http://schemas.openxmlformats.org/officeDocument/2006/relationships/slide" Target="slide23.xml"/><Relationship Id="rId23" Type="http://schemas.openxmlformats.org/officeDocument/2006/relationships/hyperlink" Target="http://www.youtube.com/watch?v=XiMnqPUTvWo" TargetMode="External"/><Relationship Id="rId28" Type="http://schemas.openxmlformats.org/officeDocument/2006/relationships/hyperlink" Target="file:///E:\peachw.exe" TargetMode="External"/><Relationship Id="rId36" Type="http://schemas.openxmlformats.org/officeDocument/2006/relationships/slide" Target="slide1.xml"/><Relationship Id="rId10" Type="http://schemas.openxmlformats.org/officeDocument/2006/relationships/slide" Target="slide18.xml"/><Relationship Id="rId19" Type="http://schemas.openxmlformats.org/officeDocument/2006/relationships/hyperlink" Target="file:///E:\2013%20Diplomado%20Docencia%20Superior\Los%20Recursos%20Did&#225;cticos%20v2.pptx" TargetMode="External"/><Relationship Id="rId31" Type="http://schemas.openxmlformats.org/officeDocument/2006/relationships/hyperlink" Target="../Users/ESTUDIOS%20WHARTON/Desktop/Youtube.lnk" TargetMode="External"/><Relationship Id="rId4" Type="http://schemas.openxmlformats.org/officeDocument/2006/relationships/slide" Target="slide17.xml"/><Relationship Id="rId9" Type="http://schemas.openxmlformats.org/officeDocument/2006/relationships/slide" Target="slide16.xml"/><Relationship Id="rId14" Type="http://schemas.openxmlformats.org/officeDocument/2006/relationships/slide" Target="slide22.xml"/><Relationship Id="rId22" Type="http://schemas.openxmlformats.org/officeDocument/2006/relationships/hyperlink" Target="file:///E:\2013%20Diplomado%20Docencia%20Superior\Gu&#237;as%202.docx" TargetMode="External"/><Relationship Id="rId27" Type="http://schemas.openxmlformats.org/officeDocument/2006/relationships/hyperlink" Target="file:///C:\2013%20UNESCPA\Completo%20Formato%20de%20Registro%20de%20Notas%20Licenciatura%20(Sist.%20de%20Inf.Contable%20Viernes.xls" TargetMode="External"/><Relationship Id="rId30" Type="http://schemas.openxmlformats.org/officeDocument/2006/relationships/hyperlink" Target="http://www.vozpoderosa.com/" TargetMode="External"/><Relationship Id="rId35" Type="http://schemas.openxmlformats.org/officeDocument/2006/relationships/hyperlink" Target="Completo%20Formato%20de%20Registro%20de%20Notas%20Licenciatura%20(Sist.%20de%20Inf.Contable%20Martes.xls"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80.xml"/><Relationship Id="rId7" Type="http://schemas.openxmlformats.org/officeDocument/2006/relationships/slide" Target="slide85.xml"/><Relationship Id="rId2" Type="http://schemas.openxmlformats.org/officeDocument/2006/relationships/slide" Target="slide79.xml"/><Relationship Id="rId1" Type="http://schemas.openxmlformats.org/officeDocument/2006/relationships/slideLayout" Target="../slideLayouts/slideLayout2.xml"/><Relationship Id="rId6" Type="http://schemas.openxmlformats.org/officeDocument/2006/relationships/slide" Target="slide84.xml"/><Relationship Id="rId5" Type="http://schemas.openxmlformats.org/officeDocument/2006/relationships/slide" Target="slide83.xml"/><Relationship Id="rId4" Type="http://schemas.openxmlformats.org/officeDocument/2006/relationships/slide" Target="slide81.xml"/></Relationships>
</file>

<file path=ppt/slides/_rels/slide11.xml.rels><?xml version="1.0" encoding="UTF-8" standalone="yes"?>
<Relationships xmlns="http://schemas.openxmlformats.org/package/2006/relationships"><Relationship Id="rId3" Type="http://schemas.openxmlformats.org/officeDocument/2006/relationships/slide" Target="slide87.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6.xml"/><Relationship Id="rId7" Type="http://schemas.openxmlformats.org/officeDocument/2006/relationships/slide" Target="slide20.xml"/><Relationship Id="rId2" Type="http://schemas.openxmlformats.org/officeDocument/2006/relationships/slide" Target="slide15.xml"/><Relationship Id="rId1" Type="http://schemas.openxmlformats.org/officeDocument/2006/relationships/slideLayout" Target="../slideLayouts/slideLayout2.xml"/><Relationship Id="rId6" Type="http://schemas.openxmlformats.org/officeDocument/2006/relationships/slide" Target="slide19.xml"/><Relationship Id="rId11" Type="http://schemas.openxmlformats.org/officeDocument/2006/relationships/slide" Target="slide24.xml"/><Relationship Id="rId5" Type="http://schemas.openxmlformats.org/officeDocument/2006/relationships/slide" Target="slide18.xml"/><Relationship Id="rId10" Type="http://schemas.openxmlformats.org/officeDocument/2006/relationships/slide" Target="slide23.xml"/><Relationship Id="rId4" Type="http://schemas.openxmlformats.org/officeDocument/2006/relationships/slide" Target="slide17.xml"/><Relationship Id="rId9" Type="http://schemas.openxmlformats.org/officeDocument/2006/relationships/slide" Target="slide22.xml"/></Relationships>
</file>

<file path=ppt/slides/_rels/slide13.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slide" Target="slide26.xml"/><Relationship Id="rId7" Type="http://schemas.openxmlformats.org/officeDocument/2006/relationships/slide" Target="slide30.xml"/><Relationship Id="rId12" Type="http://schemas.openxmlformats.org/officeDocument/2006/relationships/slide" Target="slide35.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29.xml"/><Relationship Id="rId11" Type="http://schemas.openxmlformats.org/officeDocument/2006/relationships/slide" Target="slide34.xml"/><Relationship Id="rId5" Type="http://schemas.openxmlformats.org/officeDocument/2006/relationships/slide" Target="slide28.xml"/><Relationship Id="rId10" Type="http://schemas.openxmlformats.org/officeDocument/2006/relationships/slide" Target="slide33.xml"/><Relationship Id="rId4" Type="http://schemas.openxmlformats.org/officeDocument/2006/relationships/slide" Target="slide27.xml"/><Relationship Id="rId9" Type="http://schemas.openxmlformats.org/officeDocument/2006/relationships/slide" Target="slide32.xml"/></Relationships>
</file>

<file path=ppt/slides/_rels/slide14.xml.rels><?xml version="1.0" encoding="UTF-8" standalone="yes"?>
<Relationships xmlns="http://schemas.openxmlformats.org/package/2006/relationships"><Relationship Id="rId8" Type="http://schemas.openxmlformats.org/officeDocument/2006/relationships/slide" Target="slide42.xml"/><Relationship Id="rId3" Type="http://schemas.openxmlformats.org/officeDocument/2006/relationships/slide" Target="slide37.xml"/><Relationship Id="rId7" Type="http://schemas.openxmlformats.org/officeDocument/2006/relationships/slide" Target="slide41.xml"/><Relationship Id="rId2" Type="http://schemas.openxmlformats.org/officeDocument/2006/relationships/slide" Target="slide36.xml"/><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39.xml"/><Relationship Id="rId10" Type="http://schemas.openxmlformats.org/officeDocument/2006/relationships/slide" Target="slide44.xml"/><Relationship Id="rId4" Type="http://schemas.openxmlformats.org/officeDocument/2006/relationships/slide" Target="slide38.xml"/><Relationship Id="rId9" Type="http://schemas.openxmlformats.org/officeDocument/2006/relationships/slide" Target="slide43.xml"/></Relationships>
</file>

<file path=ppt/slides/_rels/slide1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1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1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1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1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 Target="slide45.xml"/><Relationship Id="rId1" Type="http://schemas.openxmlformats.org/officeDocument/2006/relationships/slideLayout" Target="../slideLayouts/slideLayout2.xml"/><Relationship Id="rId4" Type="http://schemas.openxmlformats.org/officeDocument/2006/relationships/slide" Target="slide47.xml"/></Relationships>
</file>

<file path=ppt/slides/_rels/slide2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2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xml.rels><?xml version="1.0" encoding="UTF-8" standalone="yes"?>
<Relationships xmlns="http://schemas.openxmlformats.org/package/2006/relationships"><Relationship Id="rId3" Type="http://schemas.openxmlformats.org/officeDocument/2006/relationships/slide" Target="slide49.xml"/><Relationship Id="rId7" Type="http://schemas.openxmlformats.org/officeDocument/2006/relationships/slide" Target="slide53.xml"/><Relationship Id="rId2" Type="http://schemas.openxmlformats.org/officeDocument/2006/relationships/slide" Target="slide48.xml"/><Relationship Id="rId1" Type="http://schemas.openxmlformats.org/officeDocument/2006/relationships/slideLayout" Target="../slideLayouts/slideLayout2.xml"/><Relationship Id="rId6" Type="http://schemas.openxmlformats.org/officeDocument/2006/relationships/slide" Target="slide52.xml"/><Relationship Id="rId5" Type="http://schemas.openxmlformats.org/officeDocument/2006/relationships/slide" Target="slide51.xml"/><Relationship Id="rId4" Type="http://schemas.openxmlformats.org/officeDocument/2006/relationships/slide" Target="slide50.xml"/></Relationships>
</file>

<file path=ppt/slides/_rels/slide3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3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slide" Target="slide54.xml"/><Relationship Id="rId1" Type="http://schemas.openxmlformats.org/officeDocument/2006/relationships/slideLayout" Target="../slideLayouts/slideLayout2.xml"/><Relationship Id="rId6" Type="http://schemas.openxmlformats.org/officeDocument/2006/relationships/slide" Target="slide58.xml"/><Relationship Id="rId5" Type="http://schemas.openxmlformats.org/officeDocument/2006/relationships/slide" Target="slide57.xml"/><Relationship Id="rId4" Type="http://schemas.openxmlformats.org/officeDocument/2006/relationships/slide" Target="slide56.xml"/></Relationships>
</file>

<file path=ppt/slides/_rels/slide4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4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xml.rels><?xml version="1.0" encoding="UTF-8" standalone="yes"?>
<Relationships xmlns="http://schemas.openxmlformats.org/package/2006/relationships"><Relationship Id="rId3" Type="http://schemas.openxmlformats.org/officeDocument/2006/relationships/slide" Target="slide60.xml"/><Relationship Id="rId2" Type="http://schemas.openxmlformats.org/officeDocument/2006/relationships/slide" Target="slide59.xml"/><Relationship Id="rId1" Type="http://schemas.openxmlformats.org/officeDocument/2006/relationships/slideLayout" Target="../slideLayouts/slideLayout2.xml"/><Relationship Id="rId6" Type="http://schemas.openxmlformats.org/officeDocument/2006/relationships/slide" Target="slide63.xml"/><Relationship Id="rId5" Type="http://schemas.openxmlformats.org/officeDocument/2006/relationships/slide" Target="slide62.xml"/><Relationship Id="rId4" Type="http://schemas.openxmlformats.org/officeDocument/2006/relationships/slide" Target="slide61.xml"/></Relationships>
</file>

<file path=ppt/slides/_rels/slide5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5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xml.rels><?xml version="1.0" encoding="UTF-8" standalone="yes"?>
<Relationships xmlns="http://schemas.openxmlformats.org/package/2006/relationships"><Relationship Id="rId3" Type="http://schemas.openxmlformats.org/officeDocument/2006/relationships/slide" Target="slide65.xml"/><Relationship Id="rId2" Type="http://schemas.openxmlformats.org/officeDocument/2006/relationships/slide" Target="slide64.xml"/><Relationship Id="rId1" Type="http://schemas.openxmlformats.org/officeDocument/2006/relationships/slideLayout" Target="../slideLayouts/slideLayout2.xml"/><Relationship Id="rId4" Type="http://schemas.openxmlformats.org/officeDocument/2006/relationships/slide" Target="slide67.xml"/></Relationships>
</file>

<file path=ppt/slides/_rels/slide6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6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slide" Target="slide68.xml"/><Relationship Id="rId1" Type="http://schemas.openxmlformats.org/officeDocument/2006/relationships/slideLayout" Target="../slideLayouts/slideLayout2.xml"/><Relationship Id="rId4" Type="http://schemas.openxmlformats.org/officeDocument/2006/relationships/slide" Target="slide70.xml"/></Relationships>
</file>

<file path=ppt/slides/_rels/slide7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79.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xml.rels><?xml version="1.0" encoding="UTF-8" standalone="yes"?>
<Relationships xmlns="http://schemas.openxmlformats.org/package/2006/relationships"><Relationship Id="rId3" Type="http://schemas.openxmlformats.org/officeDocument/2006/relationships/slide" Target="slide73.xml"/><Relationship Id="rId2" Type="http://schemas.openxmlformats.org/officeDocument/2006/relationships/slide" Target="slide72.xml"/><Relationship Id="rId1" Type="http://schemas.openxmlformats.org/officeDocument/2006/relationships/slideLayout" Target="../slideLayouts/slideLayout2.xml"/><Relationship Id="rId4" Type="http://schemas.openxmlformats.org/officeDocument/2006/relationships/slide" Target="slide74.xml"/></Relationships>
</file>

<file path=ppt/slides/_rels/slide80.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1.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4.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5.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6.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88.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7.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9.xml"/><Relationship Id="rId11" Type="http://schemas.openxmlformats.org/officeDocument/2006/relationships/slide" Target="slide22.xml"/><Relationship Id="rId5" Type="http://schemas.openxmlformats.org/officeDocument/2006/relationships/slide" Target="slide15.xml"/><Relationship Id="rId10" Type="http://schemas.openxmlformats.org/officeDocument/2006/relationships/slide" Target="slide20.xml"/><Relationship Id="rId4" Type="http://schemas.openxmlformats.org/officeDocument/2006/relationships/image" Target="../media/image2.png"/><Relationship Id="rId9" Type="http://schemas.openxmlformats.org/officeDocument/2006/relationships/slide" Target="slide24.xml"/></Relationships>
</file>

<file path=ppt/slides/_rels/slide9.xml.rels><?xml version="1.0" encoding="UTF-8" standalone="yes"?>
<Relationships xmlns="http://schemas.openxmlformats.org/package/2006/relationships"><Relationship Id="rId3" Type="http://schemas.openxmlformats.org/officeDocument/2006/relationships/slide" Target="slide76.xml"/><Relationship Id="rId2" Type="http://schemas.openxmlformats.org/officeDocument/2006/relationships/slide" Target="slide9.xml"/><Relationship Id="rId1" Type="http://schemas.openxmlformats.org/officeDocument/2006/relationships/slideLayout" Target="../slideLayouts/slideLayout2.xml"/><Relationship Id="rId5" Type="http://schemas.openxmlformats.org/officeDocument/2006/relationships/slide" Target="slide78.xml"/><Relationship Id="rId4" Type="http://schemas.openxmlformats.org/officeDocument/2006/relationships/slide" Target="slide7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9447" y="4149080"/>
            <a:ext cx="748377" cy="792088"/>
          </a:xfrm>
          <a:prstGeom prst="rect">
            <a:avLst/>
          </a:prstGeom>
        </p:spPr>
      </p:pic>
      <p:pic>
        <p:nvPicPr>
          <p:cNvPr id="7" name="3 Marcador de contenido" descr="Recorte de pantalla">
            <a:hlinkClick r:id="rId4"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3732" y="991387"/>
            <a:ext cx="748377" cy="792088"/>
          </a:xfrm>
          <a:prstGeom prst="rect">
            <a:avLst/>
          </a:prstGeom>
        </p:spPr>
      </p:pic>
      <p:pic>
        <p:nvPicPr>
          <p:cNvPr id="73" name="3 Marcador de contenido" descr="Recorte de pantalla">
            <a:hlinkClick r:id="rId5"/>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5116" y="5733256"/>
            <a:ext cx="748377" cy="792088"/>
          </a:xfrm>
          <a:prstGeom prst="rect">
            <a:avLst/>
          </a:prstGeom>
        </p:spPr>
      </p:pic>
      <p:pic>
        <p:nvPicPr>
          <p:cNvPr id="51" name="3 Marcador de contenido" descr="Recorte de pantalla">
            <a:hlinkClick r:id="rId6"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615" y="3356992"/>
            <a:ext cx="748377" cy="792088"/>
          </a:xfrm>
          <a:prstGeom prst="rect">
            <a:avLst/>
          </a:prstGeom>
        </p:spPr>
      </p:pic>
      <p:pic>
        <p:nvPicPr>
          <p:cNvPr id="12" name="3 Marcador de contenido" descr="Recorte de pantalla">
            <a:hlinkClick r:id="rId7"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90" y="985655"/>
            <a:ext cx="748377" cy="792088"/>
          </a:xfrm>
          <a:prstGeom prst="rect">
            <a:avLst/>
          </a:prstGeom>
        </p:spPr>
      </p:pic>
      <p:sp>
        <p:nvSpPr>
          <p:cNvPr id="2" name="1 Título"/>
          <p:cNvSpPr>
            <a:spLocks noGrp="1"/>
          </p:cNvSpPr>
          <p:nvPr>
            <p:ph type="title"/>
          </p:nvPr>
        </p:nvSpPr>
        <p:spPr>
          <a:xfrm>
            <a:off x="457200" y="44624"/>
            <a:ext cx="8229600" cy="778098"/>
          </a:xfrm>
          <a:solidFill>
            <a:srgbClr val="FF0000"/>
          </a:solidFill>
          <a:scene3d>
            <a:camera prst="orthographicFront"/>
            <a:lightRig rig="threePt" dir="t"/>
          </a:scene3d>
          <a:sp3d contourW="12700">
            <a:bevelT prst="convex"/>
            <a:contourClr>
              <a:schemeClr val="tx1"/>
            </a:contourClr>
          </a:sp3d>
        </p:spPr>
        <p:txBody>
          <a:bodyPr>
            <a:normAutofit/>
          </a:bodyPr>
          <a:lstStyle/>
          <a:p>
            <a:r>
              <a:rPr lang="es-PA" dirty="0" smtClean="0">
                <a:solidFill>
                  <a:schemeClr val="bg1"/>
                </a:solidFill>
              </a:rPr>
              <a:t>Consola Cedeño &amp; Méndez, S.A.</a:t>
            </a:r>
            <a:endParaRPr lang="es-PA" dirty="0">
              <a:solidFill>
                <a:schemeClr val="bg1"/>
              </a:solidFill>
            </a:endParaRPr>
          </a:p>
        </p:txBody>
      </p:sp>
      <p:pic>
        <p:nvPicPr>
          <p:cNvPr id="4" name="3 Marcador de contenido" descr="Recorte de pantalla">
            <a:hlinkClick r:id="rId8" action="ppaction://hlinksldjump"/>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2823" y="980728"/>
            <a:ext cx="748377" cy="792088"/>
          </a:xfrm>
        </p:spPr>
      </p:pic>
      <p:sp>
        <p:nvSpPr>
          <p:cNvPr id="99" name="98 Marcador de fecha"/>
          <p:cNvSpPr>
            <a:spLocks noGrp="1"/>
          </p:cNvSpPr>
          <p:nvPr>
            <p:ph type="dt" sz="half" idx="10"/>
          </p:nvPr>
        </p:nvSpPr>
        <p:spPr/>
        <p:txBody>
          <a:bodyPr/>
          <a:lstStyle/>
          <a:p>
            <a:fld id="{A670EEE6-FA29-45A5-BCD0-0C7EB067D6A2}" type="datetime1">
              <a:rPr lang="es-PA" smtClean="0">
                <a:solidFill>
                  <a:prstClr val="white">
                    <a:tint val="75000"/>
                  </a:prstClr>
                </a:solidFill>
              </a:rPr>
              <a:pPr/>
              <a:t>21/9/14</a:t>
            </a:fld>
            <a:endParaRPr lang="es-PA" dirty="0">
              <a:solidFill>
                <a:prstClr val="white">
                  <a:tint val="75000"/>
                </a:prstClr>
              </a:solidFill>
            </a:endParaRPr>
          </a:p>
        </p:txBody>
      </p:sp>
      <p:sp>
        <p:nvSpPr>
          <p:cNvPr id="96" name="95 Marcador de pie de página"/>
          <p:cNvSpPr>
            <a:spLocks noGrp="1"/>
          </p:cNvSpPr>
          <p:nvPr>
            <p:ph type="ftr" sz="quarter" idx="11"/>
          </p:nvPr>
        </p:nvSpPr>
        <p:spPr>
          <a:xfrm>
            <a:off x="1458517" y="3996109"/>
            <a:ext cx="5544099" cy="224979"/>
          </a:xfrm>
        </p:spPr>
        <p:txBody>
          <a:bodyPr/>
          <a:lstStyle/>
          <a:p>
            <a:r>
              <a:rPr lang="es-PA" b="1" dirty="0" smtClean="0">
                <a:solidFill>
                  <a:srgbClr val="00FF00"/>
                </a:solidFill>
              </a:rPr>
              <a:t>Nosotros estudiamos por usted!</a:t>
            </a:r>
            <a:endParaRPr lang="es-PA" b="1" dirty="0">
              <a:solidFill>
                <a:srgbClr val="00FF00"/>
              </a:solidFill>
            </a:endParaRPr>
          </a:p>
        </p:txBody>
      </p:sp>
      <p:sp>
        <p:nvSpPr>
          <p:cNvPr id="100" name="99 Marcador de número de diapositiva"/>
          <p:cNvSpPr>
            <a:spLocks noGrp="1"/>
          </p:cNvSpPr>
          <p:nvPr>
            <p:ph type="sldNum" sz="quarter" idx="12"/>
          </p:nvPr>
        </p:nvSpPr>
        <p:spPr/>
        <p:txBody>
          <a:bodyPr/>
          <a:lstStyle/>
          <a:p>
            <a:fld id="{32997D99-F513-4ED9-AA27-DBFBEFC0DC4E}" type="slidenum">
              <a:rPr lang="es-PA" smtClean="0">
                <a:solidFill>
                  <a:prstClr val="white">
                    <a:tint val="75000"/>
                  </a:prstClr>
                </a:solidFill>
              </a:rPr>
              <a:pPr/>
              <a:t>1</a:t>
            </a:fld>
            <a:endParaRPr lang="es-PA" dirty="0">
              <a:solidFill>
                <a:prstClr val="white">
                  <a:tint val="75000"/>
                </a:prstClr>
              </a:solidFill>
            </a:endParaRPr>
          </a:p>
        </p:txBody>
      </p:sp>
      <p:pic>
        <p:nvPicPr>
          <p:cNvPr id="8" name="3 Marcador de contenido" descr="Recorte de pantalla">
            <a:hlinkClick r:id="rId9"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287" y="980467"/>
            <a:ext cx="804445" cy="833301"/>
          </a:xfrm>
          <a:prstGeom prst="rect">
            <a:avLst/>
          </a:prstGeom>
        </p:spPr>
      </p:pic>
      <p:pic>
        <p:nvPicPr>
          <p:cNvPr id="9"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07" y="1772816"/>
            <a:ext cx="748377" cy="792088"/>
          </a:xfrm>
          <a:prstGeom prst="rect">
            <a:avLst/>
          </a:prstGeom>
        </p:spPr>
      </p:pic>
      <p:pic>
        <p:nvPicPr>
          <p:cNvPr id="10"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438" y="1785885"/>
            <a:ext cx="748377" cy="792088"/>
          </a:xfrm>
          <a:prstGeom prst="rect">
            <a:avLst/>
          </a:prstGeom>
        </p:spPr>
      </p:pic>
      <p:pic>
        <p:nvPicPr>
          <p:cNvPr id="11"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6031" y="2577973"/>
            <a:ext cx="748377" cy="792088"/>
          </a:xfrm>
          <a:prstGeom prst="rect">
            <a:avLst/>
          </a:prstGeom>
        </p:spPr>
      </p:pic>
      <p:pic>
        <p:nvPicPr>
          <p:cNvPr id="1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6815" y="1772816"/>
            <a:ext cx="748377" cy="792088"/>
          </a:xfrm>
          <a:prstGeom prst="rect">
            <a:avLst/>
          </a:prstGeom>
        </p:spPr>
      </p:pic>
      <p:pic>
        <p:nvPicPr>
          <p:cNvPr id="14"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07" y="2564904"/>
            <a:ext cx="748377" cy="792088"/>
          </a:xfrm>
          <a:prstGeom prst="rect">
            <a:avLst/>
          </a:prstGeom>
        </p:spPr>
      </p:pic>
      <p:pic>
        <p:nvPicPr>
          <p:cNvPr id="15"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654" y="2605856"/>
            <a:ext cx="748377" cy="792088"/>
          </a:xfrm>
          <a:prstGeom prst="rect">
            <a:avLst/>
          </a:prstGeom>
        </p:spPr>
      </p:pic>
      <p:pic>
        <p:nvPicPr>
          <p:cNvPr id="16"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4407" y="2598440"/>
            <a:ext cx="748377" cy="792088"/>
          </a:xfrm>
          <a:prstGeom prst="rect">
            <a:avLst/>
          </a:prstGeom>
        </p:spPr>
      </p:pic>
      <p:pic>
        <p:nvPicPr>
          <p:cNvPr id="17"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5192" y="1772816"/>
            <a:ext cx="748377" cy="792088"/>
          </a:xfrm>
          <a:prstGeom prst="rect">
            <a:avLst/>
          </a:prstGeom>
        </p:spPr>
      </p:pic>
      <p:pic>
        <p:nvPicPr>
          <p:cNvPr id="18"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3569" y="1776264"/>
            <a:ext cx="748377" cy="792088"/>
          </a:xfrm>
          <a:prstGeom prst="rect">
            <a:avLst/>
          </a:prstGeom>
        </p:spPr>
      </p:pic>
      <p:pic>
        <p:nvPicPr>
          <p:cNvPr id="19"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1946" y="1772815"/>
            <a:ext cx="759391" cy="834605"/>
          </a:xfrm>
          <a:prstGeom prst="rect">
            <a:avLst/>
          </a:prstGeom>
        </p:spPr>
      </p:pic>
      <p:pic>
        <p:nvPicPr>
          <p:cNvPr id="20"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1696" y="1783818"/>
            <a:ext cx="776674" cy="822038"/>
          </a:xfrm>
          <a:prstGeom prst="rect">
            <a:avLst/>
          </a:prstGeom>
        </p:spPr>
      </p:pic>
      <p:pic>
        <p:nvPicPr>
          <p:cNvPr id="21"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8201" y="1806352"/>
            <a:ext cx="748377" cy="792088"/>
          </a:xfrm>
          <a:prstGeom prst="rect">
            <a:avLst/>
          </a:prstGeom>
        </p:spPr>
      </p:pic>
      <p:pic>
        <p:nvPicPr>
          <p:cNvPr id="22"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1370" y="1806352"/>
            <a:ext cx="748377" cy="792088"/>
          </a:xfrm>
          <a:prstGeom prst="rect">
            <a:avLst/>
          </a:prstGeom>
        </p:spPr>
      </p:pic>
      <p:pic>
        <p:nvPicPr>
          <p:cNvPr id="2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240" y="1785885"/>
            <a:ext cx="748377" cy="851027"/>
          </a:xfrm>
          <a:prstGeom prst="rect">
            <a:avLst/>
          </a:prstGeom>
        </p:spPr>
      </p:pic>
      <p:pic>
        <p:nvPicPr>
          <p:cNvPr id="24"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6739" y="1768418"/>
            <a:ext cx="787669" cy="833675"/>
          </a:xfrm>
          <a:prstGeom prst="rect">
            <a:avLst/>
          </a:prstGeom>
        </p:spPr>
      </p:pic>
      <p:pic>
        <p:nvPicPr>
          <p:cNvPr id="25"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3413" y="1813768"/>
            <a:ext cx="748377" cy="792088"/>
          </a:xfrm>
          <a:prstGeom prst="rect">
            <a:avLst/>
          </a:prstGeom>
        </p:spPr>
      </p:pic>
      <p:pic>
        <p:nvPicPr>
          <p:cNvPr id="26" name="3 Marcador de contenido" descr="Recorte de pantalla">
            <a:hlinkClick r:id="rId10"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52109" y="980467"/>
            <a:ext cx="748377" cy="792088"/>
          </a:xfrm>
          <a:prstGeom prst="rect">
            <a:avLst/>
          </a:prstGeom>
        </p:spPr>
      </p:pic>
      <p:pic>
        <p:nvPicPr>
          <p:cNvPr id="27" name="3 Marcador de contenido" descr="Recorte de pantalla">
            <a:hlinkClick r:id="rId1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615" y="980728"/>
            <a:ext cx="748377" cy="792088"/>
          </a:xfrm>
          <a:prstGeom prst="rect">
            <a:avLst/>
          </a:prstGeom>
        </p:spPr>
      </p:pic>
      <p:pic>
        <p:nvPicPr>
          <p:cNvPr id="28" name="3 Marcador de contenido" descr="Recorte de pantalla">
            <a:hlinkClick r:id="rId8"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4616" y="1014264"/>
            <a:ext cx="748377" cy="792088"/>
          </a:xfrm>
          <a:prstGeom prst="rect">
            <a:avLst/>
          </a:prstGeom>
        </p:spPr>
      </p:pic>
      <p:pic>
        <p:nvPicPr>
          <p:cNvPr id="29" name="3 Marcador de contenido" descr="Recorte de pantalla">
            <a:hlinkClick r:id="rId13"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2993" y="1017917"/>
            <a:ext cx="748377" cy="792088"/>
          </a:xfrm>
          <a:prstGeom prst="rect">
            <a:avLst/>
          </a:prstGeom>
        </p:spPr>
      </p:pic>
      <p:pic>
        <p:nvPicPr>
          <p:cNvPr id="30" name="3 Marcador de contenido" descr="Recorte de pantalla">
            <a:hlinkClick r:id="rId14"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6578" y="1014264"/>
            <a:ext cx="748377" cy="792088"/>
          </a:xfrm>
          <a:prstGeom prst="rect">
            <a:avLst/>
          </a:prstGeom>
        </p:spPr>
      </p:pic>
      <p:pic>
        <p:nvPicPr>
          <p:cNvPr id="31" name="3 Marcador de contenido" descr="Recorte de pantalla">
            <a:hlinkClick r:id="rId14"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4955" y="1014264"/>
            <a:ext cx="748377" cy="792088"/>
          </a:xfrm>
          <a:prstGeom prst="rect">
            <a:avLst/>
          </a:prstGeom>
        </p:spPr>
      </p:pic>
      <p:pic>
        <p:nvPicPr>
          <p:cNvPr id="32" name="3 Marcador de contenido" descr="Recorte de pantalla">
            <a:hlinkClick r:id="rId15"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5036" y="1014264"/>
            <a:ext cx="748377" cy="792088"/>
          </a:xfrm>
          <a:prstGeom prst="rect">
            <a:avLst/>
          </a:prstGeom>
        </p:spPr>
      </p:pic>
      <p:pic>
        <p:nvPicPr>
          <p:cNvPr id="3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6112" y="1014264"/>
            <a:ext cx="765678" cy="822038"/>
          </a:xfrm>
          <a:prstGeom prst="rect">
            <a:avLst/>
          </a:prstGeom>
        </p:spPr>
      </p:pic>
      <p:pic>
        <p:nvPicPr>
          <p:cNvPr id="34"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356992"/>
            <a:ext cx="748377" cy="792088"/>
          </a:xfrm>
          <a:prstGeom prst="rect">
            <a:avLst/>
          </a:prstGeom>
        </p:spPr>
      </p:pic>
      <p:pic>
        <p:nvPicPr>
          <p:cNvPr id="35" name="3 Marcador de contenido" descr="Recorte de pantalla">
            <a:hlinkClick r:id="rId16"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2823" y="3356992"/>
            <a:ext cx="748377" cy="792088"/>
          </a:xfrm>
          <a:prstGeom prst="rect">
            <a:avLst/>
          </a:prstGeom>
        </p:spPr>
      </p:pic>
      <p:pic>
        <p:nvPicPr>
          <p:cNvPr id="36"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3732" y="3356992"/>
            <a:ext cx="748377" cy="792088"/>
          </a:xfrm>
          <a:prstGeom prst="rect">
            <a:avLst/>
          </a:prstGeom>
        </p:spPr>
      </p:pic>
      <p:pic>
        <p:nvPicPr>
          <p:cNvPr id="37"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355" y="3356992"/>
            <a:ext cx="748377" cy="792088"/>
          </a:xfrm>
          <a:prstGeom prst="rect">
            <a:avLst/>
          </a:prstGeom>
        </p:spPr>
      </p:pic>
      <p:pic>
        <p:nvPicPr>
          <p:cNvPr id="38"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07" y="4149080"/>
            <a:ext cx="748377" cy="792088"/>
          </a:xfrm>
          <a:prstGeom prst="rect">
            <a:avLst/>
          </a:prstGeom>
        </p:spPr>
      </p:pic>
      <p:pic>
        <p:nvPicPr>
          <p:cNvPr id="39"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438" y="4149080"/>
            <a:ext cx="748377" cy="792088"/>
          </a:xfrm>
          <a:prstGeom prst="rect">
            <a:avLst/>
          </a:prstGeom>
        </p:spPr>
      </p:pic>
      <p:pic>
        <p:nvPicPr>
          <p:cNvPr id="40"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6815" y="4149080"/>
            <a:ext cx="748377" cy="792088"/>
          </a:xfrm>
          <a:prstGeom prst="rect">
            <a:avLst/>
          </a:prstGeom>
        </p:spPr>
      </p:pic>
      <p:pic>
        <p:nvPicPr>
          <p:cNvPr id="41"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1994" y="5805264"/>
            <a:ext cx="748377" cy="792088"/>
          </a:xfrm>
          <a:prstGeom prst="rect">
            <a:avLst/>
          </a:prstGeom>
        </p:spPr>
      </p:pic>
      <p:pic>
        <p:nvPicPr>
          <p:cNvPr id="42"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3569" y="4149080"/>
            <a:ext cx="748377" cy="792088"/>
          </a:xfrm>
          <a:prstGeom prst="rect">
            <a:avLst/>
          </a:prstGeom>
        </p:spPr>
      </p:pic>
      <p:pic>
        <p:nvPicPr>
          <p:cNvPr id="4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3650" y="4149080"/>
            <a:ext cx="787688" cy="792088"/>
          </a:xfrm>
          <a:prstGeom prst="rect">
            <a:avLst/>
          </a:prstGeom>
        </p:spPr>
      </p:pic>
      <p:pic>
        <p:nvPicPr>
          <p:cNvPr id="44"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4149080"/>
            <a:ext cx="748377" cy="792088"/>
          </a:xfrm>
          <a:prstGeom prst="rect">
            <a:avLst/>
          </a:prstGeom>
        </p:spPr>
      </p:pic>
      <p:pic>
        <p:nvPicPr>
          <p:cNvPr id="45"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8201" y="4149080"/>
            <a:ext cx="748377" cy="792088"/>
          </a:xfrm>
          <a:prstGeom prst="rect">
            <a:avLst/>
          </a:prstGeom>
        </p:spPr>
      </p:pic>
      <p:pic>
        <p:nvPicPr>
          <p:cNvPr id="46" name="3 Marcador de contenido" descr="Recorte de pantalla">
            <a:hlinkClick r:id="rId17"/>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1370" y="4149080"/>
            <a:ext cx="756284" cy="792088"/>
          </a:xfrm>
          <a:prstGeom prst="rect">
            <a:avLst/>
          </a:prstGeom>
        </p:spPr>
      </p:pic>
      <p:pic>
        <p:nvPicPr>
          <p:cNvPr id="47"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654" y="4149080"/>
            <a:ext cx="748377" cy="792088"/>
          </a:xfrm>
          <a:prstGeom prst="rect">
            <a:avLst/>
          </a:prstGeom>
        </p:spPr>
      </p:pic>
      <p:pic>
        <p:nvPicPr>
          <p:cNvPr id="48" name="3 Marcador de contenido" descr="Recorte de pantalla">
            <a:hlinkClick r:id="rId18"/>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6031" y="4149080"/>
            <a:ext cx="748377" cy="792088"/>
          </a:xfrm>
          <a:prstGeom prst="rect">
            <a:avLst/>
          </a:prstGeom>
        </p:spPr>
      </p:pic>
      <p:pic>
        <p:nvPicPr>
          <p:cNvPr id="49"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3413" y="4149080"/>
            <a:ext cx="748377" cy="792088"/>
          </a:xfrm>
          <a:prstGeom prst="rect">
            <a:avLst/>
          </a:prstGeom>
        </p:spPr>
      </p:pic>
      <p:pic>
        <p:nvPicPr>
          <p:cNvPr id="50"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9967" y="3356992"/>
            <a:ext cx="748377" cy="792088"/>
          </a:xfrm>
          <a:prstGeom prst="rect">
            <a:avLst/>
          </a:prstGeom>
        </p:spPr>
      </p:pic>
      <p:pic>
        <p:nvPicPr>
          <p:cNvPr id="52"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4616" y="3356992"/>
            <a:ext cx="748377" cy="792088"/>
          </a:xfrm>
          <a:prstGeom prst="rect">
            <a:avLst/>
          </a:prstGeom>
        </p:spPr>
      </p:pic>
      <p:pic>
        <p:nvPicPr>
          <p:cNvPr id="5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2993" y="3356992"/>
            <a:ext cx="748377" cy="792088"/>
          </a:xfrm>
          <a:prstGeom prst="rect">
            <a:avLst/>
          </a:prstGeom>
        </p:spPr>
      </p:pic>
      <p:pic>
        <p:nvPicPr>
          <p:cNvPr id="54" name="3 Marcador de contenido" descr="Recorte de pantalla">
            <a:hlinkClick r:id="rId19" action="ppaction://hlinkpres?slideindex=1&amp;slidetit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6578" y="3356992"/>
            <a:ext cx="748377" cy="792088"/>
          </a:xfrm>
          <a:prstGeom prst="rect">
            <a:avLst/>
          </a:prstGeom>
        </p:spPr>
      </p:pic>
      <p:pic>
        <p:nvPicPr>
          <p:cNvPr id="55" name="3 Marcador de contenido" descr="Recorte de pantalla">
            <a:hlinkClick r:id="rId20"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4955" y="3356992"/>
            <a:ext cx="748377" cy="792088"/>
          </a:xfrm>
          <a:prstGeom prst="rect">
            <a:avLst/>
          </a:prstGeom>
        </p:spPr>
      </p:pic>
      <p:pic>
        <p:nvPicPr>
          <p:cNvPr id="56" name="3 Marcador de contenido" descr="Recorte de pantalla">
            <a:hlinkClick r:id="rId21"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5036" y="3356992"/>
            <a:ext cx="748377" cy="792088"/>
          </a:xfrm>
          <a:prstGeom prst="rect">
            <a:avLst/>
          </a:prstGeom>
        </p:spPr>
      </p:pic>
      <p:pic>
        <p:nvPicPr>
          <p:cNvPr id="57" name="3 Marcador de contenido" descr="Recorte de pantalla">
            <a:hlinkClick r:id="rId22"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3658" y="3356992"/>
            <a:ext cx="799127" cy="792088"/>
          </a:xfrm>
          <a:prstGeom prst="rect">
            <a:avLst/>
          </a:prstGeom>
        </p:spPr>
      </p:pic>
      <p:pic>
        <p:nvPicPr>
          <p:cNvPr id="58" name="3 Marcador de contenido" descr="Recorte de pantalla">
            <a:hlinkClick r:id="rId23"/>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81" y="4941168"/>
            <a:ext cx="748377" cy="792088"/>
          </a:xfrm>
          <a:prstGeom prst="rect">
            <a:avLst/>
          </a:prstGeom>
        </p:spPr>
      </p:pic>
      <p:pic>
        <p:nvPicPr>
          <p:cNvPr id="59"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4526" y="4941168"/>
            <a:ext cx="748377" cy="792088"/>
          </a:xfrm>
          <a:prstGeom prst="rect">
            <a:avLst/>
          </a:prstGeom>
        </p:spPr>
      </p:pic>
      <p:pic>
        <p:nvPicPr>
          <p:cNvPr id="60"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5435" y="4941167"/>
            <a:ext cx="748377" cy="802748"/>
          </a:xfrm>
          <a:prstGeom prst="rect">
            <a:avLst/>
          </a:prstGeom>
        </p:spPr>
      </p:pic>
      <p:pic>
        <p:nvPicPr>
          <p:cNvPr id="61"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058" y="4941167"/>
            <a:ext cx="748377" cy="805157"/>
          </a:xfrm>
          <a:prstGeom prst="rect">
            <a:avLst/>
          </a:prstGeom>
        </p:spPr>
      </p:pic>
      <p:pic>
        <p:nvPicPr>
          <p:cNvPr id="62" name="3 Marcador de contenido" descr="Recorte de pantalla">
            <a:hlinkClick r:id="rId24"/>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10" y="5733256"/>
            <a:ext cx="748377" cy="792088"/>
          </a:xfrm>
          <a:prstGeom prst="rect">
            <a:avLst/>
          </a:prstGeom>
        </p:spPr>
      </p:pic>
      <p:pic>
        <p:nvPicPr>
          <p:cNvPr id="6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141" y="5746325"/>
            <a:ext cx="748377" cy="792088"/>
          </a:xfrm>
          <a:prstGeom prst="rect">
            <a:avLst/>
          </a:prstGeom>
        </p:spPr>
      </p:pic>
      <p:pic>
        <p:nvPicPr>
          <p:cNvPr id="64" name="3 Marcador de contenido" descr="Recorte de pantalla">
            <a:hlinkClick r:id="rId25"/>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8518" y="5733256"/>
            <a:ext cx="748377" cy="792088"/>
          </a:xfrm>
          <a:prstGeom prst="rect">
            <a:avLst/>
          </a:prstGeom>
        </p:spPr>
      </p:pic>
      <p:pic>
        <p:nvPicPr>
          <p:cNvPr id="65"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6895" y="5733256"/>
            <a:ext cx="748377" cy="792088"/>
          </a:xfrm>
          <a:prstGeom prst="rect">
            <a:avLst/>
          </a:prstGeom>
        </p:spPr>
      </p:pic>
      <p:pic>
        <p:nvPicPr>
          <p:cNvPr id="66" name="3 Marcador de contenido" descr="Recorte de pantalla">
            <a:hlinkClick r:id="rId26"/>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5272" y="5736704"/>
            <a:ext cx="748377" cy="792088"/>
          </a:xfrm>
          <a:prstGeom prst="rect">
            <a:avLst/>
          </a:prstGeom>
        </p:spPr>
      </p:pic>
      <p:pic>
        <p:nvPicPr>
          <p:cNvPr id="67" name="3 Marcador de contenido" descr="Recorte de pantalla">
            <a:hlinkClick r:id="rId27"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663" y="5733256"/>
            <a:ext cx="748377" cy="803531"/>
          </a:xfrm>
          <a:prstGeom prst="rect">
            <a:avLst/>
          </a:prstGeom>
        </p:spPr>
      </p:pic>
      <p:pic>
        <p:nvPicPr>
          <p:cNvPr id="68" name="3 Marcador de contenido" descr="Recorte de pantalla">
            <a:hlinkClick r:id="rId28"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1695" y="5733256"/>
            <a:ext cx="748377" cy="792088"/>
          </a:xfrm>
          <a:prstGeom prst="rect">
            <a:avLst/>
          </a:prstGeom>
        </p:spPr>
      </p:pic>
      <p:pic>
        <p:nvPicPr>
          <p:cNvPr id="69" name="3 Marcador de contenido" descr="Recorte de pantalla">
            <a:hlinkClick r:id="rId29"/>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9904" y="5661248"/>
            <a:ext cx="748377" cy="792088"/>
          </a:xfrm>
          <a:prstGeom prst="rect">
            <a:avLst/>
          </a:prstGeom>
        </p:spPr>
      </p:pic>
      <p:pic>
        <p:nvPicPr>
          <p:cNvPr id="70"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3073" y="5733256"/>
            <a:ext cx="769167" cy="720080"/>
          </a:xfrm>
          <a:prstGeom prst="rect">
            <a:avLst/>
          </a:prstGeom>
        </p:spPr>
      </p:pic>
      <p:pic>
        <p:nvPicPr>
          <p:cNvPr id="71" name="3 Marcador de contenido" descr="Recorte de pantalla">
            <a:hlinkClick r:id="rId30"/>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9357" y="5733256"/>
            <a:ext cx="748377" cy="792088"/>
          </a:xfrm>
          <a:prstGeom prst="rect">
            <a:avLst/>
          </a:prstGeom>
        </p:spPr>
      </p:pic>
      <p:pic>
        <p:nvPicPr>
          <p:cNvPr id="72" name="3 Marcador de contenido" descr="Recorte de pantalla">
            <a:hlinkClick r:id="rId31"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734" y="5733256"/>
            <a:ext cx="748377" cy="792088"/>
          </a:xfrm>
          <a:prstGeom prst="rect">
            <a:avLst/>
          </a:prstGeom>
        </p:spPr>
      </p:pic>
      <p:pic>
        <p:nvPicPr>
          <p:cNvPr id="74"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1670" y="4941168"/>
            <a:ext cx="748377" cy="803531"/>
          </a:xfrm>
          <a:prstGeom prst="rect">
            <a:avLst/>
          </a:prstGeom>
        </p:spPr>
      </p:pic>
      <p:pic>
        <p:nvPicPr>
          <p:cNvPr id="75"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3318" y="4941168"/>
            <a:ext cx="748377" cy="792088"/>
          </a:xfrm>
          <a:prstGeom prst="rect">
            <a:avLst/>
          </a:prstGeom>
        </p:spPr>
      </p:pic>
      <p:pic>
        <p:nvPicPr>
          <p:cNvPr id="76"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6319" y="4941168"/>
            <a:ext cx="748377" cy="792088"/>
          </a:xfrm>
          <a:prstGeom prst="rect">
            <a:avLst/>
          </a:prstGeom>
        </p:spPr>
      </p:pic>
      <p:pic>
        <p:nvPicPr>
          <p:cNvPr id="77" name="3 Marcador de contenido" descr="Recorte de pantalla">
            <a:hlinkClick r:id="rId32"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4696" y="4941168"/>
            <a:ext cx="748377" cy="792088"/>
          </a:xfrm>
          <a:prstGeom prst="rect">
            <a:avLst/>
          </a:prstGeom>
        </p:spPr>
      </p:pic>
      <p:pic>
        <p:nvPicPr>
          <p:cNvPr id="78" name="3 Marcador de contenido" descr="Recorte de pantalla">
            <a:hlinkClick r:id="rId33"/>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8281" y="4941168"/>
            <a:ext cx="748377" cy="792088"/>
          </a:xfrm>
          <a:prstGeom prst="rect">
            <a:avLst/>
          </a:prstGeom>
        </p:spPr>
      </p:pic>
      <p:pic>
        <p:nvPicPr>
          <p:cNvPr id="79" name="3 Marcador de contenido" descr="Recorte de pantalla">
            <a:hlinkClick r:id="rId34"/>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6658" y="4941168"/>
            <a:ext cx="748377" cy="792088"/>
          </a:xfrm>
          <a:prstGeom prst="rect">
            <a:avLst/>
          </a:prstGeom>
        </p:spPr>
      </p:pic>
      <p:pic>
        <p:nvPicPr>
          <p:cNvPr id="80"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6739" y="4941168"/>
            <a:ext cx="748377" cy="792088"/>
          </a:xfrm>
          <a:prstGeom prst="rect">
            <a:avLst/>
          </a:prstGeom>
        </p:spPr>
      </p:pic>
      <p:pic>
        <p:nvPicPr>
          <p:cNvPr id="81" name="3 Marcador de contenido"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5117" y="4941168"/>
            <a:ext cx="759372" cy="792088"/>
          </a:xfrm>
          <a:prstGeom prst="rect">
            <a:avLst/>
          </a:prstGeom>
        </p:spPr>
      </p:pic>
      <p:pic>
        <p:nvPicPr>
          <p:cNvPr id="82"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1369" y="2596762"/>
            <a:ext cx="748377" cy="792088"/>
          </a:xfrm>
          <a:prstGeom prst="rect">
            <a:avLst/>
          </a:prstGeom>
        </p:spPr>
      </p:pic>
      <p:pic>
        <p:nvPicPr>
          <p:cNvPr id="83"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2992" y="2585521"/>
            <a:ext cx="748377" cy="792088"/>
          </a:xfrm>
          <a:prstGeom prst="rect">
            <a:avLst/>
          </a:prstGeom>
        </p:spPr>
      </p:pic>
      <p:pic>
        <p:nvPicPr>
          <p:cNvPr id="84"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2607421"/>
            <a:ext cx="748377" cy="792088"/>
          </a:xfrm>
          <a:prstGeom prst="rect">
            <a:avLst/>
          </a:prstGeom>
        </p:spPr>
      </p:pic>
      <p:pic>
        <p:nvPicPr>
          <p:cNvPr id="85"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663" y="2585521"/>
            <a:ext cx="785329" cy="792088"/>
          </a:xfrm>
          <a:prstGeom prst="rect">
            <a:avLst/>
          </a:prstGeom>
        </p:spPr>
      </p:pic>
      <p:pic>
        <p:nvPicPr>
          <p:cNvPr id="86"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5585" y="2564904"/>
            <a:ext cx="748377" cy="792088"/>
          </a:xfrm>
          <a:prstGeom prst="rect">
            <a:avLst/>
          </a:prstGeom>
        </p:spPr>
      </p:pic>
      <p:pic>
        <p:nvPicPr>
          <p:cNvPr id="87"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5454" y="2564904"/>
            <a:ext cx="748377" cy="792088"/>
          </a:xfrm>
          <a:prstGeom prst="rect">
            <a:avLst/>
          </a:prstGeom>
        </p:spPr>
      </p:pic>
      <p:pic>
        <p:nvPicPr>
          <p:cNvPr id="88"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5656" y="2564904"/>
            <a:ext cx="748377" cy="792088"/>
          </a:xfrm>
          <a:prstGeom prst="rect">
            <a:avLst/>
          </a:prstGeom>
        </p:spPr>
      </p:pic>
      <p:pic>
        <p:nvPicPr>
          <p:cNvPr id="89" name="3 Marcador de contenido" descr="Recorte de pantalla">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739" y="2564904"/>
            <a:ext cx="748377" cy="792088"/>
          </a:xfrm>
          <a:prstGeom prst="rect">
            <a:avLst/>
          </a:prstGeom>
        </p:spPr>
      </p:pic>
      <p:grpSp>
        <p:nvGrpSpPr>
          <p:cNvPr id="115" name="Group 3"/>
          <p:cNvGrpSpPr>
            <a:grpSpLocks noChangeAspect="1"/>
          </p:cNvGrpSpPr>
          <p:nvPr/>
        </p:nvGrpSpPr>
        <p:grpSpPr bwMode="auto">
          <a:xfrm>
            <a:off x="35496" y="833586"/>
            <a:ext cx="8858250" cy="5619750"/>
            <a:chOff x="0" y="0"/>
            <a:chExt cx="930" cy="590"/>
          </a:xfrm>
        </p:grpSpPr>
        <p:sp>
          <p:nvSpPr>
            <p:cNvPr id="116" name="AutoShape 2"/>
            <p:cNvSpPr>
              <a:spLocks noChangeAspect="1" noChangeArrowheads="1" noTextEdit="1"/>
            </p:cNvSpPr>
            <p:nvPr/>
          </p:nvSpPr>
          <p:spPr bwMode="auto">
            <a:xfrm>
              <a:off x="0" y="0"/>
              <a:ext cx="930"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PA" dirty="0">
                <a:solidFill>
                  <a:prstClr val="white"/>
                </a:solidFill>
              </a:endParaRPr>
            </a:p>
          </p:txBody>
        </p:sp>
        <p:sp>
          <p:nvSpPr>
            <p:cNvPr id="117" name="Rectangle 4"/>
            <p:cNvSpPr>
              <a:spLocks noChangeArrowheads="1"/>
            </p:cNvSpPr>
            <p:nvPr/>
          </p:nvSpPr>
          <p:spPr bwMode="auto">
            <a:xfrm>
              <a:off x="35"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a:t>
              </a:r>
              <a:endParaRPr lang="es-PA" sz="1000" dirty="0">
                <a:solidFill>
                  <a:prstClr val="white"/>
                </a:solidFill>
              </a:endParaRPr>
            </a:p>
          </p:txBody>
        </p:sp>
        <p:sp>
          <p:nvSpPr>
            <p:cNvPr id="118" name="Rectangle 5"/>
            <p:cNvSpPr>
              <a:spLocks noChangeArrowheads="1"/>
            </p:cNvSpPr>
            <p:nvPr/>
          </p:nvSpPr>
          <p:spPr bwMode="auto">
            <a:xfrm>
              <a:off x="112"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a:t>
              </a:r>
              <a:endParaRPr lang="es-PA" sz="1000" dirty="0">
                <a:solidFill>
                  <a:prstClr val="white"/>
                </a:solidFill>
              </a:endParaRPr>
            </a:p>
          </p:txBody>
        </p:sp>
        <p:sp>
          <p:nvSpPr>
            <p:cNvPr id="119" name="Rectangle 6"/>
            <p:cNvSpPr>
              <a:spLocks noChangeArrowheads="1"/>
            </p:cNvSpPr>
            <p:nvPr/>
          </p:nvSpPr>
          <p:spPr bwMode="auto">
            <a:xfrm>
              <a:off x="190"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smtClean="0">
                  <a:solidFill>
                    <a:srgbClr val="FFFFFF"/>
                  </a:solidFill>
                  <a:latin typeface="Franklin Gothic Book"/>
                </a:rPr>
                <a:t>3</a:t>
              </a:r>
              <a:endParaRPr lang="es-PA" sz="1000" dirty="0">
                <a:solidFill>
                  <a:prstClr val="white"/>
                </a:solidFill>
              </a:endParaRPr>
            </a:p>
          </p:txBody>
        </p:sp>
        <p:sp>
          <p:nvSpPr>
            <p:cNvPr id="120" name="Rectangle 7">
              <a:hlinkClick r:id="rId10" action="ppaction://hlinksldjump"/>
            </p:cNvPr>
            <p:cNvSpPr>
              <a:spLocks noChangeArrowheads="1"/>
            </p:cNvSpPr>
            <p:nvPr/>
          </p:nvSpPr>
          <p:spPr bwMode="auto">
            <a:xfrm>
              <a:off x="267"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a:t>
              </a:r>
              <a:endParaRPr lang="es-PA" sz="1000" dirty="0">
                <a:solidFill>
                  <a:prstClr val="white"/>
                </a:solidFill>
              </a:endParaRPr>
            </a:p>
          </p:txBody>
        </p:sp>
        <p:sp>
          <p:nvSpPr>
            <p:cNvPr id="121" name="Rectangle 8">
              <a:hlinkClick r:id="rId15" action="ppaction://hlinksldjump"/>
            </p:cNvPr>
            <p:cNvSpPr>
              <a:spLocks noChangeArrowheads="1"/>
            </p:cNvSpPr>
            <p:nvPr/>
          </p:nvSpPr>
          <p:spPr bwMode="auto">
            <a:xfrm>
              <a:off x="345"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a:t>
              </a:r>
              <a:endParaRPr lang="es-PA" sz="1000" dirty="0">
                <a:solidFill>
                  <a:prstClr val="white"/>
                </a:solidFill>
              </a:endParaRPr>
            </a:p>
          </p:txBody>
        </p:sp>
        <p:sp>
          <p:nvSpPr>
            <p:cNvPr id="122" name="Rectangle 9">
              <a:hlinkClick r:id="rId12" action="ppaction://hlinksldjump"/>
            </p:cNvPr>
            <p:cNvSpPr>
              <a:spLocks noChangeArrowheads="1"/>
            </p:cNvSpPr>
            <p:nvPr/>
          </p:nvSpPr>
          <p:spPr bwMode="auto">
            <a:xfrm>
              <a:off x="422" y="57"/>
              <a:ext cx="13" cy="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smtClean="0">
                  <a:solidFill>
                    <a:srgbClr val="FFFFFF"/>
                  </a:solidFill>
                  <a:latin typeface="Franklin Gothic Book"/>
                </a:rPr>
                <a:t>6</a:t>
              </a:r>
              <a:endParaRPr lang="es-PA" sz="1000" dirty="0">
                <a:solidFill>
                  <a:prstClr val="white"/>
                </a:solidFill>
              </a:endParaRPr>
            </a:p>
          </p:txBody>
        </p:sp>
        <p:sp>
          <p:nvSpPr>
            <p:cNvPr id="123" name="Rectangle 10"/>
            <p:cNvSpPr>
              <a:spLocks noChangeArrowheads="1"/>
            </p:cNvSpPr>
            <p:nvPr/>
          </p:nvSpPr>
          <p:spPr bwMode="auto">
            <a:xfrm>
              <a:off x="499"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a:t>
              </a:r>
              <a:endParaRPr lang="es-PA" sz="1000" dirty="0">
                <a:solidFill>
                  <a:prstClr val="white"/>
                </a:solidFill>
              </a:endParaRPr>
            </a:p>
          </p:txBody>
        </p:sp>
        <p:sp>
          <p:nvSpPr>
            <p:cNvPr id="124" name="Rectangle 11"/>
            <p:cNvSpPr>
              <a:spLocks noChangeArrowheads="1"/>
            </p:cNvSpPr>
            <p:nvPr/>
          </p:nvSpPr>
          <p:spPr bwMode="auto">
            <a:xfrm>
              <a:off x="577"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8</a:t>
              </a:r>
              <a:endParaRPr lang="es-PA" sz="1000" dirty="0">
                <a:solidFill>
                  <a:prstClr val="white"/>
                </a:solidFill>
              </a:endParaRPr>
            </a:p>
          </p:txBody>
        </p:sp>
        <p:sp>
          <p:nvSpPr>
            <p:cNvPr id="125" name="Rectangle 12"/>
            <p:cNvSpPr>
              <a:spLocks noChangeArrowheads="1"/>
            </p:cNvSpPr>
            <p:nvPr/>
          </p:nvSpPr>
          <p:spPr bwMode="auto">
            <a:xfrm>
              <a:off x="654" y="57"/>
              <a:ext cx="13"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9</a:t>
              </a:r>
              <a:endParaRPr lang="es-PA" sz="1000" dirty="0">
                <a:solidFill>
                  <a:prstClr val="white"/>
                </a:solidFill>
              </a:endParaRPr>
            </a:p>
          </p:txBody>
        </p:sp>
        <p:sp>
          <p:nvSpPr>
            <p:cNvPr id="126" name="Rectangle 13">
              <a:hlinkClick r:id="rId14" action="ppaction://hlinksldjump"/>
            </p:cNvPr>
            <p:cNvSpPr>
              <a:spLocks noChangeArrowheads="1"/>
            </p:cNvSpPr>
            <p:nvPr/>
          </p:nvSpPr>
          <p:spPr bwMode="auto">
            <a:xfrm>
              <a:off x="727" y="57"/>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10</a:t>
              </a:r>
              <a:endParaRPr lang="es-PA" sz="1000" dirty="0">
                <a:solidFill>
                  <a:prstClr val="white"/>
                </a:solidFill>
              </a:endParaRPr>
            </a:p>
          </p:txBody>
        </p:sp>
        <p:sp>
          <p:nvSpPr>
            <p:cNvPr id="127" name="Rectangle 14"/>
            <p:cNvSpPr>
              <a:spLocks noChangeArrowheads="1"/>
            </p:cNvSpPr>
            <p:nvPr/>
          </p:nvSpPr>
          <p:spPr bwMode="auto">
            <a:xfrm>
              <a:off x="804" y="57"/>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11</a:t>
              </a:r>
              <a:endParaRPr lang="es-PA" sz="1000" dirty="0">
                <a:solidFill>
                  <a:prstClr val="white"/>
                </a:solidFill>
              </a:endParaRPr>
            </a:p>
          </p:txBody>
        </p:sp>
        <p:sp>
          <p:nvSpPr>
            <p:cNvPr id="128" name="Rectangle 15"/>
            <p:cNvSpPr>
              <a:spLocks noChangeArrowheads="1"/>
            </p:cNvSpPr>
            <p:nvPr/>
          </p:nvSpPr>
          <p:spPr bwMode="auto">
            <a:xfrm>
              <a:off x="882" y="57"/>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12</a:t>
              </a:r>
              <a:endParaRPr lang="es-PA" sz="1000" dirty="0">
                <a:solidFill>
                  <a:prstClr val="white"/>
                </a:solidFill>
              </a:endParaRPr>
            </a:p>
          </p:txBody>
        </p:sp>
        <p:sp>
          <p:nvSpPr>
            <p:cNvPr id="129" name="Rectangle 16"/>
            <p:cNvSpPr>
              <a:spLocks noChangeArrowheads="1"/>
            </p:cNvSpPr>
            <p:nvPr/>
          </p:nvSpPr>
          <p:spPr bwMode="auto">
            <a:xfrm>
              <a:off x="30"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13</a:t>
              </a:r>
              <a:endParaRPr lang="es-PA" sz="1000" dirty="0">
                <a:solidFill>
                  <a:prstClr val="white"/>
                </a:solidFill>
              </a:endParaRPr>
            </a:p>
          </p:txBody>
        </p:sp>
        <p:sp>
          <p:nvSpPr>
            <p:cNvPr id="130" name="Rectangle 17"/>
            <p:cNvSpPr>
              <a:spLocks noChangeArrowheads="1"/>
            </p:cNvSpPr>
            <p:nvPr/>
          </p:nvSpPr>
          <p:spPr bwMode="auto">
            <a:xfrm>
              <a:off x="107"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14</a:t>
              </a:r>
              <a:endParaRPr lang="es-PA" sz="1000" dirty="0">
                <a:solidFill>
                  <a:prstClr val="white"/>
                </a:solidFill>
              </a:endParaRPr>
            </a:p>
          </p:txBody>
        </p:sp>
        <p:sp>
          <p:nvSpPr>
            <p:cNvPr id="131" name="Rectangle 18"/>
            <p:cNvSpPr>
              <a:spLocks noChangeArrowheads="1"/>
            </p:cNvSpPr>
            <p:nvPr/>
          </p:nvSpPr>
          <p:spPr bwMode="auto">
            <a:xfrm>
              <a:off x="185"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15</a:t>
              </a:r>
              <a:endParaRPr lang="es-PA" sz="1000" dirty="0">
                <a:solidFill>
                  <a:prstClr val="white"/>
                </a:solidFill>
              </a:endParaRPr>
            </a:p>
          </p:txBody>
        </p:sp>
        <p:sp>
          <p:nvSpPr>
            <p:cNvPr id="132" name="Rectangle 19"/>
            <p:cNvSpPr>
              <a:spLocks noChangeArrowheads="1"/>
            </p:cNvSpPr>
            <p:nvPr/>
          </p:nvSpPr>
          <p:spPr bwMode="auto">
            <a:xfrm>
              <a:off x="262"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16</a:t>
              </a:r>
              <a:endParaRPr lang="es-PA" sz="1000" dirty="0">
                <a:solidFill>
                  <a:prstClr val="white"/>
                </a:solidFill>
              </a:endParaRPr>
            </a:p>
          </p:txBody>
        </p:sp>
        <p:sp>
          <p:nvSpPr>
            <p:cNvPr id="133" name="Rectangle 20"/>
            <p:cNvSpPr>
              <a:spLocks noChangeArrowheads="1"/>
            </p:cNvSpPr>
            <p:nvPr/>
          </p:nvSpPr>
          <p:spPr bwMode="auto">
            <a:xfrm>
              <a:off x="340"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17</a:t>
              </a:r>
              <a:endParaRPr lang="es-PA" sz="1000" dirty="0">
                <a:solidFill>
                  <a:prstClr val="white"/>
                </a:solidFill>
              </a:endParaRPr>
            </a:p>
          </p:txBody>
        </p:sp>
        <p:sp>
          <p:nvSpPr>
            <p:cNvPr id="134" name="Rectangle 21"/>
            <p:cNvSpPr>
              <a:spLocks noChangeArrowheads="1"/>
            </p:cNvSpPr>
            <p:nvPr/>
          </p:nvSpPr>
          <p:spPr bwMode="auto">
            <a:xfrm>
              <a:off x="417"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18</a:t>
              </a:r>
              <a:endParaRPr lang="es-PA" sz="1000" dirty="0">
                <a:solidFill>
                  <a:prstClr val="white"/>
                </a:solidFill>
              </a:endParaRPr>
            </a:p>
          </p:txBody>
        </p:sp>
        <p:sp>
          <p:nvSpPr>
            <p:cNvPr id="135" name="Rectangle 22"/>
            <p:cNvSpPr>
              <a:spLocks noChangeArrowheads="1"/>
            </p:cNvSpPr>
            <p:nvPr/>
          </p:nvSpPr>
          <p:spPr bwMode="auto">
            <a:xfrm>
              <a:off x="495"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19</a:t>
              </a:r>
              <a:endParaRPr lang="es-PA" sz="1000" dirty="0">
                <a:solidFill>
                  <a:prstClr val="white"/>
                </a:solidFill>
              </a:endParaRPr>
            </a:p>
          </p:txBody>
        </p:sp>
        <p:sp>
          <p:nvSpPr>
            <p:cNvPr id="136" name="Rectangle 23">
              <a:hlinkClick r:id="" action="ppaction://noaction"/>
            </p:cNvPr>
            <p:cNvSpPr>
              <a:spLocks noChangeArrowheads="1"/>
            </p:cNvSpPr>
            <p:nvPr/>
          </p:nvSpPr>
          <p:spPr bwMode="auto">
            <a:xfrm>
              <a:off x="572"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20</a:t>
              </a:r>
              <a:endParaRPr lang="es-PA" sz="1000" dirty="0">
                <a:solidFill>
                  <a:prstClr val="white"/>
                </a:solidFill>
              </a:endParaRPr>
            </a:p>
          </p:txBody>
        </p:sp>
        <p:sp>
          <p:nvSpPr>
            <p:cNvPr id="137" name="Rectangle 24"/>
            <p:cNvSpPr>
              <a:spLocks noChangeArrowheads="1"/>
            </p:cNvSpPr>
            <p:nvPr/>
          </p:nvSpPr>
          <p:spPr bwMode="auto">
            <a:xfrm>
              <a:off x="649"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21</a:t>
              </a:r>
              <a:endParaRPr lang="es-PA" sz="1000" dirty="0">
                <a:solidFill>
                  <a:prstClr val="white"/>
                </a:solidFill>
              </a:endParaRPr>
            </a:p>
          </p:txBody>
        </p:sp>
        <p:sp>
          <p:nvSpPr>
            <p:cNvPr id="138" name="Rectangle 25"/>
            <p:cNvSpPr>
              <a:spLocks noChangeArrowheads="1"/>
            </p:cNvSpPr>
            <p:nvPr/>
          </p:nvSpPr>
          <p:spPr bwMode="auto">
            <a:xfrm>
              <a:off x="727"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22</a:t>
              </a:r>
              <a:endParaRPr lang="es-PA" sz="1000" dirty="0">
                <a:solidFill>
                  <a:prstClr val="white"/>
                </a:solidFill>
              </a:endParaRPr>
            </a:p>
          </p:txBody>
        </p:sp>
        <p:sp>
          <p:nvSpPr>
            <p:cNvPr id="139" name="Rectangle 26"/>
            <p:cNvSpPr>
              <a:spLocks noChangeArrowheads="1"/>
            </p:cNvSpPr>
            <p:nvPr/>
          </p:nvSpPr>
          <p:spPr bwMode="auto">
            <a:xfrm>
              <a:off x="804"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23</a:t>
              </a:r>
              <a:endParaRPr lang="es-PA" sz="1000" dirty="0">
                <a:solidFill>
                  <a:prstClr val="white"/>
                </a:solidFill>
              </a:endParaRPr>
            </a:p>
          </p:txBody>
        </p:sp>
        <p:sp>
          <p:nvSpPr>
            <p:cNvPr id="140" name="Rectangle 27"/>
            <p:cNvSpPr>
              <a:spLocks noChangeArrowheads="1"/>
            </p:cNvSpPr>
            <p:nvPr/>
          </p:nvSpPr>
          <p:spPr bwMode="auto">
            <a:xfrm>
              <a:off x="882" y="141"/>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24</a:t>
              </a:r>
              <a:endParaRPr lang="es-PA" sz="1000" dirty="0">
                <a:solidFill>
                  <a:prstClr val="white"/>
                </a:solidFill>
              </a:endParaRPr>
            </a:p>
          </p:txBody>
        </p:sp>
        <p:sp>
          <p:nvSpPr>
            <p:cNvPr id="141" name="Rectangle 28"/>
            <p:cNvSpPr>
              <a:spLocks noChangeArrowheads="1"/>
            </p:cNvSpPr>
            <p:nvPr/>
          </p:nvSpPr>
          <p:spPr bwMode="auto">
            <a:xfrm>
              <a:off x="30"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25</a:t>
              </a:r>
              <a:endParaRPr lang="es-PA" sz="1000" dirty="0">
                <a:solidFill>
                  <a:prstClr val="white"/>
                </a:solidFill>
              </a:endParaRPr>
            </a:p>
          </p:txBody>
        </p:sp>
        <p:sp>
          <p:nvSpPr>
            <p:cNvPr id="142" name="Rectangle 29"/>
            <p:cNvSpPr>
              <a:spLocks noChangeArrowheads="1"/>
            </p:cNvSpPr>
            <p:nvPr/>
          </p:nvSpPr>
          <p:spPr bwMode="auto">
            <a:xfrm>
              <a:off x="107"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26</a:t>
              </a:r>
              <a:endParaRPr lang="es-PA" sz="1000" dirty="0">
                <a:solidFill>
                  <a:prstClr val="white"/>
                </a:solidFill>
              </a:endParaRPr>
            </a:p>
          </p:txBody>
        </p:sp>
        <p:sp>
          <p:nvSpPr>
            <p:cNvPr id="143" name="Rectangle 30"/>
            <p:cNvSpPr>
              <a:spLocks noChangeArrowheads="1"/>
            </p:cNvSpPr>
            <p:nvPr/>
          </p:nvSpPr>
          <p:spPr bwMode="auto">
            <a:xfrm>
              <a:off x="185"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27</a:t>
              </a:r>
              <a:endParaRPr lang="es-PA" sz="1000" dirty="0">
                <a:solidFill>
                  <a:prstClr val="white"/>
                </a:solidFill>
              </a:endParaRPr>
            </a:p>
          </p:txBody>
        </p:sp>
        <p:sp>
          <p:nvSpPr>
            <p:cNvPr id="144" name="Rectangle 31"/>
            <p:cNvSpPr>
              <a:spLocks noChangeArrowheads="1"/>
            </p:cNvSpPr>
            <p:nvPr/>
          </p:nvSpPr>
          <p:spPr bwMode="auto">
            <a:xfrm>
              <a:off x="262"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28</a:t>
              </a:r>
              <a:endParaRPr lang="es-PA" sz="1000" dirty="0">
                <a:solidFill>
                  <a:prstClr val="white"/>
                </a:solidFill>
              </a:endParaRPr>
            </a:p>
          </p:txBody>
        </p:sp>
        <p:sp>
          <p:nvSpPr>
            <p:cNvPr id="145" name="Rectangle 32"/>
            <p:cNvSpPr>
              <a:spLocks noChangeArrowheads="1"/>
            </p:cNvSpPr>
            <p:nvPr/>
          </p:nvSpPr>
          <p:spPr bwMode="auto">
            <a:xfrm>
              <a:off x="340"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29</a:t>
              </a:r>
              <a:endParaRPr lang="es-PA" sz="1000" dirty="0">
                <a:solidFill>
                  <a:prstClr val="white"/>
                </a:solidFill>
              </a:endParaRPr>
            </a:p>
          </p:txBody>
        </p:sp>
        <p:sp>
          <p:nvSpPr>
            <p:cNvPr id="146" name="Rectangle 33"/>
            <p:cNvSpPr>
              <a:spLocks noChangeArrowheads="1"/>
            </p:cNvSpPr>
            <p:nvPr/>
          </p:nvSpPr>
          <p:spPr bwMode="auto">
            <a:xfrm>
              <a:off x="417"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30</a:t>
              </a:r>
              <a:endParaRPr lang="es-PA" sz="1000" dirty="0">
                <a:solidFill>
                  <a:prstClr val="white"/>
                </a:solidFill>
              </a:endParaRPr>
            </a:p>
          </p:txBody>
        </p:sp>
        <p:sp>
          <p:nvSpPr>
            <p:cNvPr id="147" name="Rectangle 34"/>
            <p:cNvSpPr>
              <a:spLocks noChangeArrowheads="1"/>
            </p:cNvSpPr>
            <p:nvPr/>
          </p:nvSpPr>
          <p:spPr bwMode="auto">
            <a:xfrm>
              <a:off x="495"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31</a:t>
              </a:r>
              <a:endParaRPr lang="es-PA" sz="1000" dirty="0">
                <a:solidFill>
                  <a:prstClr val="white"/>
                </a:solidFill>
              </a:endParaRPr>
            </a:p>
          </p:txBody>
        </p:sp>
        <p:sp>
          <p:nvSpPr>
            <p:cNvPr id="148" name="Rectangle 35"/>
            <p:cNvSpPr>
              <a:spLocks noChangeArrowheads="1"/>
            </p:cNvSpPr>
            <p:nvPr/>
          </p:nvSpPr>
          <p:spPr bwMode="auto">
            <a:xfrm>
              <a:off x="572"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32</a:t>
              </a:r>
              <a:endParaRPr lang="es-PA" sz="1000" dirty="0">
                <a:solidFill>
                  <a:prstClr val="white"/>
                </a:solidFill>
              </a:endParaRPr>
            </a:p>
          </p:txBody>
        </p:sp>
        <p:sp>
          <p:nvSpPr>
            <p:cNvPr id="149" name="Rectangle 36"/>
            <p:cNvSpPr>
              <a:spLocks noChangeArrowheads="1"/>
            </p:cNvSpPr>
            <p:nvPr/>
          </p:nvSpPr>
          <p:spPr bwMode="auto">
            <a:xfrm>
              <a:off x="649"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33</a:t>
              </a:r>
              <a:endParaRPr lang="es-PA" sz="1000" dirty="0">
                <a:solidFill>
                  <a:prstClr val="white"/>
                </a:solidFill>
              </a:endParaRPr>
            </a:p>
          </p:txBody>
        </p:sp>
        <p:sp>
          <p:nvSpPr>
            <p:cNvPr id="150" name="Rectangle 37"/>
            <p:cNvSpPr>
              <a:spLocks noChangeArrowheads="1"/>
            </p:cNvSpPr>
            <p:nvPr/>
          </p:nvSpPr>
          <p:spPr bwMode="auto">
            <a:xfrm>
              <a:off x="727"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34</a:t>
              </a:r>
              <a:endParaRPr lang="es-PA" sz="1000" dirty="0">
                <a:solidFill>
                  <a:prstClr val="white"/>
                </a:solidFill>
              </a:endParaRPr>
            </a:p>
          </p:txBody>
        </p:sp>
        <p:sp>
          <p:nvSpPr>
            <p:cNvPr id="151" name="Rectangle 38"/>
            <p:cNvSpPr>
              <a:spLocks noChangeArrowheads="1"/>
            </p:cNvSpPr>
            <p:nvPr/>
          </p:nvSpPr>
          <p:spPr bwMode="auto">
            <a:xfrm>
              <a:off x="804" y="225"/>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35</a:t>
              </a:r>
              <a:endParaRPr lang="es-PA" sz="1000" dirty="0">
                <a:solidFill>
                  <a:prstClr val="white"/>
                </a:solidFill>
              </a:endParaRPr>
            </a:p>
          </p:txBody>
        </p:sp>
        <p:sp>
          <p:nvSpPr>
            <p:cNvPr id="152" name="Rectangle 39">
              <a:hlinkClick r:id="" action="ppaction://noaction"/>
            </p:cNvPr>
            <p:cNvSpPr>
              <a:spLocks noChangeArrowheads="1"/>
            </p:cNvSpPr>
            <p:nvPr/>
          </p:nvSpPr>
          <p:spPr bwMode="auto">
            <a:xfrm>
              <a:off x="882" y="225"/>
              <a:ext cx="27" cy="2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a:t>
              </a:r>
              <a:r>
                <a:rPr lang="es-PA" sz="1700" b="1" dirty="0">
                  <a:solidFill>
                    <a:prstClr val="black"/>
                  </a:solidFill>
                  <a:latin typeface="Franklin Gothic Book"/>
                  <a:hlinkClick r:id="" action="ppaction://noaction"/>
                </a:rPr>
                <a:t>6</a:t>
              </a:r>
              <a:endParaRPr lang="es-PA" sz="1000" dirty="0">
                <a:solidFill>
                  <a:prstClr val="black"/>
                </a:solidFill>
              </a:endParaRPr>
            </a:p>
          </p:txBody>
        </p:sp>
        <p:sp>
          <p:nvSpPr>
            <p:cNvPr id="153" name="Rectangle 40">
              <a:hlinkClick r:id="" action="ppaction://noaction"/>
            </p:cNvPr>
            <p:cNvSpPr>
              <a:spLocks noChangeArrowheads="1"/>
            </p:cNvSpPr>
            <p:nvPr/>
          </p:nvSpPr>
          <p:spPr bwMode="auto">
            <a:xfrm>
              <a:off x="30"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37</a:t>
              </a:r>
              <a:endParaRPr lang="es-PA" sz="1000" dirty="0">
                <a:solidFill>
                  <a:prstClr val="white"/>
                </a:solidFill>
              </a:endParaRPr>
            </a:p>
          </p:txBody>
        </p:sp>
        <p:sp>
          <p:nvSpPr>
            <p:cNvPr id="154" name="Rectangle 41">
              <a:hlinkClick r:id="" action="ppaction://noaction"/>
            </p:cNvPr>
            <p:cNvSpPr>
              <a:spLocks noChangeArrowheads="1"/>
            </p:cNvSpPr>
            <p:nvPr/>
          </p:nvSpPr>
          <p:spPr bwMode="auto">
            <a:xfrm>
              <a:off x="107"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38</a:t>
              </a:r>
              <a:endParaRPr lang="es-PA" sz="1000" dirty="0">
                <a:solidFill>
                  <a:prstClr val="white"/>
                </a:solidFill>
              </a:endParaRPr>
            </a:p>
          </p:txBody>
        </p:sp>
        <p:sp>
          <p:nvSpPr>
            <p:cNvPr id="155" name="Rectangle 42"/>
            <p:cNvSpPr>
              <a:spLocks noChangeArrowheads="1"/>
            </p:cNvSpPr>
            <p:nvPr/>
          </p:nvSpPr>
          <p:spPr bwMode="auto">
            <a:xfrm>
              <a:off x="185"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39</a:t>
              </a:r>
              <a:endParaRPr lang="es-PA" sz="1000" dirty="0">
                <a:solidFill>
                  <a:prstClr val="white"/>
                </a:solidFill>
              </a:endParaRPr>
            </a:p>
          </p:txBody>
        </p:sp>
        <p:sp>
          <p:nvSpPr>
            <p:cNvPr id="156" name="Rectangle 43"/>
            <p:cNvSpPr>
              <a:spLocks noChangeArrowheads="1"/>
            </p:cNvSpPr>
            <p:nvPr/>
          </p:nvSpPr>
          <p:spPr bwMode="auto">
            <a:xfrm>
              <a:off x="262"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40</a:t>
              </a:r>
              <a:endParaRPr lang="es-PA" sz="1000" dirty="0">
                <a:solidFill>
                  <a:prstClr val="white"/>
                </a:solidFill>
              </a:endParaRPr>
            </a:p>
          </p:txBody>
        </p:sp>
        <p:sp>
          <p:nvSpPr>
            <p:cNvPr id="157" name="Rectangle 44">
              <a:hlinkClick r:id="rId16" action="ppaction://hlinkfile"/>
            </p:cNvPr>
            <p:cNvSpPr>
              <a:spLocks noChangeArrowheads="1"/>
            </p:cNvSpPr>
            <p:nvPr/>
          </p:nvSpPr>
          <p:spPr bwMode="auto">
            <a:xfrm>
              <a:off x="340"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41</a:t>
              </a:r>
              <a:endParaRPr lang="es-PA" sz="1000" dirty="0">
                <a:solidFill>
                  <a:prstClr val="white"/>
                </a:solidFill>
              </a:endParaRPr>
            </a:p>
          </p:txBody>
        </p:sp>
        <p:sp>
          <p:nvSpPr>
            <p:cNvPr id="158" name="Rectangle 45">
              <a:hlinkClick r:id="rId6" action="ppaction://hlinkfile"/>
            </p:cNvPr>
            <p:cNvSpPr>
              <a:spLocks noChangeArrowheads="1"/>
            </p:cNvSpPr>
            <p:nvPr/>
          </p:nvSpPr>
          <p:spPr bwMode="auto">
            <a:xfrm>
              <a:off x="417"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42</a:t>
              </a:r>
              <a:endParaRPr lang="es-PA" sz="1000" dirty="0">
                <a:solidFill>
                  <a:prstClr val="white"/>
                </a:solidFill>
              </a:endParaRPr>
            </a:p>
          </p:txBody>
        </p:sp>
        <p:sp>
          <p:nvSpPr>
            <p:cNvPr id="159" name="Rectangle 46"/>
            <p:cNvSpPr>
              <a:spLocks noChangeArrowheads="1"/>
            </p:cNvSpPr>
            <p:nvPr/>
          </p:nvSpPr>
          <p:spPr bwMode="auto">
            <a:xfrm>
              <a:off x="495"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43</a:t>
              </a:r>
              <a:endParaRPr lang="es-PA" sz="1000" dirty="0">
                <a:solidFill>
                  <a:prstClr val="white"/>
                </a:solidFill>
              </a:endParaRPr>
            </a:p>
          </p:txBody>
        </p:sp>
        <p:sp>
          <p:nvSpPr>
            <p:cNvPr id="160" name="Rectangle 47"/>
            <p:cNvSpPr>
              <a:spLocks noChangeArrowheads="1"/>
            </p:cNvSpPr>
            <p:nvPr/>
          </p:nvSpPr>
          <p:spPr bwMode="auto">
            <a:xfrm>
              <a:off x="572"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44</a:t>
              </a:r>
              <a:endParaRPr lang="es-PA" sz="1000" dirty="0">
                <a:solidFill>
                  <a:prstClr val="white"/>
                </a:solidFill>
              </a:endParaRPr>
            </a:p>
          </p:txBody>
        </p:sp>
        <p:sp>
          <p:nvSpPr>
            <p:cNvPr id="161" name="Rectangle 48"/>
            <p:cNvSpPr>
              <a:spLocks noChangeArrowheads="1"/>
            </p:cNvSpPr>
            <p:nvPr/>
          </p:nvSpPr>
          <p:spPr bwMode="auto">
            <a:xfrm>
              <a:off x="649"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45</a:t>
              </a:r>
              <a:endParaRPr lang="es-PA" sz="1000" dirty="0">
                <a:solidFill>
                  <a:prstClr val="white"/>
                </a:solidFill>
              </a:endParaRPr>
            </a:p>
          </p:txBody>
        </p:sp>
        <p:sp>
          <p:nvSpPr>
            <p:cNvPr id="162" name="Rectangle 49"/>
            <p:cNvSpPr>
              <a:spLocks noChangeArrowheads="1"/>
            </p:cNvSpPr>
            <p:nvPr/>
          </p:nvSpPr>
          <p:spPr bwMode="auto">
            <a:xfrm>
              <a:off x="727"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46</a:t>
              </a:r>
              <a:endParaRPr lang="es-PA" sz="1000" dirty="0">
                <a:solidFill>
                  <a:prstClr val="white"/>
                </a:solidFill>
              </a:endParaRPr>
            </a:p>
          </p:txBody>
        </p:sp>
        <p:sp>
          <p:nvSpPr>
            <p:cNvPr id="163" name="Rectangle 50"/>
            <p:cNvSpPr>
              <a:spLocks noChangeArrowheads="1"/>
            </p:cNvSpPr>
            <p:nvPr/>
          </p:nvSpPr>
          <p:spPr bwMode="auto">
            <a:xfrm>
              <a:off x="804"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47</a:t>
              </a:r>
              <a:endParaRPr lang="es-PA" sz="1000" dirty="0">
                <a:solidFill>
                  <a:prstClr val="white"/>
                </a:solidFill>
              </a:endParaRPr>
            </a:p>
          </p:txBody>
        </p:sp>
        <p:sp>
          <p:nvSpPr>
            <p:cNvPr id="164" name="Rectangle 51"/>
            <p:cNvSpPr>
              <a:spLocks noChangeArrowheads="1"/>
            </p:cNvSpPr>
            <p:nvPr/>
          </p:nvSpPr>
          <p:spPr bwMode="auto">
            <a:xfrm>
              <a:off x="882" y="308"/>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48</a:t>
              </a:r>
              <a:endParaRPr lang="es-PA" sz="1000" dirty="0">
                <a:solidFill>
                  <a:prstClr val="white"/>
                </a:solidFill>
              </a:endParaRPr>
            </a:p>
          </p:txBody>
        </p:sp>
        <p:sp>
          <p:nvSpPr>
            <p:cNvPr id="165" name="Rectangle 52"/>
            <p:cNvSpPr>
              <a:spLocks noChangeArrowheads="1"/>
            </p:cNvSpPr>
            <p:nvPr/>
          </p:nvSpPr>
          <p:spPr bwMode="auto">
            <a:xfrm>
              <a:off x="30"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49</a:t>
              </a:r>
              <a:endParaRPr lang="es-PA" sz="1000" dirty="0">
                <a:solidFill>
                  <a:prstClr val="white"/>
                </a:solidFill>
              </a:endParaRPr>
            </a:p>
          </p:txBody>
        </p:sp>
        <p:sp>
          <p:nvSpPr>
            <p:cNvPr id="166" name="Rectangle 53"/>
            <p:cNvSpPr>
              <a:spLocks noChangeArrowheads="1"/>
            </p:cNvSpPr>
            <p:nvPr/>
          </p:nvSpPr>
          <p:spPr bwMode="auto">
            <a:xfrm>
              <a:off x="107"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50</a:t>
              </a:r>
              <a:endParaRPr lang="es-PA" sz="1000" dirty="0">
                <a:solidFill>
                  <a:prstClr val="white"/>
                </a:solidFill>
              </a:endParaRPr>
            </a:p>
          </p:txBody>
        </p:sp>
        <p:sp>
          <p:nvSpPr>
            <p:cNvPr id="167" name="Rectangle 54"/>
            <p:cNvSpPr>
              <a:spLocks noChangeArrowheads="1"/>
            </p:cNvSpPr>
            <p:nvPr/>
          </p:nvSpPr>
          <p:spPr bwMode="auto">
            <a:xfrm>
              <a:off x="185"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51</a:t>
              </a:r>
              <a:endParaRPr lang="es-PA" sz="1000" dirty="0">
                <a:solidFill>
                  <a:prstClr val="white"/>
                </a:solidFill>
              </a:endParaRPr>
            </a:p>
          </p:txBody>
        </p:sp>
        <p:sp>
          <p:nvSpPr>
            <p:cNvPr id="168" name="Rectangle 55"/>
            <p:cNvSpPr>
              <a:spLocks noChangeArrowheads="1"/>
            </p:cNvSpPr>
            <p:nvPr/>
          </p:nvSpPr>
          <p:spPr bwMode="auto">
            <a:xfrm>
              <a:off x="262"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52</a:t>
              </a:r>
              <a:endParaRPr lang="es-PA" sz="1000" dirty="0">
                <a:solidFill>
                  <a:prstClr val="white"/>
                </a:solidFill>
              </a:endParaRPr>
            </a:p>
          </p:txBody>
        </p:sp>
        <p:sp>
          <p:nvSpPr>
            <p:cNvPr id="169" name="Rectangle 56"/>
            <p:cNvSpPr>
              <a:spLocks noChangeArrowheads="1"/>
            </p:cNvSpPr>
            <p:nvPr/>
          </p:nvSpPr>
          <p:spPr bwMode="auto">
            <a:xfrm>
              <a:off x="340"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53</a:t>
              </a:r>
              <a:endParaRPr lang="es-PA" sz="1000" dirty="0">
                <a:solidFill>
                  <a:prstClr val="white"/>
                </a:solidFill>
              </a:endParaRPr>
            </a:p>
          </p:txBody>
        </p:sp>
        <p:sp>
          <p:nvSpPr>
            <p:cNvPr id="170" name="Rectangle 57"/>
            <p:cNvSpPr>
              <a:spLocks noChangeArrowheads="1"/>
            </p:cNvSpPr>
            <p:nvPr/>
          </p:nvSpPr>
          <p:spPr bwMode="auto">
            <a:xfrm>
              <a:off x="417"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54</a:t>
              </a:r>
              <a:endParaRPr lang="es-PA" sz="1000" dirty="0">
                <a:solidFill>
                  <a:prstClr val="white"/>
                </a:solidFill>
              </a:endParaRPr>
            </a:p>
          </p:txBody>
        </p:sp>
        <p:sp>
          <p:nvSpPr>
            <p:cNvPr id="171" name="Rectangle 58"/>
            <p:cNvSpPr>
              <a:spLocks noChangeArrowheads="1"/>
            </p:cNvSpPr>
            <p:nvPr/>
          </p:nvSpPr>
          <p:spPr bwMode="auto">
            <a:xfrm>
              <a:off x="495"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55</a:t>
              </a:r>
              <a:endParaRPr lang="es-PA" sz="1000" dirty="0">
                <a:solidFill>
                  <a:prstClr val="white"/>
                </a:solidFill>
              </a:endParaRPr>
            </a:p>
          </p:txBody>
        </p:sp>
        <p:sp>
          <p:nvSpPr>
            <p:cNvPr id="172" name="Rectangle 59"/>
            <p:cNvSpPr>
              <a:spLocks noChangeArrowheads="1"/>
            </p:cNvSpPr>
            <p:nvPr/>
          </p:nvSpPr>
          <p:spPr bwMode="auto">
            <a:xfrm>
              <a:off x="572"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56</a:t>
              </a:r>
              <a:endParaRPr lang="es-PA" sz="1000" dirty="0">
                <a:solidFill>
                  <a:prstClr val="white"/>
                </a:solidFill>
              </a:endParaRPr>
            </a:p>
          </p:txBody>
        </p:sp>
        <p:sp>
          <p:nvSpPr>
            <p:cNvPr id="173" name="Rectangle 60"/>
            <p:cNvSpPr>
              <a:spLocks noChangeArrowheads="1"/>
            </p:cNvSpPr>
            <p:nvPr/>
          </p:nvSpPr>
          <p:spPr bwMode="auto">
            <a:xfrm>
              <a:off x="649"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57</a:t>
              </a:r>
              <a:endParaRPr lang="es-PA" sz="1000" dirty="0">
                <a:solidFill>
                  <a:prstClr val="white"/>
                </a:solidFill>
              </a:endParaRPr>
            </a:p>
          </p:txBody>
        </p:sp>
        <p:sp>
          <p:nvSpPr>
            <p:cNvPr id="174" name="Rectangle 61"/>
            <p:cNvSpPr>
              <a:spLocks noChangeArrowheads="1"/>
            </p:cNvSpPr>
            <p:nvPr/>
          </p:nvSpPr>
          <p:spPr bwMode="auto">
            <a:xfrm>
              <a:off x="727"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58</a:t>
              </a:r>
              <a:endParaRPr lang="es-PA" sz="1000" dirty="0">
                <a:solidFill>
                  <a:prstClr val="white"/>
                </a:solidFill>
              </a:endParaRPr>
            </a:p>
          </p:txBody>
        </p:sp>
        <p:sp>
          <p:nvSpPr>
            <p:cNvPr id="175" name="Rectangle 62"/>
            <p:cNvSpPr>
              <a:spLocks noChangeArrowheads="1"/>
            </p:cNvSpPr>
            <p:nvPr/>
          </p:nvSpPr>
          <p:spPr bwMode="auto">
            <a:xfrm>
              <a:off x="804"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59</a:t>
              </a:r>
              <a:endParaRPr lang="es-PA" sz="1000" dirty="0">
                <a:solidFill>
                  <a:prstClr val="white"/>
                </a:solidFill>
              </a:endParaRPr>
            </a:p>
          </p:txBody>
        </p:sp>
        <p:sp>
          <p:nvSpPr>
            <p:cNvPr id="176" name="Rectangle 63"/>
            <p:cNvSpPr>
              <a:spLocks noChangeArrowheads="1"/>
            </p:cNvSpPr>
            <p:nvPr/>
          </p:nvSpPr>
          <p:spPr bwMode="auto">
            <a:xfrm>
              <a:off x="882" y="392"/>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60</a:t>
              </a:r>
              <a:endParaRPr lang="es-PA" sz="1000" dirty="0">
                <a:solidFill>
                  <a:prstClr val="white"/>
                </a:solidFill>
              </a:endParaRPr>
            </a:p>
          </p:txBody>
        </p:sp>
        <p:sp>
          <p:nvSpPr>
            <p:cNvPr id="177" name="Rectangle 64"/>
            <p:cNvSpPr>
              <a:spLocks noChangeArrowheads="1"/>
            </p:cNvSpPr>
            <p:nvPr/>
          </p:nvSpPr>
          <p:spPr bwMode="auto">
            <a:xfrm>
              <a:off x="30"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61</a:t>
              </a:r>
              <a:endParaRPr lang="es-PA" sz="1000" dirty="0">
                <a:solidFill>
                  <a:prstClr val="white"/>
                </a:solidFill>
              </a:endParaRPr>
            </a:p>
          </p:txBody>
        </p:sp>
        <p:sp>
          <p:nvSpPr>
            <p:cNvPr id="178" name="Rectangle 65"/>
            <p:cNvSpPr>
              <a:spLocks noChangeArrowheads="1"/>
            </p:cNvSpPr>
            <p:nvPr/>
          </p:nvSpPr>
          <p:spPr bwMode="auto">
            <a:xfrm>
              <a:off x="107"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62</a:t>
              </a:r>
              <a:endParaRPr lang="es-PA" sz="1000" dirty="0">
                <a:solidFill>
                  <a:prstClr val="white"/>
                </a:solidFill>
              </a:endParaRPr>
            </a:p>
          </p:txBody>
        </p:sp>
        <p:sp>
          <p:nvSpPr>
            <p:cNvPr id="179" name="Rectangle 66"/>
            <p:cNvSpPr>
              <a:spLocks noChangeArrowheads="1"/>
            </p:cNvSpPr>
            <p:nvPr/>
          </p:nvSpPr>
          <p:spPr bwMode="auto">
            <a:xfrm>
              <a:off x="185"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63</a:t>
              </a:r>
              <a:endParaRPr lang="es-PA" sz="1000" dirty="0">
                <a:solidFill>
                  <a:prstClr val="white"/>
                </a:solidFill>
              </a:endParaRPr>
            </a:p>
          </p:txBody>
        </p:sp>
        <p:sp>
          <p:nvSpPr>
            <p:cNvPr id="180" name="Rectangle 67"/>
            <p:cNvSpPr>
              <a:spLocks noChangeArrowheads="1"/>
            </p:cNvSpPr>
            <p:nvPr/>
          </p:nvSpPr>
          <p:spPr bwMode="auto">
            <a:xfrm>
              <a:off x="262"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64</a:t>
              </a:r>
              <a:endParaRPr lang="es-PA" sz="1000" dirty="0">
                <a:solidFill>
                  <a:prstClr val="white"/>
                </a:solidFill>
              </a:endParaRPr>
            </a:p>
          </p:txBody>
        </p:sp>
        <p:sp>
          <p:nvSpPr>
            <p:cNvPr id="181" name="Rectangle 68"/>
            <p:cNvSpPr>
              <a:spLocks noChangeArrowheads="1"/>
            </p:cNvSpPr>
            <p:nvPr/>
          </p:nvSpPr>
          <p:spPr bwMode="auto">
            <a:xfrm>
              <a:off x="340"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65</a:t>
              </a:r>
              <a:endParaRPr lang="es-PA" sz="1000" dirty="0">
                <a:solidFill>
                  <a:prstClr val="white"/>
                </a:solidFill>
              </a:endParaRPr>
            </a:p>
          </p:txBody>
        </p:sp>
        <p:sp>
          <p:nvSpPr>
            <p:cNvPr id="182" name="Rectangle 69"/>
            <p:cNvSpPr>
              <a:spLocks noChangeArrowheads="1"/>
            </p:cNvSpPr>
            <p:nvPr/>
          </p:nvSpPr>
          <p:spPr bwMode="auto">
            <a:xfrm>
              <a:off x="417"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66</a:t>
              </a:r>
              <a:endParaRPr lang="es-PA" sz="1000" dirty="0">
                <a:solidFill>
                  <a:prstClr val="white"/>
                </a:solidFill>
              </a:endParaRPr>
            </a:p>
          </p:txBody>
        </p:sp>
        <p:sp>
          <p:nvSpPr>
            <p:cNvPr id="183" name="Rectangle 70"/>
            <p:cNvSpPr>
              <a:spLocks noChangeArrowheads="1"/>
            </p:cNvSpPr>
            <p:nvPr/>
          </p:nvSpPr>
          <p:spPr bwMode="auto">
            <a:xfrm>
              <a:off x="495"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67</a:t>
              </a:r>
              <a:endParaRPr lang="es-PA" sz="1000" dirty="0">
                <a:solidFill>
                  <a:prstClr val="white"/>
                </a:solidFill>
              </a:endParaRPr>
            </a:p>
          </p:txBody>
        </p:sp>
        <p:sp>
          <p:nvSpPr>
            <p:cNvPr id="184" name="Rectangle 71">
              <a:hlinkClick r:id="rId32" action="ppaction://hlinkfile"/>
            </p:cNvPr>
            <p:cNvSpPr>
              <a:spLocks noChangeArrowheads="1"/>
            </p:cNvSpPr>
            <p:nvPr/>
          </p:nvSpPr>
          <p:spPr bwMode="auto">
            <a:xfrm>
              <a:off x="572"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68</a:t>
              </a:r>
              <a:endParaRPr lang="es-PA" sz="1000" dirty="0">
                <a:solidFill>
                  <a:prstClr val="white"/>
                </a:solidFill>
              </a:endParaRPr>
            </a:p>
          </p:txBody>
        </p:sp>
        <p:sp>
          <p:nvSpPr>
            <p:cNvPr id="185" name="Rectangle 72"/>
            <p:cNvSpPr>
              <a:spLocks noChangeArrowheads="1"/>
            </p:cNvSpPr>
            <p:nvPr/>
          </p:nvSpPr>
          <p:spPr bwMode="auto">
            <a:xfrm>
              <a:off x="649"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69</a:t>
              </a:r>
              <a:endParaRPr lang="es-PA" sz="1000" dirty="0">
                <a:solidFill>
                  <a:prstClr val="white"/>
                </a:solidFill>
              </a:endParaRPr>
            </a:p>
          </p:txBody>
        </p:sp>
        <p:sp>
          <p:nvSpPr>
            <p:cNvPr id="186" name="Rectangle 73">
              <a:hlinkClick r:id="rId18"/>
            </p:cNvPr>
            <p:cNvSpPr>
              <a:spLocks noChangeArrowheads="1"/>
            </p:cNvSpPr>
            <p:nvPr/>
          </p:nvSpPr>
          <p:spPr bwMode="auto">
            <a:xfrm>
              <a:off x="727"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70</a:t>
              </a:r>
              <a:endParaRPr lang="es-PA" sz="1000" dirty="0">
                <a:solidFill>
                  <a:prstClr val="white"/>
                </a:solidFill>
              </a:endParaRPr>
            </a:p>
          </p:txBody>
        </p:sp>
        <p:sp>
          <p:nvSpPr>
            <p:cNvPr id="187" name="Rectangle 74"/>
            <p:cNvSpPr>
              <a:spLocks noChangeArrowheads="1"/>
            </p:cNvSpPr>
            <p:nvPr/>
          </p:nvSpPr>
          <p:spPr bwMode="auto">
            <a:xfrm>
              <a:off x="804"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71</a:t>
              </a:r>
              <a:endParaRPr lang="es-PA" sz="1000" dirty="0">
                <a:solidFill>
                  <a:prstClr val="white"/>
                </a:solidFill>
              </a:endParaRPr>
            </a:p>
          </p:txBody>
        </p:sp>
        <p:sp>
          <p:nvSpPr>
            <p:cNvPr id="188" name="Rectangle 75"/>
            <p:cNvSpPr>
              <a:spLocks noChangeArrowheads="1"/>
            </p:cNvSpPr>
            <p:nvPr/>
          </p:nvSpPr>
          <p:spPr bwMode="auto">
            <a:xfrm>
              <a:off x="882" y="476"/>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72</a:t>
              </a:r>
              <a:endParaRPr lang="es-PA" sz="1000" dirty="0">
                <a:solidFill>
                  <a:prstClr val="white"/>
                </a:solidFill>
              </a:endParaRPr>
            </a:p>
          </p:txBody>
        </p:sp>
        <p:sp>
          <p:nvSpPr>
            <p:cNvPr id="189" name="Rectangle 76">
              <a:hlinkClick r:id="rId31" action="ppaction://hlinkfile"/>
            </p:cNvPr>
            <p:cNvSpPr>
              <a:spLocks noChangeArrowheads="1"/>
            </p:cNvSpPr>
            <p:nvPr/>
          </p:nvSpPr>
          <p:spPr bwMode="auto">
            <a:xfrm>
              <a:off x="30"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73</a:t>
              </a:r>
              <a:endParaRPr lang="es-PA" sz="1000" dirty="0">
                <a:solidFill>
                  <a:prstClr val="white"/>
                </a:solidFill>
              </a:endParaRPr>
            </a:p>
          </p:txBody>
        </p:sp>
        <p:sp>
          <p:nvSpPr>
            <p:cNvPr id="190" name="Rectangle 77"/>
            <p:cNvSpPr>
              <a:spLocks noChangeArrowheads="1"/>
            </p:cNvSpPr>
            <p:nvPr/>
          </p:nvSpPr>
          <p:spPr bwMode="auto">
            <a:xfrm>
              <a:off x="107"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74</a:t>
              </a:r>
              <a:endParaRPr lang="es-PA" sz="1000" dirty="0">
                <a:solidFill>
                  <a:prstClr val="white"/>
                </a:solidFill>
              </a:endParaRPr>
            </a:p>
          </p:txBody>
        </p:sp>
        <p:sp>
          <p:nvSpPr>
            <p:cNvPr id="191" name="Rectangle 78"/>
            <p:cNvSpPr>
              <a:spLocks noChangeArrowheads="1"/>
            </p:cNvSpPr>
            <p:nvPr/>
          </p:nvSpPr>
          <p:spPr bwMode="auto">
            <a:xfrm>
              <a:off x="185"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75</a:t>
              </a:r>
              <a:endParaRPr lang="es-PA" sz="1000" dirty="0">
                <a:solidFill>
                  <a:prstClr val="white"/>
                </a:solidFill>
              </a:endParaRPr>
            </a:p>
          </p:txBody>
        </p:sp>
        <p:sp>
          <p:nvSpPr>
            <p:cNvPr id="192" name="Rectangle 79"/>
            <p:cNvSpPr>
              <a:spLocks noChangeArrowheads="1"/>
            </p:cNvSpPr>
            <p:nvPr/>
          </p:nvSpPr>
          <p:spPr bwMode="auto">
            <a:xfrm>
              <a:off x="262"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76</a:t>
              </a:r>
              <a:endParaRPr lang="es-PA" sz="1000" dirty="0">
                <a:solidFill>
                  <a:prstClr val="white"/>
                </a:solidFill>
              </a:endParaRPr>
            </a:p>
          </p:txBody>
        </p:sp>
        <p:sp>
          <p:nvSpPr>
            <p:cNvPr id="193" name="Rectangle 80">
              <a:hlinkClick r:id="rId26"/>
            </p:cNvPr>
            <p:cNvSpPr>
              <a:spLocks noChangeArrowheads="1"/>
            </p:cNvSpPr>
            <p:nvPr/>
          </p:nvSpPr>
          <p:spPr bwMode="auto">
            <a:xfrm>
              <a:off x="340"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77</a:t>
              </a:r>
              <a:endParaRPr lang="es-PA" sz="1000" dirty="0">
                <a:solidFill>
                  <a:prstClr val="white"/>
                </a:solidFill>
              </a:endParaRPr>
            </a:p>
          </p:txBody>
        </p:sp>
        <p:sp>
          <p:nvSpPr>
            <p:cNvPr id="194" name="Rectangle 81">
              <a:hlinkClick r:id="rId35" action="ppaction://hlinkfile"/>
            </p:cNvPr>
            <p:cNvSpPr>
              <a:spLocks noChangeArrowheads="1"/>
            </p:cNvSpPr>
            <p:nvPr/>
          </p:nvSpPr>
          <p:spPr bwMode="auto">
            <a:xfrm>
              <a:off x="417"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78</a:t>
              </a:r>
              <a:endParaRPr lang="es-PA" sz="1000" dirty="0">
                <a:solidFill>
                  <a:prstClr val="white"/>
                </a:solidFill>
              </a:endParaRPr>
            </a:p>
          </p:txBody>
        </p:sp>
        <p:sp>
          <p:nvSpPr>
            <p:cNvPr id="195" name="Rectangle 82"/>
            <p:cNvSpPr>
              <a:spLocks noChangeArrowheads="1"/>
            </p:cNvSpPr>
            <p:nvPr/>
          </p:nvSpPr>
          <p:spPr bwMode="auto">
            <a:xfrm>
              <a:off x="495"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79</a:t>
              </a:r>
              <a:endParaRPr lang="es-PA" sz="1000" dirty="0">
                <a:solidFill>
                  <a:prstClr val="white"/>
                </a:solidFill>
              </a:endParaRPr>
            </a:p>
          </p:txBody>
        </p:sp>
        <p:sp>
          <p:nvSpPr>
            <p:cNvPr id="196" name="Rectangle 83"/>
            <p:cNvSpPr>
              <a:spLocks noChangeArrowheads="1"/>
            </p:cNvSpPr>
            <p:nvPr/>
          </p:nvSpPr>
          <p:spPr bwMode="auto">
            <a:xfrm>
              <a:off x="572"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80</a:t>
              </a:r>
              <a:endParaRPr lang="es-PA" sz="1000" dirty="0">
                <a:solidFill>
                  <a:prstClr val="white"/>
                </a:solidFill>
              </a:endParaRPr>
            </a:p>
          </p:txBody>
        </p:sp>
        <p:sp>
          <p:nvSpPr>
            <p:cNvPr id="197" name="Rectangle 84"/>
            <p:cNvSpPr>
              <a:spLocks noChangeArrowheads="1"/>
            </p:cNvSpPr>
            <p:nvPr/>
          </p:nvSpPr>
          <p:spPr bwMode="auto">
            <a:xfrm>
              <a:off x="649"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81</a:t>
              </a:r>
              <a:endParaRPr lang="es-PA" sz="1000" dirty="0">
                <a:solidFill>
                  <a:prstClr val="white"/>
                </a:solidFill>
              </a:endParaRPr>
            </a:p>
          </p:txBody>
        </p:sp>
        <p:sp>
          <p:nvSpPr>
            <p:cNvPr id="198" name="Rectangle 85"/>
            <p:cNvSpPr>
              <a:spLocks noChangeArrowheads="1"/>
            </p:cNvSpPr>
            <p:nvPr/>
          </p:nvSpPr>
          <p:spPr bwMode="auto">
            <a:xfrm>
              <a:off x="727"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82</a:t>
              </a:r>
              <a:endParaRPr lang="es-PA" sz="1000" dirty="0">
                <a:solidFill>
                  <a:prstClr val="white"/>
                </a:solidFill>
              </a:endParaRPr>
            </a:p>
          </p:txBody>
        </p:sp>
        <p:sp>
          <p:nvSpPr>
            <p:cNvPr id="199" name="Rectangle 86"/>
            <p:cNvSpPr>
              <a:spLocks noChangeArrowheads="1"/>
            </p:cNvSpPr>
            <p:nvPr/>
          </p:nvSpPr>
          <p:spPr bwMode="auto">
            <a:xfrm>
              <a:off x="804"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83</a:t>
              </a:r>
              <a:endParaRPr lang="es-PA" sz="1000" dirty="0">
                <a:solidFill>
                  <a:prstClr val="white"/>
                </a:solidFill>
              </a:endParaRPr>
            </a:p>
          </p:txBody>
        </p:sp>
        <p:sp>
          <p:nvSpPr>
            <p:cNvPr id="200" name="Rectangle 87">
              <a:hlinkClick r:id="rId5"/>
            </p:cNvPr>
            <p:cNvSpPr>
              <a:spLocks noChangeArrowheads="1"/>
            </p:cNvSpPr>
            <p:nvPr/>
          </p:nvSpPr>
          <p:spPr bwMode="auto">
            <a:xfrm>
              <a:off x="882" y="559"/>
              <a:ext cx="27" cy="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s-PA" sz="1700" b="1" dirty="0">
                  <a:solidFill>
                    <a:srgbClr val="FFFFFF"/>
                  </a:solidFill>
                  <a:latin typeface="Franklin Gothic Book"/>
                </a:rPr>
                <a:t>84</a:t>
              </a:r>
              <a:endParaRPr lang="es-PA" sz="1000" dirty="0">
                <a:solidFill>
                  <a:prstClr val="white"/>
                </a:solidFill>
              </a:endParaRPr>
            </a:p>
          </p:txBody>
        </p:sp>
      </p:grpSp>
      <p:sp>
        <p:nvSpPr>
          <p:cNvPr id="113" name="112 Cinta hacia arriba">
            <a:hlinkClick r:id="rId36" action="ppaction://hlinksldjump"/>
          </p:cNvPr>
          <p:cNvSpPr/>
          <p:nvPr/>
        </p:nvSpPr>
        <p:spPr>
          <a:xfrm>
            <a:off x="2261413" y="6477822"/>
            <a:ext cx="4285051" cy="440769"/>
          </a:xfrm>
          <a:prstGeom prst="ribbon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wordArtVert" wrap="square" rtlCol="0" anchor="ctr">
            <a:spAutoFit/>
          </a:bodyPr>
          <a:lstStyle/>
          <a:p>
            <a:pPr algn="ctr"/>
            <a:r>
              <a:rPr lang="es-PA" dirty="0">
                <a:solidFill>
                  <a:prstClr val="white"/>
                </a:solidFill>
              </a:rPr>
              <a:t>INDICE</a:t>
            </a:r>
          </a:p>
        </p:txBody>
      </p:sp>
      <p:sp>
        <p:nvSpPr>
          <p:cNvPr id="5" name="4 Botón de acción: Final">
            <a:hlinkClick r:id="" action="ppaction://hlinkshowjump?jump=endshow" highlightClick="1">
              <a:snd r:embed="rId37" name="voltage.wav"/>
            </a:hlinkClick>
          </p:cNvPr>
          <p:cNvSpPr/>
          <p:nvPr/>
        </p:nvSpPr>
        <p:spPr>
          <a:xfrm>
            <a:off x="7693596" y="6538413"/>
            <a:ext cx="1000125" cy="319587"/>
          </a:xfrm>
          <a:prstGeom prst="actionButtonEnd">
            <a:avLst/>
          </a:prstGeom>
          <a:gradFill>
            <a:gsLst>
              <a:gs pos="0">
                <a:srgbClr val="FF3399"/>
              </a:gs>
              <a:gs pos="25000">
                <a:srgbClr val="FF6633"/>
              </a:gs>
              <a:gs pos="50000">
                <a:srgbClr val="FFFF00"/>
              </a:gs>
              <a:gs pos="75000">
                <a:srgbClr val="01A78F"/>
              </a:gs>
              <a:gs pos="100000">
                <a:srgbClr val="3366F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solidFill>
                <a:prstClr val="white"/>
              </a:solidFill>
            </a:endParaRPr>
          </a:p>
        </p:txBody>
      </p:sp>
      <p:sp>
        <p:nvSpPr>
          <p:cNvPr id="6" name="5 Botón de acción: Inicio">
            <a:hlinkClick r:id="" action="ppaction://hlinkshowjump?jump=firstslide" highlightClick="1"/>
          </p:cNvPr>
          <p:cNvSpPr/>
          <p:nvPr/>
        </p:nvSpPr>
        <p:spPr>
          <a:xfrm>
            <a:off x="107504" y="6538413"/>
            <a:ext cx="1204342" cy="319587"/>
          </a:xfrm>
          <a:prstGeom prst="actionButtonHome">
            <a:avLst/>
          </a:prstGeom>
          <a:gradFill>
            <a:gsLst>
              <a:gs pos="0">
                <a:srgbClr val="FFF200"/>
              </a:gs>
              <a:gs pos="45000">
                <a:srgbClr val="FF7A00"/>
              </a:gs>
              <a:gs pos="70000">
                <a:srgbClr val="FF0300"/>
              </a:gs>
              <a:gs pos="100000">
                <a:srgbClr val="4D0808"/>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solidFill>
                <a:prstClr val="white"/>
              </a:solidFill>
            </a:endParaRPr>
          </a:p>
        </p:txBody>
      </p:sp>
      <p:sp>
        <p:nvSpPr>
          <p:cNvPr id="3" name="2 Estrella de 5 puntas">
            <a:hlinkClick r:id="rId7" action="ppaction://hlinksldjump"/>
          </p:cNvPr>
          <p:cNvSpPr/>
          <p:nvPr/>
        </p:nvSpPr>
        <p:spPr>
          <a:xfrm>
            <a:off x="6711450" y="6538413"/>
            <a:ext cx="505896" cy="319587"/>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000" dirty="0">
                <a:solidFill>
                  <a:srgbClr val="EEECE1"/>
                </a:solidFill>
              </a:rPr>
              <a:t>2</a:t>
            </a:r>
            <a:endParaRPr lang="es-PA" dirty="0">
              <a:solidFill>
                <a:srgbClr val="EEECE1"/>
              </a:solidFill>
            </a:endParaRPr>
          </a:p>
        </p:txBody>
      </p:sp>
      <p:sp>
        <p:nvSpPr>
          <p:cNvPr id="202" name="201 Estrella de 5 puntas">
            <a:hlinkClick r:id="rId7" action="ppaction://hlinksldjump"/>
          </p:cNvPr>
          <p:cNvSpPr/>
          <p:nvPr/>
        </p:nvSpPr>
        <p:spPr>
          <a:xfrm>
            <a:off x="1567652" y="6523257"/>
            <a:ext cx="505896" cy="319587"/>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2400" dirty="0">
                <a:solidFill>
                  <a:srgbClr val="FF0000"/>
                </a:solidFill>
              </a:rPr>
              <a:t>1</a:t>
            </a:r>
            <a:endParaRPr lang="es-PA" dirty="0">
              <a:solidFill>
                <a:srgbClr val="FF0000"/>
              </a:solidFill>
            </a:endParaRPr>
          </a:p>
        </p:txBody>
      </p:sp>
      <p:sp>
        <p:nvSpPr>
          <p:cNvPr id="102" name="101 Cilindro">
            <a:hlinkClick r:id="rId38" action="ppaction://hlinkpres?slideindex=1&amp;slidetitle="/>
          </p:cNvPr>
          <p:cNvSpPr/>
          <p:nvPr/>
        </p:nvSpPr>
        <p:spPr>
          <a:xfrm>
            <a:off x="7308304" y="6538413"/>
            <a:ext cx="385293" cy="304431"/>
          </a:xfrm>
          <a:prstGeom prst="can">
            <a:avLst/>
          </a:prstGeom>
          <a:solidFill>
            <a:srgbClr val="FF0000"/>
          </a:solidFill>
          <a:scene3d>
            <a:camera prst="orthographicFront">
              <a:rot lat="579352" lon="20686756" rev="21443205"/>
            </a:camera>
            <a:lightRig rig="threePt" dir="t"/>
          </a:scene3d>
          <a:sp3d z="101600">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flatTx/>
          </a:bodyPr>
          <a:lstStyle/>
          <a:p>
            <a:pPr algn="ctr"/>
            <a:endParaRPr lang="es-PA" dirty="0">
              <a:solidFill>
                <a:prstClr val="white"/>
              </a:solidFill>
            </a:endParaRPr>
          </a:p>
        </p:txBody>
      </p:sp>
      <p:sp>
        <p:nvSpPr>
          <p:cNvPr id="95" name="94 Corazón"/>
          <p:cNvSpPr/>
          <p:nvPr/>
        </p:nvSpPr>
        <p:spPr>
          <a:xfrm>
            <a:off x="5292080" y="2607421"/>
            <a:ext cx="191716" cy="173507"/>
          </a:xfrm>
          <a:prstGeom prst="heart">
            <a:avLst/>
          </a:prstGeom>
          <a:noFill/>
          <a:scene3d>
            <a:camera prst="orthographicFront">
              <a:rot lat="579352" lon="20686756" rev="21443205"/>
            </a:camera>
            <a:lightRig rig="threePt" dir="t"/>
          </a:scene3d>
          <a:sp3d z="101600">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flatTx/>
          </a:bodyPr>
          <a:lstStyle/>
          <a:p>
            <a:pPr algn="ctr"/>
            <a:endParaRPr lang="es-PA" dirty="0">
              <a:solidFill>
                <a:prstClr val="white"/>
              </a:solidFill>
            </a:endParaRPr>
          </a:p>
        </p:txBody>
      </p:sp>
    </p:spTree>
    <p:extLst>
      <p:ext uri="{BB962C8B-B14F-4D97-AF65-F5344CB8AC3E}">
        <p14:creationId xmlns:p14="http://schemas.microsoft.com/office/powerpoint/2010/main" val="302489254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SIGNIFICADO DE CUENTAS CONTABLES 40000 - 50000</a:t>
            </a:r>
            <a:endParaRPr lang="es-ES" sz="2000" b="1" dirty="0"/>
          </a:p>
        </p:txBody>
      </p:sp>
      <p:sp>
        <p:nvSpPr>
          <p:cNvPr id="3" name="2 Marcador de contenido"/>
          <p:cNvSpPr>
            <a:spLocks noGrp="1"/>
          </p:cNvSpPr>
          <p:nvPr>
            <p:ph idx="1"/>
          </p:nvPr>
        </p:nvSpPr>
        <p:spPr>
          <a:xfrm>
            <a:off x="1259632" y="1412776"/>
            <a:ext cx="7498080" cy="4800600"/>
          </a:xfrm>
          <a:solidFill>
            <a:srgbClr val="FF0000"/>
          </a:solidFill>
        </p:spPr>
        <p:txBody>
          <a:bodyPr>
            <a:normAutofit fontScale="92500" lnSpcReduction="10000"/>
          </a:bodyPr>
          <a:lstStyle/>
          <a:p>
            <a:pPr marL="82296" indent="0" algn="just">
              <a:buNone/>
            </a:pPr>
            <a:r>
              <a:rPr lang="es-ES" sz="2400" b="1" dirty="0" smtClean="0">
                <a:hlinkClick r:id="rId2" action="ppaction://hlinksldjump"/>
              </a:rPr>
              <a:t>40000  Ventas </a:t>
            </a:r>
            <a:r>
              <a:rPr lang="es-ES" sz="2400" b="1" dirty="0">
                <a:hlinkClick r:id="rId2" action="ppaction://hlinksldjump"/>
              </a:rPr>
              <a:t>por Plantas</a:t>
            </a:r>
            <a:r>
              <a:rPr lang="es-ES" sz="2400" b="1" dirty="0"/>
              <a:t> </a:t>
            </a:r>
          </a:p>
          <a:p>
            <a:pPr marL="82296" indent="0" algn="just">
              <a:buNone/>
            </a:pPr>
            <a:r>
              <a:rPr lang="es-ES" sz="2400" b="1" dirty="0" smtClean="0">
                <a:hlinkClick r:id="rId3" action="ppaction://hlinksldjump"/>
              </a:rPr>
              <a:t>40100  Ingresos </a:t>
            </a:r>
            <a:r>
              <a:rPr lang="es-ES" sz="2400" b="1" dirty="0">
                <a:hlinkClick r:id="rId3" action="ppaction://hlinksldjump"/>
              </a:rPr>
              <a:t>por Alquileres</a:t>
            </a:r>
            <a:endParaRPr lang="es-ES" sz="2400" b="1" dirty="0"/>
          </a:p>
          <a:p>
            <a:pPr marL="82296" indent="0" algn="just">
              <a:buNone/>
            </a:pPr>
            <a:r>
              <a:rPr lang="pt-BR" sz="2400" b="1" dirty="0" smtClean="0">
                <a:hlinkClick r:id="rId4" action="ppaction://hlinksldjump"/>
              </a:rPr>
              <a:t>40200  </a:t>
            </a:r>
            <a:r>
              <a:rPr lang="pt-BR" sz="2400" b="1" dirty="0" err="1" smtClean="0">
                <a:hlinkClick r:id="rId4" action="ppaction://hlinksldjump"/>
              </a:rPr>
              <a:t>Ingresos</a:t>
            </a:r>
            <a:r>
              <a:rPr lang="pt-BR" sz="2400" b="1" dirty="0" smtClean="0">
                <a:hlinkClick r:id="rId4" action="ppaction://hlinksldjump"/>
              </a:rPr>
              <a:t> </a:t>
            </a:r>
            <a:r>
              <a:rPr lang="pt-BR" sz="2400" b="1" dirty="0">
                <a:hlinkClick r:id="rId4" action="ppaction://hlinksldjump"/>
              </a:rPr>
              <a:t>por </a:t>
            </a:r>
            <a:r>
              <a:rPr lang="pt-BR" sz="2400" b="1" dirty="0" err="1" smtClean="0">
                <a:hlinkClick r:id="rId4" action="ppaction://hlinksldjump"/>
              </a:rPr>
              <a:t>Compañías</a:t>
            </a:r>
            <a:r>
              <a:rPr lang="pt-BR" sz="2400" b="1" dirty="0" smtClean="0">
                <a:hlinkClick r:id="rId4" action="ppaction://hlinksldjump"/>
              </a:rPr>
              <a:t> </a:t>
            </a:r>
            <a:r>
              <a:rPr lang="pt-BR" sz="2400" b="1" dirty="0">
                <a:hlinkClick r:id="rId4" action="ppaction://hlinksldjump"/>
              </a:rPr>
              <a:t>Relacionadas</a:t>
            </a:r>
            <a:endParaRPr lang="pt-BR" sz="2400" b="1" dirty="0"/>
          </a:p>
          <a:p>
            <a:pPr marL="82296" indent="0" algn="just">
              <a:buNone/>
            </a:pPr>
            <a:r>
              <a:rPr lang="es-ES" sz="2400" b="1" dirty="0" smtClean="0">
                <a:hlinkClick r:id="rId5" action="ppaction://hlinksldjump"/>
              </a:rPr>
              <a:t>42000  Ingresos </a:t>
            </a:r>
            <a:r>
              <a:rPr lang="es-ES" sz="2400" b="1" dirty="0">
                <a:hlinkClick r:id="rId5" action="ppaction://hlinksldjump"/>
              </a:rPr>
              <a:t>por Intereses</a:t>
            </a:r>
            <a:endParaRPr lang="es-ES" sz="2400" b="1" dirty="0"/>
          </a:p>
          <a:p>
            <a:pPr marL="82296" indent="0" algn="just">
              <a:buNone/>
            </a:pPr>
            <a:r>
              <a:rPr lang="es-ES" sz="2400" b="1" dirty="0" smtClean="0">
                <a:hlinkClick r:id="rId5" action="ppaction://hlinksldjump"/>
              </a:rPr>
              <a:t>43000 Cualquier </a:t>
            </a:r>
            <a:r>
              <a:rPr lang="es-ES" sz="2400" b="1" dirty="0">
                <a:hlinkClick r:id="rId5" action="ppaction://hlinksldjump"/>
              </a:rPr>
              <a:t>ingreso diferentes a los anteriores </a:t>
            </a:r>
            <a:r>
              <a:rPr lang="es-ES" sz="2400" b="1" dirty="0" smtClean="0">
                <a:hlinkClick r:id="rId5" action="ppaction://hlinksldjump"/>
              </a:rPr>
              <a:t>colóquelo </a:t>
            </a:r>
            <a:r>
              <a:rPr lang="es-ES" sz="2400" b="1" dirty="0">
                <a:hlinkClick r:id="rId5" action="ppaction://hlinksldjump"/>
              </a:rPr>
              <a:t>en esta cuenta Ejemplo (Servicios de Planillas, ETC)</a:t>
            </a:r>
            <a:endParaRPr lang="es-ES" sz="2400" b="1" dirty="0"/>
          </a:p>
          <a:p>
            <a:pPr marL="82296" indent="0" algn="just">
              <a:buNone/>
            </a:pPr>
            <a:r>
              <a:rPr lang="es-ES" sz="2400" b="1" dirty="0" smtClean="0">
                <a:hlinkClick r:id="rId6" action="ppaction://hlinksldjump"/>
              </a:rPr>
              <a:t>44000  Se </a:t>
            </a:r>
            <a:r>
              <a:rPr lang="es-ES" sz="2400" b="1" dirty="0">
                <a:hlinkClick r:id="rId6" action="ppaction://hlinksldjump"/>
              </a:rPr>
              <a:t>le asignara a cada Rubro o Sobre Precio Total de la Factura descuento por cada actividad </a:t>
            </a:r>
            <a:endParaRPr lang="es-ES" sz="2400" b="1" dirty="0"/>
          </a:p>
          <a:p>
            <a:pPr marL="82296" indent="0" algn="just">
              <a:buNone/>
            </a:pPr>
            <a:r>
              <a:rPr lang="es-ES" sz="2400" b="1" dirty="0">
                <a:hlinkClick r:id="rId7" action="ppaction://hlinksldjump"/>
              </a:rPr>
              <a:t>50000	</a:t>
            </a:r>
            <a:r>
              <a:rPr lang="es-ES" sz="2400" b="1" dirty="0" smtClean="0">
                <a:hlinkClick r:id="rId7" action="ppaction://hlinksldjump"/>
              </a:rPr>
              <a:t>  Costos </a:t>
            </a:r>
            <a:r>
              <a:rPr lang="es-ES" sz="2400" b="1" dirty="0">
                <a:hlinkClick r:id="rId7" action="ppaction://hlinksldjump"/>
              </a:rPr>
              <a:t>de productos Vendidos por PLANTAS será generado </a:t>
            </a:r>
            <a:r>
              <a:rPr lang="es-ES" sz="2400" b="1" dirty="0" smtClean="0">
                <a:hlinkClick r:id="rId7" action="ppaction://hlinksldjump"/>
              </a:rPr>
              <a:t>automáticamente </a:t>
            </a:r>
            <a:r>
              <a:rPr lang="es-ES" sz="2400" b="1" dirty="0">
                <a:hlinkClick r:id="rId7" action="ppaction://hlinksldjump"/>
              </a:rPr>
              <a:t>por el sistema de peachtree siempre y cuando venda productos que </a:t>
            </a:r>
            <a:r>
              <a:rPr lang="es-ES" sz="2400" b="1" dirty="0" smtClean="0">
                <a:hlinkClick r:id="rId7" action="ppaction://hlinksldjump"/>
              </a:rPr>
              <a:t>estén </a:t>
            </a:r>
            <a:r>
              <a:rPr lang="es-ES" sz="2400" b="1" dirty="0">
                <a:hlinkClick r:id="rId7" action="ppaction://hlinksldjump"/>
              </a:rPr>
              <a:t>en Inventario</a:t>
            </a:r>
            <a:endParaRPr lang="es-ES" sz="2400" b="1" dirty="0"/>
          </a:p>
          <a:p>
            <a:pPr marL="82296" indent="0" algn="just">
              <a:buNone/>
            </a:pPr>
            <a:endParaRPr lang="es-ES" sz="2400" b="1" dirty="0"/>
          </a:p>
        </p:txBody>
      </p:sp>
    </p:spTree>
    <p:extLst>
      <p:ext uri="{BB962C8B-B14F-4D97-AF65-F5344CB8AC3E}">
        <p14:creationId xmlns:p14="http://schemas.microsoft.com/office/powerpoint/2010/main" val="205231238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SIGNIFICADO DE CUENTAS CONTABLES</a:t>
            </a:r>
            <a:endParaRPr lang="es-ES" sz="2000" b="1" dirty="0"/>
          </a:p>
        </p:txBody>
      </p:sp>
      <p:sp>
        <p:nvSpPr>
          <p:cNvPr id="3" name="2 Marcador de contenido"/>
          <p:cNvSpPr>
            <a:spLocks noGrp="1"/>
          </p:cNvSpPr>
          <p:nvPr>
            <p:ph idx="1"/>
          </p:nvPr>
        </p:nvSpPr>
        <p:spPr>
          <a:xfrm>
            <a:off x="1403648" y="1484784"/>
            <a:ext cx="7530040" cy="4763616"/>
          </a:xfrm>
          <a:solidFill>
            <a:srgbClr val="FF0000"/>
          </a:solidFill>
        </p:spPr>
        <p:txBody>
          <a:bodyPr/>
          <a:lstStyle/>
          <a:p>
            <a:pPr marL="82296" indent="0" algn="just">
              <a:buNone/>
            </a:pPr>
            <a:r>
              <a:rPr lang="es-ES" sz="2400" b="1" dirty="0" smtClean="0"/>
              <a:t>60000  Registre </a:t>
            </a:r>
            <a:r>
              <a:rPr lang="es-ES" sz="2400" b="1" dirty="0"/>
              <a:t>todos los Gastos Operativos </a:t>
            </a:r>
          </a:p>
          <a:p>
            <a:pPr marL="82296" indent="0" algn="just">
              <a:buNone/>
            </a:pPr>
            <a:r>
              <a:rPr lang="es-ES" sz="2400" b="1" dirty="0" smtClean="0">
                <a:hlinkClick r:id="rId3" action="ppaction://hlinksldjump"/>
              </a:rPr>
              <a:t>61000 Todos </a:t>
            </a:r>
            <a:r>
              <a:rPr lang="es-ES" sz="2400" b="1" dirty="0">
                <a:hlinkClick r:id="rId3" action="ppaction://hlinksldjump"/>
              </a:rPr>
              <a:t>los gastos exclusivos de la sociedad sin mezclar de otras sociedades que </a:t>
            </a:r>
            <a:r>
              <a:rPr lang="es-ES" sz="2400" b="1" dirty="0" smtClean="0">
                <a:hlinkClick r:id="rId3" action="ppaction://hlinksldjump"/>
              </a:rPr>
              <a:t>estén </a:t>
            </a:r>
            <a:r>
              <a:rPr lang="es-ES" sz="2400" b="1" dirty="0">
                <a:hlinkClick r:id="rId3" action="ppaction://hlinksldjump"/>
              </a:rPr>
              <a:t>debidamente la factura a nombre de quien hizo la </a:t>
            </a:r>
            <a:r>
              <a:rPr lang="es-ES" sz="2400" b="1" dirty="0" smtClean="0">
                <a:hlinkClick r:id="rId3" action="ppaction://hlinksldjump"/>
              </a:rPr>
              <a:t>requisición </a:t>
            </a:r>
            <a:r>
              <a:rPr lang="es-ES" sz="2400" b="1" dirty="0">
                <a:hlinkClick r:id="rId3" action="ppaction://hlinksldjump"/>
              </a:rPr>
              <a:t>de productos o servicios</a:t>
            </a:r>
            <a:r>
              <a:rPr lang="es-ES" dirty="0">
                <a:hlinkClick r:id="rId3" action="ppaction://hlinksldjump"/>
              </a:rPr>
              <a:t>.</a:t>
            </a:r>
            <a:r>
              <a:rPr lang="es-ES" dirty="0"/>
              <a:t> </a:t>
            </a:r>
          </a:p>
          <a:p>
            <a:pPr marL="82296" indent="0">
              <a:buNone/>
            </a:pPr>
            <a:endParaRPr lang="es-ES" dirty="0" smtClean="0"/>
          </a:p>
          <a:p>
            <a:pPr marL="82296" indent="0" algn="just">
              <a:buNone/>
            </a:pPr>
            <a:r>
              <a:rPr lang="es-ES" sz="2400" b="1" dirty="0"/>
              <a:t>La cuentas de gastos van de forma </a:t>
            </a:r>
            <a:r>
              <a:rPr lang="es-ES" sz="2400" b="1" dirty="0" smtClean="0"/>
              <a:t>alfabética </a:t>
            </a:r>
            <a:r>
              <a:rPr lang="es-ES" sz="2400" b="1" dirty="0"/>
              <a:t>deje espacio por si se crea alguna nueva en </a:t>
            </a:r>
            <a:r>
              <a:rPr lang="es-ES" sz="2400" b="1" dirty="0" smtClean="0"/>
              <a:t>relación </a:t>
            </a:r>
            <a:r>
              <a:rPr lang="es-ES" sz="2400" b="1" dirty="0"/>
              <a:t>a lo acordado- Para los informes se puede ordenarla de la forma Tradicional</a:t>
            </a:r>
          </a:p>
          <a:p>
            <a:pPr marL="82296" indent="0">
              <a:buNone/>
            </a:pPr>
            <a:endParaRPr lang="es-ES" sz="2400" b="1" dirty="0"/>
          </a:p>
        </p:txBody>
      </p:sp>
    </p:spTree>
    <p:extLst>
      <p:ext uri="{BB962C8B-B14F-4D97-AF65-F5344CB8AC3E}">
        <p14:creationId xmlns:p14="http://schemas.microsoft.com/office/powerpoint/2010/main" val="33388028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Listado de Nomenclaturas</a:t>
            </a:r>
            <a:endParaRPr lang="es-ES" dirty="0"/>
          </a:p>
        </p:txBody>
      </p:sp>
      <p:sp>
        <p:nvSpPr>
          <p:cNvPr id="3" name="2 Marcador de contenido"/>
          <p:cNvSpPr>
            <a:spLocks noGrp="1"/>
          </p:cNvSpPr>
          <p:nvPr>
            <p:ph idx="1"/>
          </p:nvPr>
        </p:nvSpPr>
        <p:spPr>
          <a:xfrm>
            <a:off x="1435608" y="1447800"/>
            <a:ext cx="7498080" cy="4981596"/>
          </a:xfrm>
          <a:solidFill>
            <a:srgbClr val="FF0000"/>
          </a:solidFill>
        </p:spPr>
        <p:txBody>
          <a:bodyPr>
            <a:noAutofit/>
          </a:bodyPr>
          <a:lstStyle/>
          <a:p>
            <a:pPr>
              <a:buNone/>
            </a:pPr>
            <a:endParaRPr lang="es-ES" sz="1600" i="1" dirty="0" smtClean="0"/>
          </a:p>
          <a:p>
            <a:pPr algn="just">
              <a:buNone/>
            </a:pPr>
            <a:r>
              <a:rPr lang="es-ES" sz="1600" b="1" i="1" dirty="0" smtClean="0">
                <a:solidFill>
                  <a:srgbClr val="FF0000"/>
                </a:solidFill>
                <a:hlinkClick r:id="rId2" action="ppaction://hlinksldjump"/>
              </a:rPr>
              <a:t>AB</a:t>
            </a:r>
            <a:r>
              <a:rPr lang="es-ES" sz="1600" b="1" i="1" dirty="0" smtClean="0">
                <a:hlinkClick r:id="rId2" action="ppaction://hlinksldjump"/>
              </a:rPr>
              <a:t>= Abonos de cuentas por cobrar empleados seleccione </a:t>
            </a:r>
            <a:r>
              <a:rPr lang="es-ES" sz="1600" b="1" i="1" dirty="0" err="1" smtClean="0">
                <a:hlinkClick r:id="rId2" action="ppaction://hlinksldjump"/>
              </a:rPr>
              <a:t>Receipts</a:t>
            </a:r>
            <a:r>
              <a:rPr lang="es-ES" sz="1600" b="1" i="1" dirty="0" smtClean="0">
                <a:hlinkClick r:id="rId2" action="ppaction://hlinksldjump"/>
              </a:rPr>
              <a:t> y aplique el Valor   Quincenal descontado en Planilla de la siguiente manera  cuenta por cobrar contra Cuentas por cobrar</a:t>
            </a:r>
            <a:endParaRPr lang="es-ES" sz="1600" b="1" i="1" dirty="0" smtClean="0"/>
          </a:p>
          <a:p>
            <a:pPr algn="just">
              <a:buNone/>
            </a:pPr>
            <a:r>
              <a:rPr lang="es-ES" sz="1600" b="1" i="1" dirty="0" smtClean="0">
                <a:hlinkClick r:id="rId3" action="ppaction://hlinksldjump"/>
              </a:rPr>
              <a:t>AC=  Pagos mediante ACH de planillas y a terceros</a:t>
            </a:r>
            <a:endParaRPr lang="es-ES" sz="1600" b="1" i="1" dirty="0" smtClean="0"/>
          </a:p>
          <a:p>
            <a:pPr algn="just">
              <a:buNone/>
            </a:pPr>
            <a:r>
              <a:rPr lang="es-ES" sz="1600" b="1" i="1" dirty="0" smtClean="0">
                <a:solidFill>
                  <a:schemeClr val="accent3">
                    <a:lumMod val="40000"/>
                    <a:lumOff val="60000"/>
                  </a:schemeClr>
                </a:solidFill>
                <a:hlinkClick r:id="rId4" action="ppaction://hlinksldjump"/>
              </a:rPr>
              <a:t>AD</a:t>
            </a:r>
            <a:r>
              <a:rPr lang="es-ES" sz="1600" b="1" i="1" dirty="0" smtClean="0">
                <a:hlinkClick r:id="rId4" action="ppaction://hlinksldjump"/>
              </a:rPr>
              <a:t>=  Adelantos de compras de Productos y Servicios o Honorarios</a:t>
            </a:r>
            <a:r>
              <a:rPr lang="es-ES" sz="1600" b="1" dirty="0" smtClean="0">
                <a:hlinkClick r:id="rId4" action="ppaction://hlinksldjump"/>
              </a:rPr>
              <a:t> </a:t>
            </a:r>
            <a:endParaRPr lang="es-ES" sz="1600" b="1" dirty="0" smtClean="0"/>
          </a:p>
          <a:p>
            <a:pPr algn="just">
              <a:buNone/>
            </a:pPr>
            <a:r>
              <a:rPr lang="es-ES" sz="1600" b="1" i="1" dirty="0" smtClean="0">
                <a:solidFill>
                  <a:schemeClr val="accent4">
                    <a:lumMod val="75000"/>
                  </a:schemeClr>
                </a:solidFill>
                <a:hlinkClick r:id="rId5" action="ppaction://hlinksldjump"/>
              </a:rPr>
              <a:t>CC</a:t>
            </a:r>
            <a:r>
              <a:rPr lang="es-ES" sz="1600" b="1" i="1" dirty="0" smtClean="0">
                <a:hlinkClick r:id="rId5" action="ppaction://hlinksldjump"/>
              </a:rPr>
              <a:t>= Certificación de Cobros realizados a compañía afiliadas por cuenta y orden  de :</a:t>
            </a:r>
            <a:r>
              <a:rPr lang="es-ES" sz="1600" b="1" dirty="0" smtClean="0">
                <a:hlinkClick r:id="rId5" action="ppaction://hlinksldjump"/>
              </a:rPr>
              <a:t> </a:t>
            </a:r>
            <a:endParaRPr lang="es-ES" sz="1600" b="1" dirty="0" smtClean="0"/>
          </a:p>
          <a:p>
            <a:pPr algn="just">
              <a:buNone/>
            </a:pPr>
            <a:r>
              <a:rPr lang="es-ES" sz="1600" b="1" i="1" dirty="0" smtClean="0">
                <a:solidFill>
                  <a:schemeClr val="accent5">
                    <a:lumMod val="60000"/>
                    <a:lumOff val="40000"/>
                  </a:schemeClr>
                </a:solidFill>
                <a:hlinkClick r:id="rId6" action="ppaction://hlinksldjump"/>
              </a:rPr>
              <a:t>CD</a:t>
            </a:r>
            <a:r>
              <a:rPr lang="es-ES" sz="1600" b="1" i="1" dirty="0" smtClean="0">
                <a:hlinkClick r:id="rId6" action="ppaction://hlinksldjump"/>
              </a:rPr>
              <a:t>=  Comprobantes de Diarios</a:t>
            </a:r>
            <a:endParaRPr lang="es-ES" sz="1600" b="1" dirty="0" smtClean="0"/>
          </a:p>
          <a:p>
            <a:pPr algn="just">
              <a:buNone/>
            </a:pPr>
            <a:r>
              <a:rPr lang="es-ES" sz="1600" b="1" i="1" dirty="0" smtClean="0">
                <a:solidFill>
                  <a:schemeClr val="accent2">
                    <a:lumMod val="75000"/>
                  </a:schemeClr>
                </a:solidFill>
                <a:hlinkClick r:id="rId7" action="ppaction://hlinksldjump"/>
              </a:rPr>
              <a:t>CE</a:t>
            </a:r>
            <a:r>
              <a:rPr lang="es-ES" sz="1600" b="1" i="1" dirty="0" smtClean="0">
                <a:hlinkClick r:id="rId7" action="ppaction://hlinksldjump"/>
              </a:rPr>
              <a:t>=  Cuentas por cobrar Celulares o teléfono</a:t>
            </a:r>
            <a:r>
              <a:rPr lang="es-ES" sz="1600" b="1" dirty="0" smtClean="0">
                <a:hlinkClick r:id="rId7" action="ppaction://hlinksldjump"/>
              </a:rPr>
              <a:t> </a:t>
            </a:r>
            <a:endParaRPr lang="es-ES" sz="1600" b="1" dirty="0" smtClean="0"/>
          </a:p>
          <a:p>
            <a:pPr algn="just">
              <a:buNone/>
            </a:pPr>
            <a:r>
              <a:rPr lang="es-ES" sz="1600" b="1" i="1" dirty="0" smtClean="0">
                <a:solidFill>
                  <a:schemeClr val="accent3">
                    <a:lumMod val="75000"/>
                  </a:schemeClr>
                </a:solidFill>
                <a:hlinkClick r:id="rId8" action="ppaction://hlinksldjump"/>
              </a:rPr>
              <a:t>CI</a:t>
            </a:r>
            <a:r>
              <a:rPr lang="es-ES" sz="1600" b="1" i="1" dirty="0" smtClean="0">
                <a:hlinkClick r:id="rId8" action="ppaction://hlinksldjump"/>
              </a:rPr>
              <a:t>=  Cierres de Transacciones</a:t>
            </a:r>
            <a:r>
              <a:rPr lang="es-ES" sz="1600" b="1" dirty="0" smtClean="0">
                <a:hlinkClick r:id="rId8" action="ppaction://hlinksldjump"/>
              </a:rPr>
              <a:t> </a:t>
            </a:r>
            <a:endParaRPr lang="es-ES" sz="1600" b="1" dirty="0" smtClean="0"/>
          </a:p>
          <a:p>
            <a:pPr algn="just">
              <a:buNone/>
            </a:pPr>
            <a:r>
              <a:rPr lang="es-ES" sz="1600" b="1" i="1" dirty="0" smtClean="0">
                <a:solidFill>
                  <a:schemeClr val="accent6">
                    <a:lumMod val="60000"/>
                    <a:lumOff val="40000"/>
                  </a:schemeClr>
                </a:solidFill>
                <a:hlinkClick r:id="rId9" action="ppaction://hlinksldjump"/>
              </a:rPr>
              <a:t>CM</a:t>
            </a:r>
            <a:r>
              <a:rPr lang="es-ES" sz="1600" b="1" i="1" dirty="0" smtClean="0">
                <a:hlinkClick r:id="rId9" action="ppaction://hlinksldjump"/>
              </a:rPr>
              <a:t>=  Caja Menuda</a:t>
            </a:r>
            <a:r>
              <a:rPr lang="es-ES" sz="1600" b="1" dirty="0" smtClean="0">
                <a:hlinkClick r:id="rId9" action="ppaction://hlinksldjump"/>
              </a:rPr>
              <a:t> </a:t>
            </a:r>
            <a:endParaRPr lang="es-ES" sz="1600" b="1" dirty="0" smtClean="0"/>
          </a:p>
          <a:p>
            <a:pPr algn="just">
              <a:buNone/>
            </a:pPr>
            <a:r>
              <a:rPr lang="es-ES" sz="1600" b="1" i="1" dirty="0" smtClean="0">
                <a:solidFill>
                  <a:schemeClr val="accent4">
                    <a:lumMod val="40000"/>
                    <a:lumOff val="60000"/>
                  </a:schemeClr>
                </a:solidFill>
                <a:hlinkClick r:id="rId10" action="ppaction://hlinksldjump"/>
              </a:rPr>
              <a:t>CO</a:t>
            </a:r>
            <a:r>
              <a:rPr lang="es-ES" sz="1600" b="1" i="1" dirty="0" smtClean="0">
                <a:hlinkClick r:id="rId10" action="ppaction://hlinksldjump"/>
              </a:rPr>
              <a:t>=  Cotizaciones de Compras de productos o Servicios</a:t>
            </a:r>
            <a:r>
              <a:rPr lang="es-ES" sz="1600" b="1" dirty="0" smtClean="0">
                <a:hlinkClick r:id="rId10" action="ppaction://hlinksldjump"/>
              </a:rPr>
              <a:t> </a:t>
            </a:r>
            <a:endParaRPr lang="es-ES" sz="1600" b="1" dirty="0" smtClean="0"/>
          </a:p>
          <a:p>
            <a:pPr algn="just">
              <a:buNone/>
            </a:pPr>
            <a:r>
              <a:rPr lang="es-ES" sz="1600" b="1" i="1" dirty="0" smtClean="0">
                <a:solidFill>
                  <a:schemeClr val="accent6">
                    <a:lumMod val="40000"/>
                    <a:lumOff val="60000"/>
                  </a:schemeClr>
                </a:solidFill>
                <a:hlinkClick r:id="rId11" action="ppaction://hlinksldjump"/>
              </a:rPr>
              <a:t>CP</a:t>
            </a:r>
            <a:r>
              <a:rPr lang="es-ES" sz="1600" b="1" i="1" dirty="0" smtClean="0">
                <a:hlinkClick r:id="rId11" action="ppaction://hlinksldjump"/>
              </a:rPr>
              <a:t>=  Certificación de pagos realizados a compañía afiliadas por cuenta y orden     de :</a:t>
            </a:r>
            <a:r>
              <a:rPr lang="es-ES" sz="1600" b="1" dirty="0" smtClean="0">
                <a:hlinkClick r:id="rId11" action="ppaction://hlinksldjump"/>
              </a:rPr>
              <a:t> </a:t>
            </a:r>
            <a:endParaRPr lang="es-ES" sz="1600" b="1" dirty="0" smtClean="0"/>
          </a:p>
          <a:p>
            <a:pPr>
              <a:buNone/>
            </a:pPr>
            <a:endParaRPr lang="es-ES" sz="1600" dirty="0"/>
          </a:p>
        </p:txBody>
      </p:sp>
    </p:spTree>
    <p:extLst>
      <p:ext uri="{BB962C8B-B14F-4D97-AF65-F5344CB8AC3E}">
        <p14:creationId xmlns:p14="http://schemas.microsoft.com/office/powerpoint/2010/main" val="333988318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Listado de Nomenclaturas</a:t>
            </a:r>
            <a:endParaRPr lang="es-ES" dirty="0"/>
          </a:p>
        </p:txBody>
      </p:sp>
      <p:sp>
        <p:nvSpPr>
          <p:cNvPr id="3" name="2 Marcador de contenido"/>
          <p:cNvSpPr>
            <a:spLocks noGrp="1"/>
          </p:cNvSpPr>
          <p:nvPr>
            <p:ph idx="1"/>
          </p:nvPr>
        </p:nvSpPr>
        <p:spPr>
          <a:xfrm>
            <a:off x="1428728" y="1428736"/>
            <a:ext cx="7498080" cy="4800600"/>
          </a:xfrm>
          <a:solidFill>
            <a:srgbClr val="FF0000"/>
          </a:solidFill>
        </p:spPr>
        <p:txBody>
          <a:bodyPr>
            <a:normAutofit/>
          </a:bodyPr>
          <a:lstStyle/>
          <a:p>
            <a:pPr algn="just">
              <a:buNone/>
            </a:pPr>
            <a:r>
              <a:rPr lang="es-ES" sz="1600" b="1" i="1" dirty="0" smtClean="0">
                <a:solidFill>
                  <a:schemeClr val="bg2">
                    <a:lumMod val="50000"/>
                  </a:schemeClr>
                </a:solidFill>
                <a:hlinkClick r:id="rId2" action="ppaction://hlinksldjump"/>
              </a:rPr>
              <a:t>CV</a:t>
            </a:r>
            <a:r>
              <a:rPr lang="es-ES" sz="1600" b="1" i="1" dirty="0" smtClean="0">
                <a:hlinkClick r:id="rId2" action="ppaction://hlinksldjump"/>
              </a:rPr>
              <a:t>=  Referencia para cheque devuelto use el numero del cheque devuelto</a:t>
            </a:r>
            <a:endParaRPr lang="es-ES" sz="1600" b="1" i="1" dirty="0" smtClean="0"/>
          </a:p>
          <a:p>
            <a:pPr algn="just">
              <a:buNone/>
            </a:pPr>
            <a:r>
              <a:rPr lang="es-ES" sz="1600" b="1" i="1" dirty="0" smtClean="0">
                <a:solidFill>
                  <a:schemeClr val="accent4">
                    <a:lumMod val="75000"/>
                  </a:schemeClr>
                </a:solidFill>
                <a:hlinkClick r:id="rId3" action="ppaction://hlinksldjump"/>
              </a:rPr>
              <a:t>EF</a:t>
            </a:r>
            <a:r>
              <a:rPr lang="es-ES" sz="1600" b="1" i="1" dirty="0" smtClean="0">
                <a:hlinkClick r:id="rId3" action="ppaction://hlinksldjump"/>
              </a:rPr>
              <a:t>=  Pagos realizados en efectivo (Confección de Cheques para pagos en efectivo / Comprobantes de pagos en efectivo)</a:t>
            </a:r>
            <a:r>
              <a:rPr lang="es-ES" sz="1600" b="1" dirty="0" smtClean="0">
                <a:hlinkClick r:id="rId3" action="ppaction://hlinksldjump"/>
              </a:rPr>
              <a:t>  </a:t>
            </a:r>
            <a:endParaRPr lang="es-ES" sz="1600" b="1" dirty="0" smtClean="0"/>
          </a:p>
          <a:p>
            <a:pPr algn="just">
              <a:buNone/>
            </a:pPr>
            <a:r>
              <a:rPr lang="es-ES" sz="1600" b="1" i="1" dirty="0" smtClean="0">
                <a:solidFill>
                  <a:schemeClr val="accent5">
                    <a:lumMod val="40000"/>
                    <a:lumOff val="60000"/>
                  </a:schemeClr>
                </a:solidFill>
                <a:hlinkClick r:id="rId4" action="ppaction://hlinksldjump"/>
              </a:rPr>
              <a:t>IC</a:t>
            </a:r>
            <a:r>
              <a:rPr lang="es-ES" sz="1600" b="1" i="1" dirty="0" smtClean="0">
                <a:hlinkClick r:id="rId4" action="ppaction://hlinksldjump"/>
              </a:rPr>
              <a:t>=  Informe de Caja</a:t>
            </a:r>
            <a:r>
              <a:rPr lang="es-ES" sz="1600" b="1" dirty="0" smtClean="0">
                <a:hlinkClick r:id="rId4" action="ppaction://hlinksldjump"/>
              </a:rPr>
              <a:t> </a:t>
            </a:r>
            <a:endParaRPr lang="es-ES" sz="1600" b="1" dirty="0" smtClean="0"/>
          </a:p>
          <a:p>
            <a:pPr algn="just">
              <a:buNone/>
            </a:pPr>
            <a:r>
              <a:rPr lang="es-ES" sz="1600" b="1" i="1" dirty="0" smtClean="0">
                <a:solidFill>
                  <a:schemeClr val="accent1">
                    <a:lumMod val="60000"/>
                    <a:lumOff val="40000"/>
                  </a:schemeClr>
                </a:solidFill>
                <a:hlinkClick r:id="rId5" action="ppaction://hlinksldjump"/>
              </a:rPr>
              <a:t>IM</a:t>
            </a:r>
            <a:r>
              <a:rPr lang="es-ES" sz="1600" b="1" i="1" dirty="0" smtClean="0">
                <a:hlinkClick r:id="rId5" action="ppaction://hlinksldjump"/>
              </a:rPr>
              <a:t>=  Informe de </a:t>
            </a:r>
            <a:r>
              <a:rPr lang="es-ES" sz="1600" b="1" i="1" dirty="0" err="1" smtClean="0">
                <a:hlinkClick r:id="rId5" action="ppaction://hlinksldjump"/>
              </a:rPr>
              <a:t>Master</a:t>
            </a:r>
            <a:r>
              <a:rPr lang="es-ES" sz="1600" b="1" i="1" dirty="0" smtClean="0">
                <a:hlinkClick r:id="rId5" action="ppaction://hlinksldjump"/>
              </a:rPr>
              <a:t> </a:t>
            </a:r>
            <a:r>
              <a:rPr lang="es-ES" sz="1600" b="1" i="1" dirty="0" err="1" smtClean="0">
                <a:hlinkClick r:id="rId5" action="ppaction://hlinksldjump"/>
              </a:rPr>
              <a:t>Card</a:t>
            </a:r>
            <a:r>
              <a:rPr lang="es-ES" sz="1600" b="1" dirty="0" smtClean="0">
                <a:hlinkClick r:id="rId5" action="ppaction://hlinksldjump"/>
              </a:rPr>
              <a:t> </a:t>
            </a:r>
            <a:endParaRPr lang="es-ES" sz="1600" b="1" dirty="0" smtClean="0"/>
          </a:p>
          <a:p>
            <a:pPr algn="just">
              <a:buNone/>
            </a:pPr>
            <a:r>
              <a:rPr lang="es-ES" sz="1600" b="1" i="1" dirty="0" smtClean="0">
                <a:solidFill>
                  <a:schemeClr val="accent3">
                    <a:lumMod val="75000"/>
                  </a:schemeClr>
                </a:solidFill>
                <a:hlinkClick r:id="rId6" action="ppaction://hlinksldjump"/>
              </a:rPr>
              <a:t>IV</a:t>
            </a:r>
            <a:r>
              <a:rPr lang="es-ES" sz="1600" b="1" i="1" dirty="0" smtClean="0">
                <a:hlinkClick r:id="rId6" action="ppaction://hlinksldjump"/>
              </a:rPr>
              <a:t>=  Informe de Visa</a:t>
            </a:r>
            <a:r>
              <a:rPr lang="es-ES" sz="1600" b="1" dirty="0" smtClean="0">
                <a:hlinkClick r:id="rId6" action="ppaction://hlinksldjump"/>
              </a:rPr>
              <a:t> </a:t>
            </a:r>
            <a:endParaRPr lang="es-ES" sz="1600" b="1" dirty="0" smtClean="0"/>
          </a:p>
          <a:p>
            <a:pPr algn="just">
              <a:buNone/>
            </a:pPr>
            <a:r>
              <a:rPr lang="es-ES" sz="1600" b="1" i="1" dirty="0" smtClean="0">
                <a:solidFill>
                  <a:schemeClr val="accent6">
                    <a:lumMod val="75000"/>
                  </a:schemeClr>
                </a:solidFill>
                <a:hlinkClick r:id="rId7" action="ppaction://hlinksldjump"/>
              </a:rPr>
              <a:t>MP</a:t>
            </a:r>
            <a:r>
              <a:rPr lang="es-ES" sz="1600" b="1" i="1" dirty="0" smtClean="0">
                <a:hlinkClick r:id="rId7" action="ppaction://hlinksldjump"/>
              </a:rPr>
              <a:t>=  Materias Primas de Fabricación</a:t>
            </a:r>
            <a:r>
              <a:rPr lang="es-ES" sz="1600" b="1" dirty="0" smtClean="0">
                <a:hlinkClick r:id="rId7" action="ppaction://hlinksldjump"/>
              </a:rPr>
              <a:t> </a:t>
            </a:r>
            <a:endParaRPr lang="es-ES" sz="1600" b="1" dirty="0" smtClean="0"/>
          </a:p>
          <a:p>
            <a:pPr algn="just">
              <a:buNone/>
            </a:pPr>
            <a:r>
              <a:rPr lang="es-ES" sz="1600" b="1" i="1" dirty="0" smtClean="0">
                <a:hlinkClick r:id="rId8" action="ppaction://hlinksldjump"/>
              </a:rPr>
              <a:t>ND=  Notas de débitos por cargos bancarios</a:t>
            </a:r>
            <a:r>
              <a:rPr lang="es-ES" sz="1600" dirty="0" smtClean="0">
                <a:hlinkClick r:id="rId8" action="ppaction://hlinksldjump"/>
              </a:rPr>
              <a:t> </a:t>
            </a:r>
            <a:endParaRPr lang="es-ES" sz="1600" dirty="0" smtClean="0"/>
          </a:p>
          <a:p>
            <a:pPr algn="just">
              <a:buNone/>
            </a:pPr>
            <a:r>
              <a:rPr lang="es-ES" sz="1600" b="1" i="1" dirty="0" smtClean="0">
                <a:solidFill>
                  <a:srgbClr val="7030A0"/>
                </a:solidFill>
                <a:hlinkClick r:id="rId9" action="ppaction://hlinksldjump"/>
              </a:rPr>
              <a:t>OC</a:t>
            </a:r>
            <a:r>
              <a:rPr lang="es-ES" sz="1600" b="1" i="1" dirty="0" smtClean="0">
                <a:hlinkClick r:id="rId9" action="ppaction://hlinksldjump"/>
              </a:rPr>
              <a:t>= Orden de Compras Contado o Crédito va Vinculada a la RQ</a:t>
            </a:r>
            <a:r>
              <a:rPr lang="es-ES" sz="1600" b="1" dirty="0" smtClean="0">
                <a:hlinkClick r:id="rId9" action="ppaction://hlinksldjump"/>
              </a:rPr>
              <a:t> </a:t>
            </a:r>
            <a:endParaRPr lang="es-ES" sz="1600" b="1" dirty="0" smtClean="0"/>
          </a:p>
          <a:p>
            <a:pPr algn="just">
              <a:buNone/>
            </a:pPr>
            <a:r>
              <a:rPr lang="es-ES" sz="1600" b="1" i="1" dirty="0" smtClean="0">
                <a:solidFill>
                  <a:srgbClr val="3366FF"/>
                </a:solidFill>
                <a:hlinkClick r:id="rId10" action="ppaction://hlinksldjump"/>
              </a:rPr>
              <a:t>OT</a:t>
            </a:r>
            <a:r>
              <a:rPr lang="es-ES" sz="1600" b="1" i="1" dirty="0" smtClean="0">
                <a:hlinkClick r:id="rId10" action="ppaction://hlinksldjump"/>
              </a:rPr>
              <a:t>= Orden de Trabajo son servicios de trabajo a realizar (Demoliciones, Reparaciones, Construcciones u otros)</a:t>
            </a:r>
            <a:r>
              <a:rPr lang="es-ES" sz="1600" b="1" dirty="0" smtClean="0">
                <a:hlinkClick r:id="rId10" action="ppaction://hlinksldjump"/>
              </a:rPr>
              <a:t> </a:t>
            </a:r>
            <a:endParaRPr lang="es-ES" sz="1600" b="1" dirty="0" smtClean="0"/>
          </a:p>
          <a:p>
            <a:pPr algn="just">
              <a:buNone/>
            </a:pPr>
            <a:r>
              <a:rPr lang="es-ES" sz="1600" b="1" i="1" dirty="0" smtClean="0">
                <a:solidFill>
                  <a:srgbClr val="CC3399"/>
                </a:solidFill>
                <a:hlinkClick r:id="rId11" action="ppaction://hlinksldjump"/>
              </a:rPr>
              <a:t>PF</a:t>
            </a:r>
            <a:r>
              <a:rPr lang="es-ES" sz="1600" b="1" i="1" dirty="0" smtClean="0">
                <a:hlinkClick r:id="rId11" action="ppaction://hlinksldjump"/>
              </a:rPr>
              <a:t>=  Pagos Fijos Honorarios Profesionales</a:t>
            </a:r>
            <a:r>
              <a:rPr lang="es-ES" sz="1600" b="1" dirty="0" smtClean="0">
                <a:hlinkClick r:id="rId11" action="ppaction://hlinksldjump"/>
              </a:rPr>
              <a:t> </a:t>
            </a:r>
            <a:endParaRPr lang="es-ES" sz="1600" b="1" dirty="0" smtClean="0"/>
          </a:p>
          <a:p>
            <a:pPr algn="just">
              <a:buNone/>
            </a:pPr>
            <a:r>
              <a:rPr lang="es-ES" sz="1600" b="1" i="1" dirty="0" smtClean="0">
                <a:solidFill>
                  <a:srgbClr val="CC0000"/>
                </a:solidFill>
                <a:hlinkClick r:id="rId12" action="ppaction://hlinksldjump"/>
              </a:rPr>
              <a:t>PM</a:t>
            </a:r>
            <a:r>
              <a:rPr lang="es-ES" sz="1600" b="1" i="1" dirty="0" smtClean="0">
                <a:hlinkClick r:id="rId12" action="ppaction://hlinksldjump"/>
              </a:rPr>
              <a:t>= Pagos mensuales Fijos Servicios Públicos, Pólizas, Acreedores (Mueblerías, Financieras, Bancos Etc.</a:t>
            </a:r>
            <a:r>
              <a:rPr lang="es-ES" sz="1600" b="1" dirty="0">
                <a:hlinkClick r:id="rId12" action="ppaction://hlinksldjump"/>
              </a:rPr>
              <a:t>)</a:t>
            </a:r>
            <a:endParaRPr lang="es-ES" sz="1600" b="1"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Listado de Nomenclaturas</a:t>
            </a:r>
            <a:endParaRPr lang="es-ES" dirty="0"/>
          </a:p>
        </p:txBody>
      </p:sp>
      <p:sp>
        <p:nvSpPr>
          <p:cNvPr id="3" name="2 Marcador de contenido"/>
          <p:cNvSpPr>
            <a:spLocks noGrp="1"/>
          </p:cNvSpPr>
          <p:nvPr>
            <p:ph idx="1"/>
          </p:nvPr>
        </p:nvSpPr>
        <p:spPr>
          <a:xfrm>
            <a:off x="1428728" y="1357298"/>
            <a:ext cx="7498080" cy="4800600"/>
          </a:xfrm>
          <a:solidFill>
            <a:srgbClr val="FF0000"/>
          </a:solidFill>
        </p:spPr>
        <p:txBody>
          <a:bodyPr>
            <a:normAutofit/>
          </a:bodyPr>
          <a:lstStyle/>
          <a:p>
            <a:pPr algn="just">
              <a:buNone/>
            </a:pPr>
            <a:r>
              <a:rPr lang="es-ES" sz="1600" b="1" i="1" dirty="0" smtClean="0">
                <a:solidFill>
                  <a:srgbClr val="FF6699"/>
                </a:solidFill>
                <a:hlinkClick r:id="rId2" action="ppaction://hlinksldjump"/>
              </a:rPr>
              <a:t>PQ</a:t>
            </a:r>
            <a:r>
              <a:rPr lang="es-ES" sz="1600" b="1" i="1" dirty="0" smtClean="0">
                <a:hlinkClick r:id="rId2" action="ppaction://hlinksldjump"/>
              </a:rPr>
              <a:t>= Pagos Quincenales Fijos Servicios profesionales</a:t>
            </a:r>
            <a:r>
              <a:rPr lang="es-ES" sz="1600" b="1" dirty="0" smtClean="0">
                <a:hlinkClick r:id="rId2" action="ppaction://hlinksldjump"/>
              </a:rPr>
              <a:t> </a:t>
            </a:r>
            <a:endParaRPr lang="es-ES" sz="1600" b="1" dirty="0" smtClean="0"/>
          </a:p>
          <a:p>
            <a:pPr algn="just">
              <a:buNone/>
            </a:pPr>
            <a:r>
              <a:rPr lang="es-ES" sz="1600" b="1" i="1" dirty="0" smtClean="0">
                <a:solidFill>
                  <a:srgbClr val="CC0066"/>
                </a:solidFill>
                <a:hlinkClick r:id="rId3" action="ppaction://hlinksldjump"/>
              </a:rPr>
              <a:t>PR</a:t>
            </a:r>
            <a:r>
              <a:rPr lang="es-ES" sz="1600" b="1" i="1" dirty="0" smtClean="0">
                <a:hlinkClick r:id="rId3" action="ppaction://hlinksldjump"/>
              </a:rPr>
              <a:t>=  Prestamos recibidos (Reembolsos o Aportaciones) se Registran por </a:t>
            </a:r>
            <a:r>
              <a:rPr lang="es-ES" sz="1600" b="1" i="1" dirty="0" err="1" smtClean="0">
                <a:hlinkClick r:id="rId3" action="ppaction://hlinksldjump"/>
              </a:rPr>
              <a:t>Receipts</a:t>
            </a:r>
            <a:r>
              <a:rPr lang="es-ES" sz="1600" b="1" i="1" dirty="0" smtClean="0">
                <a:hlinkClick r:id="rId3" action="ppaction://hlinksldjump"/>
              </a:rPr>
              <a:t> </a:t>
            </a:r>
            <a:r>
              <a:rPr lang="es-ES" sz="1600" b="1" i="1" dirty="0" err="1" smtClean="0">
                <a:hlinkClick r:id="rId3" action="ppaction://hlinksldjump"/>
              </a:rPr>
              <a:t>Vendor</a:t>
            </a:r>
            <a:r>
              <a:rPr lang="es-ES" sz="1600" b="1" dirty="0" smtClean="0">
                <a:hlinkClick r:id="rId3" action="ppaction://hlinksldjump"/>
              </a:rPr>
              <a:t> </a:t>
            </a:r>
            <a:endParaRPr lang="es-ES" sz="1600" b="1" dirty="0" smtClean="0"/>
          </a:p>
          <a:p>
            <a:pPr algn="just">
              <a:buNone/>
            </a:pPr>
            <a:r>
              <a:rPr lang="es-ES" sz="1600" b="1" i="1" dirty="0" smtClean="0">
                <a:solidFill>
                  <a:srgbClr val="FF0066"/>
                </a:solidFill>
                <a:hlinkClick r:id="rId4" action="ppaction://hlinksldjump"/>
              </a:rPr>
              <a:t>PT</a:t>
            </a:r>
            <a:r>
              <a:rPr lang="es-ES" sz="1600" b="1" i="1" dirty="0" smtClean="0">
                <a:hlinkClick r:id="rId4" action="ppaction://hlinksldjump"/>
              </a:rPr>
              <a:t>=  Productos terminados para la Venta</a:t>
            </a:r>
            <a:r>
              <a:rPr lang="es-ES" sz="1600" b="1" dirty="0" smtClean="0">
                <a:hlinkClick r:id="rId4" action="ppaction://hlinksldjump"/>
              </a:rPr>
              <a:t> </a:t>
            </a:r>
            <a:endParaRPr lang="es-ES" sz="1600" b="1" dirty="0" smtClean="0"/>
          </a:p>
          <a:p>
            <a:pPr algn="just">
              <a:buNone/>
            </a:pPr>
            <a:r>
              <a:rPr lang="es-ES" sz="1600" b="1" i="1" dirty="0" smtClean="0">
                <a:solidFill>
                  <a:srgbClr val="669900"/>
                </a:solidFill>
                <a:hlinkClick r:id="rId5" action="ppaction://hlinksldjump"/>
              </a:rPr>
              <a:t>RE</a:t>
            </a:r>
            <a:r>
              <a:rPr lang="es-ES" sz="1600" b="1" i="1" dirty="0" smtClean="0">
                <a:hlinkClick r:id="rId5" action="ppaction://hlinksldjump"/>
              </a:rPr>
              <a:t>=  Reembolsos de Caja Menuda y pagos a terceros</a:t>
            </a:r>
            <a:r>
              <a:rPr lang="es-ES" sz="1600" b="1" dirty="0" smtClean="0">
                <a:hlinkClick r:id="rId5" action="ppaction://hlinksldjump"/>
              </a:rPr>
              <a:t> </a:t>
            </a:r>
            <a:endParaRPr lang="es-ES" sz="1600" b="1" dirty="0" smtClean="0"/>
          </a:p>
          <a:p>
            <a:pPr algn="just">
              <a:buNone/>
            </a:pPr>
            <a:r>
              <a:rPr lang="es-ES" sz="1600" b="1" i="1" dirty="0" smtClean="0">
                <a:solidFill>
                  <a:schemeClr val="accent1">
                    <a:lumMod val="75000"/>
                  </a:schemeClr>
                </a:solidFill>
                <a:hlinkClick r:id="rId6" action="ppaction://hlinksldjump"/>
              </a:rPr>
              <a:t>RQ</a:t>
            </a:r>
            <a:r>
              <a:rPr lang="es-ES" sz="1600" b="1" i="1" dirty="0" smtClean="0">
                <a:hlinkClick r:id="rId6" action="ppaction://hlinksldjump"/>
              </a:rPr>
              <a:t>= Requisición de Compras o trabajos / Solicitud de compras o servicios</a:t>
            </a:r>
            <a:r>
              <a:rPr lang="es-ES" sz="1600" b="1" dirty="0" smtClean="0">
                <a:hlinkClick r:id="rId6" action="ppaction://hlinksldjump"/>
              </a:rPr>
              <a:t> </a:t>
            </a:r>
            <a:endParaRPr lang="es-ES" sz="1600" b="1" dirty="0" smtClean="0"/>
          </a:p>
          <a:p>
            <a:pPr algn="just">
              <a:buNone/>
            </a:pPr>
            <a:r>
              <a:rPr lang="es-ES" sz="1600" b="1" i="1" dirty="0" smtClean="0">
                <a:solidFill>
                  <a:srgbClr val="3366FF"/>
                </a:solidFill>
                <a:hlinkClick r:id="rId7" action="ppaction://hlinksldjump"/>
              </a:rPr>
              <a:t>SF</a:t>
            </a:r>
            <a:r>
              <a:rPr lang="es-ES" sz="1600" b="1" i="1" dirty="0" smtClean="0">
                <a:hlinkClick r:id="rId7" action="ppaction://hlinksldjump"/>
              </a:rPr>
              <a:t>=  Documentos sin facturas</a:t>
            </a:r>
            <a:r>
              <a:rPr lang="es-ES" sz="1600" b="1" dirty="0" smtClean="0">
                <a:hlinkClick r:id="rId7" action="ppaction://hlinksldjump"/>
              </a:rPr>
              <a:t> </a:t>
            </a:r>
            <a:endParaRPr lang="es-ES" sz="1600" b="1" dirty="0" smtClean="0"/>
          </a:p>
          <a:p>
            <a:pPr algn="just">
              <a:buNone/>
            </a:pPr>
            <a:r>
              <a:rPr lang="es-ES" sz="1600" b="1" i="1" dirty="0" smtClean="0">
                <a:solidFill>
                  <a:srgbClr val="0033CC"/>
                </a:solidFill>
                <a:hlinkClick r:id="rId8" action="ppaction://hlinksldjump"/>
              </a:rPr>
              <a:t>TE</a:t>
            </a:r>
            <a:r>
              <a:rPr lang="es-ES" sz="1600" b="1" i="1" dirty="0" smtClean="0">
                <a:hlinkClick r:id="rId8" action="ppaction://hlinksldjump"/>
              </a:rPr>
              <a:t>=  Transferencias Enviadas nacionales e Internacionales</a:t>
            </a:r>
            <a:r>
              <a:rPr lang="es-ES" sz="1600" b="1" dirty="0" smtClean="0">
                <a:hlinkClick r:id="rId8" action="ppaction://hlinksldjump"/>
              </a:rPr>
              <a:t> </a:t>
            </a:r>
            <a:endParaRPr lang="es-ES" sz="1600" b="1" dirty="0" smtClean="0"/>
          </a:p>
          <a:p>
            <a:pPr algn="just">
              <a:buNone/>
            </a:pPr>
            <a:r>
              <a:rPr lang="es-ES" sz="1600" b="1" i="1" dirty="0" smtClean="0">
                <a:solidFill>
                  <a:srgbClr val="339966"/>
                </a:solidFill>
                <a:hlinkClick r:id="rId9" action="ppaction://hlinksldjump"/>
              </a:rPr>
              <a:t>TR</a:t>
            </a:r>
            <a:r>
              <a:rPr lang="es-ES" sz="1600" b="1" i="1" dirty="0" smtClean="0">
                <a:hlinkClick r:id="rId9" action="ppaction://hlinksldjump"/>
              </a:rPr>
              <a:t>=  Transferencias recibidas nacionales e internacionales</a:t>
            </a:r>
            <a:r>
              <a:rPr lang="es-ES" sz="1600" b="1" dirty="0" smtClean="0">
                <a:hlinkClick r:id="rId9" action="ppaction://hlinksldjump"/>
              </a:rPr>
              <a:t> </a:t>
            </a:r>
            <a:endParaRPr lang="es-ES" sz="1600" b="1" dirty="0" smtClean="0"/>
          </a:p>
          <a:p>
            <a:pPr algn="just">
              <a:buNone/>
            </a:pPr>
            <a:r>
              <a:rPr lang="es-ES" sz="1600" b="1" i="1" dirty="0" smtClean="0">
                <a:solidFill>
                  <a:srgbClr val="006699"/>
                </a:solidFill>
                <a:hlinkClick r:id="rId10" action="ppaction://hlinksldjump"/>
              </a:rPr>
              <a:t>VI</a:t>
            </a:r>
            <a:r>
              <a:rPr lang="es-ES" sz="1600" b="1" i="1" dirty="0" smtClean="0">
                <a:hlinkClick r:id="rId10" action="ppaction://hlinksldjump"/>
              </a:rPr>
              <a:t>= Pagos realizados a compras mediante Tarjeta de Crédito y como referencia de Reembolso o Pagos corporativos</a:t>
            </a:r>
            <a:r>
              <a:rPr lang="es-ES" sz="1600" b="1" dirty="0" smtClean="0">
                <a:hlinkClick r:id="rId10" action="ppaction://hlinksldjump"/>
              </a:rPr>
              <a:t> </a:t>
            </a:r>
            <a:endParaRPr lang="es-ES" sz="1600" b="1" dirty="0" smtClean="0"/>
          </a:p>
          <a:p>
            <a:pPr algn="just">
              <a:buNone/>
            </a:pPr>
            <a:endParaRPr lang="es-ES" sz="1600"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1214445"/>
          </a:xfrm>
        </p:spPr>
        <p:txBody>
          <a:bodyPr>
            <a:normAutofit fontScale="90000"/>
          </a:bodyPr>
          <a:lstStyle/>
          <a:p>
            <a:r>
              <a:rPr lang="es-ES" dirty="0" smtClean="0"/>
              <a:t>NOMENCLATURAS DE </a:t>
            </a:r>
            <a:r>
              <a:rPr lang="es-ES" dirty="0" smtClean="0">
                <a:solidFill>
                  <a:srgbClr val="FF0000"/>
                </a:solidFill>
              </a:rPr>
              <a:t>AB</a:t>
            </a:r>
            <a:br>
              <a:rPr lang="es-ES" dirty="0" smtClean="0">
                <a:solidFill>
                  <a:srgbClr val="FF0000"/>
                </a:solidFill>
              </a:rPr>
            </a:br>
            <a:endParaRPr lang="es-PA" dirty="0">
              <a:solidFill>
                <a:srgbClr val="FF0000"/>
              </a:solidFill>
            </a:endParaRPr>
          </a:p>
        </p:txBody>
      </p:sp>
      <p:sp>
        <p:nvSpPr>
          <p:cNvPr id="3" name="2 Subtítulo"/>
          <p:cNvSpPr>
            <a:spLocks noGrp="1"/>
          </p:cNvSpPr>
          <p:nvPr>
            <p:ph type="subTitle" idx="1"/>
          </p:nvPr>
        </p:nvSpPr>
        <p:spPr>
          <a:xfrm>
            <a:off x="714348" y="2000240"/>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dirty="0" smtClean="0">
                <a:solidFill>
                  <a:srgbClr val="FF0000"/>
                </a:solidFill>
              </a:rPr>
              <a:t>AB</a:t>
            </a:r>
            <a:r>
              <a:rPr lang="es-ES" dirty="0" smtClean="0"/>
              <a:t>= Abonos de cuentas por cobrar empleados seleccione </a:t>
            </a:r>
            <a:r>
              <a:rPr lang="es-ES" dirty="0" err="1" smtClean="0"/>
              <a:t>Receipts</a:t>
            </a:r>
            <a:r>
              <a:rPr lang="es-ES" dirty="0" smtClean="0"/>
              <a:t> y aplique el Valor Quincenal descontado en Planilla de la siguiente manera  cuenta por cobrar contra Cuentas por cobrar</a:t>
            </a:r>
          </a:p>
          <a:p>
            <a:endParaRPr lang="es-PA"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179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564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088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53414" y="6101937"/>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016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430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267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105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9463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301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3095" y="6094521"/>
            <a:ext cx="748377" cy="792088"/>
          </a:xfrm>
          <a:prstGeom prst="rect">
            <a:avLst/>
          </a:prstGeom>
        </p:spPr>
      </p:pic>
      <p:sp>
        <p:nvSpPr>
          <p:cNvPr id="17" name="16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387533133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214290"/>
            <a:ext cx="7772400" cy="1214447"/>
          </a:xfrm>
        </p:spPr>
        <p:txBody>
          <a:bodyPr>
            <a:normAutofit fontScale="90000"/>
          </a:bodyPr>
          <a:lstStyle/>
          <a:p>
            <a:r>
              <a:rPr lang="es-ES" dirty="0" smtClean="0"/>
              <a:t>NOMENCLATURAS DE </a:t>
            </a:r>
            <a:r>
              <a:rPr lang="es-ES" dirty="0" smtClean="0">
                <a:solidFill>
                  <a:srgbClr val="FF0000"/>
                </a:solidFill>
              </a:rPr>
              <a:t>AC</a:t>
            </a:r>
            <a:r>
              <a:rPr lang="es-ES" dirty="0" smtClean="0"/>
              <a:t/>
            </a:r>
            <a:br>
              <a:rPr lang="es-ES" dirty="0" smtClean="0"/>
            </a:br>
            <a:r>
              <a:rPr lang="es-ES" dirty="0" smtClean="0">
                <a:solidFill>
                  <a:srgbClr val="FF0000"/>
                </a:solidFill>
              </a:rPr>
              <a:t>Ejemplo AC140701</a:t>
            </a:r>
            <a:endParaRPr lang="es-PA" dirty="0">
              <a:solidFill>
                <a:srgbClr val="FF0000"/>
              </a:solidFill>
            </a:endParaRPr>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effectLst>
            <a:outerShdw sx="21000" sy="21000" algn="ctr" rotWithShape="0">
              <a:schemeClr val="bg1">
                <a:alpha val="0"/>
              </a:schemeClr>
            </a:outerShdw>
          </a:effectLst>
          <a:scene3d>
            <a:camera prst="perspectiveContrastingRightFacing"/>
            <a:lightRig rig="threePt" dir="t"/>
          </a:scene3d>
          <a:sp3d extrusionH="254000" prstMaterial="metal">
            <a:bevelT/>
            <a:bevelB/>
          </a:sp3d>
        </p:spPr>
        <p:txBody>
          <a:bodyPr/>
          <a:lstStyle/>
          <a:p>
            <a:r>
              <a:rPr lang="es-ES" dirty="0">
                <a:solidFill>
                  <a:srgbClr val="FF0000"/>
                </a:solidFill>
              </a:rPr>
              <a:t>AC</a:t>
            </a:r>
            <a:r>
              <a:rPr lang="es-ES" dirty="0"/>
              <a:t> = Pagos mediante ACH de planillas y a </a:t>
            </a:r>
            <a:r>
              <a:rPr lang="es-ES" dirty="0" smtClean="0"/>
              <a:t>terceros si cada vez que se hace una ACH es lo mismo que hacer un cheque solo que es electrónico debe llevar un consecutivo  dentro del programa se recomienda esta referencia</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3382"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7240"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2473"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5005" y="6101937"/>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1759"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5894"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4266"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2643"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6228"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54605"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4686"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59363707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357166"/>
            <a:ext cx="7215238" cy="936103"/>
          </a:xfrm>
        </p:spPr>
        <p:txBody>
          <a:bodyPr>
            <a:normAutofit fontScale="90000"/>
          </a:bodyPr>
          <a:lstStyle/>
          <a:p>
            <a:r>
              <a:rPr lang="es-ES" dirty="0" smtClean="0"/>
              <a:t>NOMENCLATURAS DE </a:t>
            </a:r>
            <a:r>
              <a:rPr lang="es-ES" dirty="0" smtClean="0">
                <a:solidFill>
                  <a:srgbClr val="FF0000"/>
                </a:solidFill>
              </a:rPr>
              <a:t>AD</a:t>
            </a:r>
            <a:br>
              <a:rPr lang="es-ES" dirty="0" smtClean="0">
                <a:solidFill>
                  <a:srgbClr val="FF0000"/>
                </a:solidFill>
              </a:rPr>
            </a:br>
            <a:r>
              <a:rPr lang="es-ES" dirty="0" smtClean="0">
                <a:solidFill>
                  <a:srgbClr val="FF0000"/>
                </a:solidFill>
              </a:rPr>
              <a:t>Ejemplo AD140701</a:t>
            </a:r>
            <a:endParaRPr lang="es-PA" dirty="0">
              <a:solidFill>
                <a:srgbClr val="FF0000"/>
              </a:solidFill>
            </a:endParaRPr>
          </a:p>
        </p:txBody>
      </p:sp>
      <p:sp>
        <p:nvSpPr>
          <p:cNvPr id="3" name="2 Subtítulo"/>
          <p:cNvSpPr>
            <a:spLocks noGrp="1"/>
          </p:cNvSpPr>
          <p:nvPr>
            <p:ph type="subTitle" idx="1"/>
          </p:nvPr>
        </p:nvSpPr>
        <p:spPr>
          <a:xfrm>
            <a:off x="572191" y="1988840"/>
            <a:ext cx="8136904" cy="2664296"/>
          </a:xfrm>
          <a:blipFill>
            <a:blip r:embed="rId2"/>
            <a:tile tx="0" ty="0" sx="100000" sy="100000" flip="none" algn="tl"/>
          </a:blipFill>
          <a:ln>
            <a:solidFill>
              <a:schemeClr val="bg1"/>
            </a:solidFill>
          </a:ln>
          <a:scene3d>
            <a:camera prst="perspectiveContrastingRightFacing"/>
            <a:lightRig rig="threePt" dir="t"/>
          </a:scene3d>
          <a:sp3d extrusionH="254000" prstMaterial="metal">
            <a:bevelT/>
            <a:bevelB/>
          </a:sp3d>
        </p:spPr>
        <p:txBody>
          <a:bodyPr/>
          <a:lstStyle/>
          <a:p>
            <a:r>
              <a:rPr lang="es-ES" i="1" dirty="0" smtClean="0">
                <a:solidFill>
                  <a:srgbClr val="FF0000"/>
                </a:solidFill>
              </a:rPr>
              <a:t>AD </a:t>
            </a:r>
            <a:r>
              <a:rPr lang="es-ES" i="1" dirty="0" smtClean="0"/>
              <a:t>= Adelantos de compras de Productos y Servicios o Honorarios</a:t>
            </a:r>
            <a:r>
              <a:rPr lang="es-ES" dirty="0" smtClean="0"/>
              <a:t> </a:t>
            </a:r>
            <a:endParaRPr lang="es-ES" dirty="0">
              <a:solidFill>
                <a:schemeClr val="tx1"/>
              </a:solidFill>
            </a:endParaRPr>
          </a:p>
          <a:p>
            <a:r>
              <a:rPr lang="es-ES" dirty="0" smtClean="0">
                <a:solidFill>
                  <a:schemeClr val="tx1"/>
                </a:solidFill>
              </a:rPr>
              <a:t>Cada vez que gire un cheque y no tenga la factura el registro de la factura de compras debe cerrarse con un </a:t>
            </a:r>
            <a:r>
              <a:rPr lang="es-ES" dirty="0" smtClean="0">
                <a:solidFill>
                  <a:srgbClr val="FF0000"/>
                </a:solidFill>
              </a:rPr>
              <a:t>AD</a:t>
            </a:r>
          </a:p>
          <a:p>
            <a:r>
              <a:rPr lang="es-ES" dirty="0" smtClean="0">
                <a:solidFill>
                  <a:schemeClr val="tx1"/>
                </a:solidFill>
              </a:rPr>
              <a:t>Significa que fue pagada anticipadamente antes de llegar el producto o servicio</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45500744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16" fill="hold" grpId="0" nodeType="with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grpId="0" nodeType="withEffect">
                                  <p:stCondLst>
                                    <p:cond delay="0"/>
                                  </p:stCondLst>
                                  <p:iterate type="lt">
                                    <p:tmPct val="10000"/>
                                  </p:iterate>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grpId="0" nodeType="withEffect">
                                  <p:stCondLst>
                                    <p:cond delay="0"/>
                                  </p:stCondLst>
                                  <p:iterate type="lt">
                                    <p:tmPct val="10000"/>
                                  </p:iterate>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214290"/>
            <a:ext cx="7602068" cy="984766"/>
          </a:xfrm>
        </p:spPr>
        <p:txBody>
          <a:bodyPr>
            <a:normAutofit fontScale="90000"/>
          </a:bodyPr>
          <a:lstStyle/>
          <a:p>
            <a:r>
              <a:rPr lang="es-ES" dirty="0" smtClean="0"/>
              <a:t/>
            </a:r>
            <a:br>
              <a:rPr lang="es-ES" dirty="0" smtClean="0"/>
            </a:br>
            <a:r>
              <a:rPr lang="es-ES" dirty="0" smtClean="0"/>
              <a:t>NOMENCLATURAS DE </a:t>
            </a:r>
            <a:r>
              <a:rPr lang="es-ES" dirty="0" smtClean="0">
                <a:solidFill>
                  <a:srgbClr val="FF0000"/>
                </a:solidFill>
              </a:rPr>
              <a:t>CC</a:t>
            </a: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CC</a:t>
            </a:r>
            <a:r>
              <a:rPr lang="es-ES" i="1" dirty="0" smtClean="0"/>
              <a:t>= Certificación de Cobros realizados a compañía afiliadas por cuenta y orden de :</a:t>
            </a:r>
            <a:r>
              <a:rPr lang="es-ES" dirty="0" smtClean="0"/>
              <a:t> </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267615083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1538" y="357166"/>
            <a:ext cx="7816382" cy="880055"/>
          </a:xfrm>
        </p:spPr>
        <p:txBody>
          <a:bodyPr>
            <a:normAutofit fontScale="90000"/>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NOMENCLATURAS DE </a:t>
            </a:r>
            <a:r>
              <a:rPr lang="es-ES" dirty="0" smtClean="0">
                <a:solidFill>
                  <a:srgbClr val="FF0000"/>
                </a:solidFill>
              </a:rPr>
              <a:t>CD</a:t>
            </a: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CD</a:t>
            </a:r>
            <a:r>
              <a:rPr lang="es-ES" i="1" dirty="0" smtClean="0"/>
              <a:t>= Comprobantes de Diarios</a:t>
            </a:r>
            <a:r>
              <a:rPr lang="es-ES" dirty="0" smtClean="0"/>
              <a:t> </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95727688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effectLst/>
              </a:rPr>
              <a:t>SIGNIFICADO DE CUENTAS CONTABLES 10000 – 10002</a:t>
            </a:r>
            <a:endParaRPr lang="es-ES" sz="2000" b="1" dirty="0">
              <a:effectLst/>
            </a:endParaRPr>
          </a:p>
        </p:txBody>
      </p:sp>
      <p:sp>
        <p:nvSpPr>
          <p:cNvPr id="7" name="6 Marcador de contenido"/>
          <p:cNvSpPr>
            <a:spLocks noGrp="1"/>
          </p:cNvSpPr>
          <p:nvPr>
            <p:ph idx="1"/>
          </p:nvPr>
        </p:nvSpPr>
        <p:spPr>
          <a:xfrm>
            <a:off x="1259632" y="1412776"/>
            <a:ext cx="7498080" cy="4800600"/>
          </a:xfrm>
          <a:solidFill>
            <a:srgbClr val="FF0000"/>
          </a:solidFill>
        </p:spPr>
        <p:txBody>
          <a:bodyPr>
            <a:normAutofit lnSpcReduction="10000"/>
          </a:bodyPr>
          <a:lstStyle/>
          <a:p>
            <a:pPr marL="82296" indent="0" algn="just">
              <a:buNone/>
            </a:pPr>
            <a:r>
              <a:rPr lang="es-ES" sz="2000" b="1" dirty="0" smtClean="0">
                <a:solidFill>
                  <a:srgbClr val="EA4214"/>
                </a:solidFill>
                <a:hlinkClick r:id="rId2" action="ppaction://hlinksldjump"/>
              </a:rPr>
              <a:t>10000	Todas </a:t>
            </a:r>
            <a:r>
              <a:rPr lang="es-ES" sz="2000" b="1" dirty="0">
                <a:solidFill>
                  <a:srgbClr val="EA4214"/>
                </a:solidFill>
                <a:hlinkClick r:id="rId2" action="ppaction://hlinksldjump"/>
              </a:rPr>
              <a:t>las cuentas que representen Efectivo de  Cobros o </a:t>
            </a:r>
            <a:r>
              <a:rPr lang="es-ES" sz="2000" b="1" dirty="0" smtClean="0">
                <a:solidFill>
                  <a:srgbClr val="EA4214"/>
                </a:solidFill>
                <a:hlinkClick r:id="rId2" action="ppaction://hlinksldjump"/>
              </a:rPr>
              <a:t>Pagos</a:t>
            </a:r>
            <a:endParaRPr lang="es-ES" sz="2000" b="1" dirty="0" smtClean="0">
              <a:solidFill>
                <a:srgbClr val="EA4214"/>
              </a:solidFill>
            </a:endParaRPr>
          </a:p>
          <a:p>
            <a:pPr marL="82296" indent="0" algn="just">
              <a:buNone/>
            </a:pPr>
            <a:endParaRPr lang="es-ES" sz="2000" b="1" dirty="0">
              <a:solidFill>
                <a:srgbClr val="EA4214"/>
              </a:solidFill>
            </a:endParaRPr>
          </a:p>
          <a:p>
            <a:pPr marL="82296" indent="0" algn="just">
              <a:buNone/>
            </a:pPr>
            <a:r>
              <a:rPr lang="es-ES" sz="2000" b="1" dirty="0" smtClean="0">
                <a:solidFill>
                  <a:srgbClr val="EA4214"/>
                </a:solidFill>
                <a:hlinkClick r:id="rId3" action="ppaction://hlinksldjump"/>
              </a:rPr>
              <a:t>10001	Cuenta </a:t>
            </a:r>
            <a:r>
              <a:rPr lang="es-ES" sz="2000" b="1" dirty="0">
                <a:solidFill>
                  <a:srgbClr val="EA4214"/>
                </a:solidFill>
                <a:hlinkClick r:id="rId3" action="ppaction://hlinksldjump"/>
              </a:rPr>
              <a:t>puente de todos lo que no represente efectivo y sea cuenta de Caja  </a:t>
            </a:r>
            <a:r>
              <a:rPr lang="es-ES" sz="2000" b="1" dirty="0" err="1">
                <a:solidFill>
                  <a:srgbClr val="EA4214"/>
                </a:solidFill>
                <a:hlinkClick r:id="rId3" action="ppaction://hlinksldjump"/>
              </a:rPr>
              <a:t>Ejem</a:t>
            </a:r>
            <a:r>
              <a:rPr lang="es-ES" sz="2000" b="1" dirty="0">
                <a:solidFill>
                  <a:srgbClr val="EA4214"/>
                </a:solidFill>
                <a:hlinkClick r:id="rId3" action="ppaction://hlinksldjump"/>
              </a:rPr>
              <a:t>. </a:t>
            </a:r>
            <a:r>
              <a:rPr lang="es-ES" sz="2000" b="1" dirty="0" smtClean="0">
                <a:solidFill>
                  <a:srgbClr val="EA4214"/>
                </a:solidFill>
                <a:hlinkClick r:id="rId3" action="ppaction://hlinksldjump"/>
              </a:rPr>
              <a:t>Traspaso </a:t>
            </a:r>
            <a:r>
              <a:rPr lang="es-ES" sz="2000" b="1" dirty="0">
                <a:solidFill>
                  <a:srgbClr val="EA4214"/>
                </a:solidFill>
                <a:hlinkClick r:id="rId3" action="ppaction://hlinksldjump"/>
              </a:rPr>
              <a:t>de cuenta a cuenta bancaria, Cierres de cuentas por cobrar contra cuentas por pagar . Pagos a de Terceros a terceros, Cobros de Terceros, Pagos entre Compañías afiliadas Ejemplo Cuentas de Celulares o Teléfonos a otros. Reembolsos a Terceros las CC Y CP= </a:t>
            </a:r>
            <a:r>
              <a:rPr lang="es-ES" sz="2000" b="1" dirty="0" smtClean="0">
                <a:solidFill>
                  <a:srgbClr val="EA4214"/>
                </a:solidFill>
                <a:hlinkClick r:id="rId3" action="ppaction://hlinksldjump"/>
              </a:rPr>
              <a:t>Constancia </a:t>
            </a:r>
            <a:r>
              <a:rPr lang="es-ES" sz="2000" b="1" dirty="0">
                <a:solidFill>
                  <a:srgbClr val="EA4214"/>
                </a:solidFill>
                <a:hlinkClick r:id="rId3" action="ppaction://hlinksldjump"/>
              </a:rPr>
              <a:t>de Pagos = Cuando se compra a nombre de la sociedad Afiliada y le paga otra </a:t>
            </a:r>
            <a:r>
              <a:rPr lang="es-ES" sz="2000" b="1" dirty="0" smtClean="0">
                <a:solidFill>
                  <a:srgbClr val="EA4214"/>
                </a:solidFill>
                <a:hlinkClick r:id="rId3" action="ppaction://hlinksldjump"/>
              </a:rPr>
              <a:t>sociedad</a:t>
            </a:r>
            <a:endParaRPr lang="es-ES" sz="2000" b="1" dirty="0" smtClean="0">
              <a:solidFill>
                <a:srgbClr val="EA4214"/>
              </a:solidFill>
            </a:endParaRPr>
          </a:p>
          <a:p>
            <a:pPr marL="82296" indent="0" algn="just">
              <a:buNone/>
            </a:pPr>
            <a:endParaRPr lang="es-ES" sz="2000" b="1" dirty="0">
              <a:solidFill>
                <a:srgbClr val="EA4214"/>
              </a:solidFill>
            </a:endParaRPr>
          </a:p>
          <a:p>
            <a:pPr marL="82296" indent="0" algn="just">
              <a:buNone/>
            </a:pPr>
            <a:r>
              <a:rPr lang="es-ES" sz="2000" b="1" dirty="0">
                <a:solidFill>
                  <a:srgbClr val="EA4214"/>
                </a:solidFill>
                <a:hlinkClick r:id="rId4" action="ppaction://hlinksldjump"/>
              </a:rPr>
              <a:t>10002	Todas las ordenes de pagos pendientes de cheques (Futuro) fecha en la cual se </a:t>
            </a:r>
            <a:r>
              <a:rPr lang="es-ES" sz="2000" b="1" dirty="0" smtClean="0">
                <a:solidFill>
                  <a:srgbClr val="EA4214"/>
                </a:solidFill>
                <a:hlinkClick r:id="rId4" action="ppaction://hlinksldjump"/>
              </a:rPr>
              <a:t>harán </a:t>
            </a:r>
            <a:r>
              <a:rPr lang="es-ES" sz="2000" b="1" dirty="0">
                <a:solidFill>
                  <a:srgbClr val="EA4214"/>
                </a:solidFill>
                <a:hlinkClick r:id="rId4" action="ppaction://hlinksldjump"/>
              </a:rPr>
              <a:t>y fecha en la cual se quitaran del sistema</a:t>
            </a:r>
            <a:endParaRPr lang="es-ES" sz="2000" b="1" dirty="0">
              <a:solidFill>
                <a:srgbClr val="EA4214"/>
              </a:solidFill>
            </a:endParaRPr>
          </a:p>
          <a:p>
            <a:pPr marL="82296" indent="0">
              <a:buNone/>
            </a:pPr>
            <a:endParaRPr lang="es-ES" dirty="0">
              <a:ln>
                <a:solidFill>
                  <a:srgbClr val="F63D0A"/>
                </a:solidFill>
              </a:ln>
              <a:solidFill>
                <a:srgbClr val="EA4214"/>
              </a:solidFill>
            </a:endParaRPr>
          </a:p>
        </p:txBody>
      </p:sp>
    </p:spTree>
    <p:extLst>
      <p:ext uri="{BB962C8B-B14F-4D97-AF65-F5344CB8AC3E}">
        <p14:creationId xmlns:p14="http://schemas.microsoft.com/office/powerpoint/2010/main" val="150774571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CE</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CE</a:t>
            </a:r>
            <a:r>
              <a:rPr lang="es-ES" i="1" dirty="0" smtClean="0"/>
              <a:t> = Cuentas por cobrar Celulares o teléfono</a:t>
            </a:r>
            <a:r>
              <a:rPr lang="es-ES" dirty="0" smtClean="0"/>
              <a:t> </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87719" y="6093296"/>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234208371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CI</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CI</a:t>
            </a:r>
            <a:r>
              <a:rPr lang="es-ES" i="1" dirty="0" smtClean="0"/>
              <a:t> = Cierres de Transacciones</a:t>
            </a:r>
            <a:r>
              <a:rPr lang="es-ES" dirty="0" smtClean="0"/>
              <a:t> </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137571662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CM</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CM</a:t>
            </a:r>
            <a:r>
              <a:rPr lang="es-ES" i="1" dirty="0" smtClean="0"/>
              <a:t>= Caja Menuda</a:t>
            </a:r>
            <a:r>
              <a:rPr lang="es-ES" dirty="0" smtClean="0"/>
              <a:t> </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285975217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CO</a:t>
            </a:r>
            <a:r>
              <a:rPr lang="es-ES" dirty="0" smtClean="0"/>
              <a:t/>
            </a:r>
            <a:br>
              <a:rPr lang="es-ES" dirty="0" smtClean="0"/>
            </a:br>
            <a:r>
              <a:rPr lang="es-ES" dirty="0" smtClean="0"/>
              <a:t>Ejemplo: </a:t>
            </a:r>
            <a:r>
              <a:rPr lang="es-ES" dirty="0" smtClean="0">
                <a:solidFill>
                  <a:srgbClr val="FF0000"/>
                </a:solidFill>
              </a:rPr>
              <a:t>CO140701</a:t>
            </a:r>
            <a:endParaRPr lang="es-PA" dirty="0">
              <a:solidFill>
                <a:srgbClr val="FF0000"/>
              </a:solidFill>
            </a:endParaRPr>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t>CO = Cotizaciones de Compras de productos o Servicios</a:t>
            </a:r>
            <a:r>
              <a:rPr lang="es-ES" dirty="0" smtClean="0"/>
              <a:t> </a:t>
            </a:r>
          </a:p>
          <a:p>
            <a:r>
              <a:rPr lang="es-ES" dirty="0"/>
              <a:t> </a:t>
            </a:r>
            <a:r>
              <a:rPr lang="es-ES" dirty="0" smtClean="0"/>
              <a:t>        Se Recomienda hacer cotizaciones dentro del   	programa eso ayuda a tener un orden en todas las 	solicitudes de compras,  Además Crea una histórico 	de compras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6" name="15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189257462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iterate type="wd">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400"/>
                            </p:stCondLst>
                            <p:childTnLst>
                              <p:par>
                                <p:cTn id="17" presetID="53" presetClass="entr" presetSubtype="16" fill="hold" grpId="0" nodeType="afterEffect">
                                  <p:stCondLst>
                                    <p:cond delay="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CP</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CP</a:t>
            </a:r>
            <a:r>
              <a:rPr lang="es-ES" i="1" dirty="0" smtClean="0">
                <a:solidFill>
                  <a:srgbClr val="FF0000"/>
                </a:solidFill>
              </a:rPr>
              <a:t> </a:t>
            </a:r>
            <a:r>
              <a:rPr lang="es-ES" i="1" dirty="0" smtClean="0"/>
              <a:t>= Certificación de pagos realizados a compañía afiliadas por cuenta y orden de :</a:t>
            </a:r>
            <a:r>
              <a:rPr lang="es-ES" dirty="0" smtClean="0"/>
              <a:t> </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24</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CV</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CV</a:t>
            </a:r>
            <a:r>
              <a:rPr lang="es-ES" i="1" dirty="0" smtClean="0"/>
              <a:t> = Referencia para cheque devuelto use el numero del cheque devuelto</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25</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EF</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EF</a:t>
            </a:r>
            <a:r>
              <a:rPr lang="es-ES" i="1" dirty="0" smtClean="0"/>
              <a:t> = Pagos realizados en efectivo (Confección de Cheques para pagos en efectivo / Comprobantes de pagos en efectivo)</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26</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IC</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IC</a:t>
            </a:r>
            <a:r>
              <a:rPr lang="es-ES" i="1" dirty="0" smtClean="0"/>
              <a:t> = Informe de Caja</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27</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548681"/>
            <a:ext cx="7772400" cy="936103"/>
          </a:xfrm>
        </p:spPr>
        <p:txBody>
          <a:bodyPr>
            <a:normAutofit fontScale="90000"/>
          </a:bodyPr>
          <a:lstStyle/>
          <a:p>
            <a:r>
              <a:rPr lang="es-ES" dirty="0" smtClean="0"/>
              <a:t>NOMENCLATURAS DE </a:t>
            </a:r>
            <a:r>
              <a:rPr lang="es-ES" dirty="0" smtClean="0">
                <a:solidFill>
                  <a:srgbClr val="FF0000"/>
                </a:solidFill>
              </a:rPr>
              <a:t>IM</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IM</a:t>
            </a:r>
            <a:r>
              <a:rPr lang="es-ES" i="1" dirty="0" smtClean="0"/>
              <a:t> = Informe de </a:t>
            </a:r>
            <a:r>
              <a:rPr lang="es-ES" i="1" dirty="0" err="1" smtClean="0"/>
              <a:t>Master</a:t>
            </a:r>
            <a:r>
              <a:rPr lang="es-ES" i="1" dirty="0" smtClean="0"/>
              <a:t> </a:t>
            </a:r>
            <a:r>
              <a:rPr lang="es-ES" i="1" dirty="0" err="1" smtClean="0"/>
              <a:t>Card</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28</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IV</a:t>
            </a:r>
            <a:r>
              <a:rPr lang="es-ES" dirty="0" smtClean="0"/>
              <a:t/>
            </a:r>
            <a:br>
              <a:rPr lang="es-ES" dirty="0" smtClean="0"/>
            </a:br>
            <a:endParaRPr lang="es-PA" dirty="0"/>
          </a:p>
        </p:txBody>
      </p:sp>
      <p:sp>
        <p:nvSpPr>
          <p:cNvPr id="3" name="2 Subtítulo"/>
          <p:cNvSpPr>
            <a:spLocks noGrp="1"/>
          </p:cNvSpPr>
          <p:nvPr>
            <p:ph type="subTitle" idx="1"/>
          </p:nvPr>
        </p:nvSpPr>
        <p:spPr>
          <a:xfrm>
            <a:off x="500034" y="1785926"/>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IV</a:t>
            </a:r>
            <a:r>
              <a:rPr lang="es-ES" i="1" dirty="0" smtClean="0"/>
              <a:t> = Informe de Visa</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29</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SIGNIFICADO DE CUENTAS CONTABLES 10100 - 11200</a:t>
            </a:r>
            <a:endParaRPr lang="es-ES" sz="2000" b="1" dirty="0"/>
          </a:p>
        </p:txBody>
      </p:sp>
      <p:sp>
        <p:nvSpPr>
          <p:cNvPr id="3" name="2 Marcador de contenido"/>
          <p:cNvSpPr>
            <a:spLocks noGrp="1"/>
          </p:cNvSpPr>
          <p:nvPr>
            <p:ph idx="1"/>
          </p:nvPr>
        </p:nvSpPr>
        <p:spPr>
          <a:xfrm>
            <a:off x="1259632" y="1484784"/>
            <a:ext cx="7498080" cy="4800600"/>
          </a:xfrm>
          <a:solidFill>
            <a:srgbClr val="FF0000"/>
          </a:solidFill>
        </p:spPr>
        <p:txBody>
          <a:bodyPr>
            <a:normAutofit lnSpcReduction="10000"/>
          </a:bodyPr>
          <a:lstStyle/>
          <a:p>
            <a:pPr marL="82296" indent="0" algn="just">
              <a:buNone/>
            </a:pPr>
            <a:r>
              <a:rPr lang="es-ES" sz="2400" b="1" dirty="0" smtClean="0">
                <a:hlinkClick r:id="rId2" action="ppaction://hlinksldjump"/>
              </a:rPr>
              <a:t>10100  Todas </a:t>
            </a:r>
            <a:r>
              <a:rPr lang="es-ES" sz="2400" b="1" dirty="0">
                <a:hlinkClick r:id="rId2" action="ppaction://hlinksldjump"/>
              </a:rPr>
              <a:t>las cuentas de Cajas Menudas a nombre de quien es el responsable debe </a:t>
            </a:r>
            <a:r>
              <a:rPr lang="es-ES" sz="2400" b="1" dirty="0" smtClean="0">
                <a:hlinkClick r:id="rId2" action="ppaction://hlinksldjump"/>
              </a:rPr>
              <a:t>confiarse </a:t>
            </a:r>
            <a:r>
              <a:rPr lang="es-ES" sz="2400" b="1" dirty="0">
                <a:hlinkClick r:id="rId2" action="ppaction://hlinksldjump"/>
              </a:rPr>
              <a:t>en el sistema mensualmente igual que los </a:t>
            </a:r>
            <a:r>
              <a:rPr lang="es-ES" sz="2400" b="1" dirty="0" smtClean="0">
                <a:hlinkClick r:id="rId2" action="ppaction://hlinksldjump"/>
              </a:rPr>
              <a:t>bancos</a:t>
            </a:r>
            <a:endParaRPr lang="es-ES" sz="2400" b="1" dirty="0" smtClean="0"/>
          </a:p>
          <a:p>
            <a:pPr marL="82296" indent="0" algn="just">
              <a:buNone/>
            </a:pPr>
            <a:r>
              <a:rPr lang="es-ES" sz="2400" b="1" dirty="0" smtClean="0">
                <a:hlinkClick r:id="rId3" action="ppaction://hlinksldjump"/>
              </a:rPr>
              <a:t>10200   Todas </a:t>
            </a:r>
            <a:r>
              <a:rPr lang="es-ES" sz="2400" b="1" dirty="0">
                <a:hlinkClick r:id="rId3" action="ppaction://hlinksldjump"/>
              </a:rPr>
              <a:t>las cuentas de bancos </a:t>
            </a:r>
            <a:r>
              <a:rPr lang="es-ES" sz="2400" b="1" dirty="0" smtClean="0">
                <a:hlinkClick r:id="rId3" action="ppaction://hlinksldjump"/>
              </a:rPr>
              <a:t>Corrientes</a:t>
            </a:r>
            <a:endParaRPr lang="es-ES" sz="2400" b="1" dirty="0"/>
          </a:p>
          <a:p>
            <a:pPr marL="82296" indent="0" algn="just">
              <a:buNone/>
            </a:pPr>
            <a:r>
              <a:rPr lang="es-ES" sz="2400" b="1" dirty="0" smtClean="0">
                <a:hlinkClick r:id="rId4" action="ppaction://hlinksldjump"/>
              </a:rPr>
              <a:t>10300   Todas </a:t>
            </a:r>
            <a:r>
              <a:rPr lang="es-ES" sz="2400" b="1" dirty="0">
                <a:hlinkClick r:id="rId4" action="ppaction://hlinksldjump"/>
              </a:rPr>
              <a:t>las cuentas de bancos de Ahorros</a:t>
            </a:r>
            <a:endParaRPr lang="es-ES" sz="2400" b="1" dirty="0"/>
          </a:p>
          <a:p>
            <a:pPr marL="82296" indent="0" algn="just">
              <a:buNone/>
            </a:pPr>
            <a:r>
              <a:rPr lang="es-ES" sz="2400" b="1" dirty="0" smtClean="0">
                <a:hlinkClick r:id="rId5" action="ppaction://hlinksldjump"/>
              </a:rPr>
              <a:t>10400   Todas </a:t>
            </a:r>
            <a:r>
              <a:rPr lang="es-ES" sz="2400" b="1" dirty="0">
                <a:hlinkClick r:id="rId5" action="ppaction://hlinksldjump"/>
              </a:rPr>
              <a:t>las cuentas de bancos Plazo </a:t>
            </a:r>
            <a:r>
              <a:rPr lang="es-ES" sz="2400" b="1" dirty="0" smtClean="0">
                <a:hlinkClick r:id="rId5" action="ppaction://hlinksldjump"/>
              </a:rPr>
              <a:t>Fijo</a:t>
            </a:r>
            <a:endParaRPr lang="es-ES" sz="2400" b="1" dirty="0" smtClean="0"/>
          </a:p>
          <a:p>
            <a:pPr marL="82296" indent="0" algn="just">
              <a:buNone/>
            </a:pPr>
            <a:r>
              <a:rPr lang="es-ES" sz="2400" b="1" dirty="0" smtClean="0">
                <a:hlinkClick r:id="rId6" action="ppaction://hlinksldjump"/>
              </a:rPr>
              <a:t>11000  Todas </a:t>
            </a:r>
            <a:r>
              <a:rPr lang="es-ES" sz="2400" b="1" dirty="0">
                <a:hlinkClick r:id="rId6" action="ppaction://hlinksldjump"/>
              </a:rPr>
              <a:t>las cuentas por cobrar que sean de </a:t>
            </a:r>
            <a:r>
              <a:rPr lang="es-ES" sz="2400" b="1" dirty="0" smtClean="0">
                <a:hlinkClick r:id="rId6" action="ppaction://hlinksldjump"/>
              </a:rPr>
              <a:t>clientes</a:t>
            </a:r>
            <a:endParaRPr lang="es-ES" sz="2400" b="1" dirty="0" smtClean="0"/>
          </a:p>
          <a:p>
            <a:pPr marL="82296" indent="0" algn="just">
              <a:buNone/>
            </a:pPr>
            <a:r>
              <a:rPr lang="es-ES" sz="2400" b="1" dirty="0" smtClean="0">
                <a:hlinkClick r:id="rId7" action="ppaction://hlinksldjump"/>
              </a:rPr>
              <a:t>11200 Todas </a:t>
            </a:r>
            <a:r>
              <a:rPr lang="es-ES" sz="2400" b="1" dirty="0">
                <a:hlinkClick r:id="rId7" action="ppaction://hlinksldjump"/>
              </a:rPr>
              <a:t>las cuentas por cobrar de los Empleados (Adelantos de Vacaciones, Decimos, vales, Prestamos, Celulares y cualquier otros similar)</a:t>
            </a:r>
            <a:endParaRPr lang="es-ES" sz="2400" b="1" dirty="0"/>
          </a:p>
          <a:p>
            <a:pPr marL="82296" indent="0" algn="just">
              <a:buNone/>
            </a:pPr>
            <a:endParaRPr lang="es-ES" sz="2400" b="1" dirty="0"/>
          </a:p>
          <a:p>
            <a:pPr marL="82296" indent="0" algn="just">
              <a:buNone/>
            </a:pPr>
            <a:endParaRPr lang="es-ES" sz="2400" b="1" dirty="0"/>
          </a:p>
          <a:p>
            <a:endParaRPr lang="es-ES" dirty="0"/>
          </a:p>
        </p:txBody>
      </p:sp>
    </p:spTree>
    <p:extLst>
      <p:ext uri="{BB962C8B-B14F-4D97-AF65-F5344CB8AC3E}">
        <p14:creationId xmlns:p14="http://schemas.microsoft.com/office/powerpoint/2010/main" val="147817702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MP</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MP </a:t>
            </a:r>
            <a:r>
              <a:rPr lang="es-ES" i="1" dirty="0" smtClean="0"/>
              <a:t>= Materias Primas de Fabricación</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30</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ND</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ND </a:t>
            </a:r>
            <a:r>
              <a:rPr lang="es-ES" i="1" dirty="0" smtClean="0"/>
              <a:t>= Notas de débitos por cargos bancarios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31</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OC</a:t>
            </a:r>
            <a:r>
              <a:rPr lang="es-ES" dirty="0" smtClean="0"/>
              <a:t/>
            </a:r>
            <a:br>
              <a:rPr lang="es-ES" dirty="0" smtClean="0"/>
            </a:br>
            <a:endParaRPr lang="es-PA" dirty="0"/>
          </a:p>
        </p:txBody>
      </p:sp>
      <p:sp>
        <p:nvSpPr>
          <p:cNvPr id="3" name="2 Subtítulo"/>
          <p:cNvSpPr>
            <a:spLocks noGrp="1"/>
          </p:cNvSpPr>
          <p:nvPr>
            <p:ph type="subTitle" idx="1"/>
          </p:nvPr>
        </p:nvSpPr>
        <p:spPr>
          <a:xfrm>
            <a:off x="428596" y="1928802"/>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OC</a:t>
            </a:r>
            <a:r>
              <a:rPr lang="es-ES" i="1" dirty="0" smtClean="0"/>
              <a:t> = Orden de Compras Contado o Crédito va Vinculada a la RQ</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32</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OT</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dirty="0" smtClean="0">
                <a:solidFill>
                  <a:srgbClr val="FF0000"/>
                </a:solidFill>
              </a:rPr>
              <a:t>OT = </a:t>
            </a:r>
            <a:r>
              <a:rPr lang="es-ES" dirty="0" smtClean="0">
                <a:solidFill>
                  <a:schemeClr val="tx1"/>
                </a:solidFill>
              </a:rPr>
              <a:t>Orden de Trabajo son servicios de trabajo a realizar (Demoliciones, Reparaciones, Construcciones u otros)</a:t>
            </a:r>
            <a:endParaRPr lang="es-ES" dirty="0">
              <a:solidFill>
                <a:schemeClr val="tx1"/>
              </a:solidFill>
            </a:endParaRP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33</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PF</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PF</a:t>
            </a:r>
            <a:r>
              <a:rPr lang="es-ES" i="1" dirty="0" smtClean="0"/>
              <a:t> = Pagos Fijos Honorarios Profesionales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34</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PM</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PM </a:t>
            </a:r>
            <a:r>
              <a:rPr lang="es-ES" i="1" dirty="0" smtClean="0"/>
              <a:t>= Pagos mensuales Fijos Servicios Públicos, Pólizas, Acreedores (Mueblerías, Financieras, Bancos Etc.)</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35</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PQ</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PQ</a:t>
            </a:r>
            <a:r>
              <a:rPr lang="es-ES" i="1" dirty="0" smtClean="0"/>
              <a:t> = Pagos Quincenales Fijos Servicios profesionales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36</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PR</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PR</a:t>
            </a:r>
            <a:r>
              <a:rPr lang="es-ES" i="1" dirty="0" smtClean="0"/>
              <a:t>= Prestamos recibidos (Reembolsos o Aportaciones) se Registran por </a:t>
            </a:r>
            <a:r>
              <a:rPr lang="es-ES" i="1" dirty="0" err="1" smtClean="0"/>
              <a:t>Receipts</a:t>
            </a:r>
            <a:r>
              <a:rPr lang="es-ES" i="1" dirty="0" smtClean="0"/>
              <a:t> </a:t>
            </a:r>
            <a:r>
              <a:rPr lang="es-ES" i="1" dirty="0" err="1" smtClean="0"/>
              <a:t>Vendor</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37</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PT</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PT </a:t>
            </a:r>
            <a:r>
              <a:rPr lang="es-ES" i="1" dirty="0" smtClean="0"/>
              <a:t>= Productos terminados para la Venta</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38</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RE</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RE </a:t>
            </a:r>
            <a:r>
              <a:rPr lang="es-ES" i="1" dirty="0" smtClean="0"/>
              <a:t>= Reembolsos de Caja Menuda y pagos a terceros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39</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a:t>SIGNIFICADO DE CUENTAS CONTABLES </a:t>
            </a:r>
            <a:r>
              <a:rPr lang="es-ES" sz="2000" dirty="0" smtClean="0"/>
              <a:t>11300 - 12000</a:t>
            </a:r>
            <a:endParaRPr lang="es-ES" sz="2000" dirty="0"/>
          </a:p>
        </p:txBody>
      </p:sp>
      <p:sp>
        <p:nvSpPr>
          <p:cNvPr id="3" name="2 Marcador de contenido"/>
          <p:cNvSpPr>
            <a:spLocks noGrp="1"/>
          </p:cNvSpPr>
          <p:nvPr>
            <p:ph idx="1"/>
          </p:nvPr>
        </p:nvSpPr>
        <p:spPr>
          <a:xfrm>
            <a:off x="1259632" y="1484784"/>
            <a:ext cx="7498080" cy="4800600"/>
          </a:xfrm>
          <a:solidFill>
            <a:srgbClr val="FF0000"/>
          </a:solidFill>
        </p:spPr>
        <p:txBody>
          <a:bodyPr/>
          <a:lstStyle/>
          <a:p>
            <a:pPr marL="82296" indent="0" algn="just">
              <a:buNone/>
            </a:pPr>
            <a:r>
              <a:rPr lang="es-ES" sz="2400" b="1" dirty="0" smtClean="0">
                <a:hlinkClick r:id="rId2" action="ppaction://hlinksldjump"/>
              </a:rPr>
              <a:t>11300 Todas mercancía </a:t>
            </a:r>
            <a:r>
              <a:rPr lang="es-ES" sz="2400" b="1" dirty="0">
                <a:hlinkClick r:id="rId2" action="ppaction://hlinksldjump"/>
              </a:rPr>
              <a:t>o servicios prestados a Accionistas o </a:t>
            </a:r>
            <a:r>
              <a:rPr lang="es-ES" sz="2400" b="1" dirty="0" err="1">
                <a:hlinkClick r:id="rId2" action="ppaction://hlinksldjump"/>
              </a:rPr>
              <a:t>Cia</a:t>
            </a:r>
            <a:r>
              <a:rPr lang="es-ES" sz="2400" b="1" dirty="0">
                <a:hlinkClick r:id="rId2" action="ppaction://hlinksldjump"/>
              </a:rPr>
              <a:t>. Asociadas locales o </a:t>
            </a:r>
            <a:r>
              <a:rPr lang="es-ES" sz="2400" b="1" dirty="0" smtClean="0">
                <a:hlinkClick r:id="rId2" action="ppaction://hlinksldjump"/>
              </a:rPr>
              <a:t>Exterior</a:t>
            </a:r>
            <a:endParaRPr lang="es-ES" sz="2400" b="1" dirty="0" smtClean="0"/>
          </a:p>
          <a:p>
            <a:pPr marL="82296" indent="0" algn="just">
              <a:buNone/>
            </a:pPr>
            <a:r>
              <a:rPr lang="es-ES" sz="2400" b="1" dirty="0" smtClean="0">
                <a:hlinkClick r:id="rId3" action="ppaction://hlinksldjump"/>
              </a:rPr>
              <a:t>11400 Todo </a:t>
            </a:r>
            <a:r>
              <a:rPr lang="es-ES" sz="2400" b="1" dirty="0">
                <a:hlinkClick r:id="rId3" action="ppaction://hlinksldjump"/>
              </a:rPr>
              <a:t>dinero entregado a Sociedades o Accionistas Locales o </a:t>
            </a:r>
            <a:r>
              <a:rPr lang="es-ES" sz="2400" b="1" dirty="0" smtClean="0">
                <a:hlinkClick r:id="rId3" action="ppaction://hlinksldjump"/>
              </a:rPr>
              <a:t>Exterior</a:t>
            </a:r>
            <a:endParaRPr lang="es-ES" sz="2400" b="1" dirty="0" smtClean="0"/>
          </a:p>
          <a:p>
            <a:pPr marL="82296" indent="0" algn="just">
              <a:buNone/>
            </a:pPr>
            <a:r>
              <a:rPr lang="es-ES" sz="2400" b="1" dirty="0" smtClean="0">
                <a:hlinkClick r:id="rId4" action="ppaction://hlinksldjump"/>
              </a:rPr>
              <a:t>11500 Todas </a:t>
            </a:r>
            <a:r>
              <a:rPr lang="es-ES" sz="2400" b="1" dirty="0">
                <a:hlinkClick r:id="rId4" action="ppaction://hlinksldjump"/>
              </a:rPr>
              <a:t>aquellas cuentas por cobrar diferentes a todas las anteriores</a:t>
            </a:r>
            <a:endParaRPr lang="es-ES" sz="2400" b="1" dirty="0"/>
          </a:p>
          <a:p>
            <a:pPr marL="82296" indent="0" algn="just">
              <a:buNone/>
            </a:pPr>
            <a:r>
              <a:rPr lang="es-ES" sz="2400" b="1" dirty="0" smtClean="0">
                <a:hlinkClick r:id="rId5" action="ppaction://hlinksldjump"/>
              </a:rPr>
              <a:t>11600 Todas </a:t>
            </a:r>
            <a:r>
              <a:rPr lang="es-ES" sz="2400" b="1" dirty="0">
                <a:hlinkClick r:id="rId5" action="ppaction://hlinksldjump"/>
              </a:rPr>
              <a:t>las reservas para cuentas malas relacionadas a la cuentas por cobrar 1% de las cuentas por cobrar que no Excedan del 10% de la Misma</a:t>
            </a:r>
            <a:endParaRPr lang="es-ES" sz="2400" b="1" dirty="0"/>
          </a:p>
          <a:p>
            <a:pPr marL="82296" indent="0" algn="just">
              <a:buNone/>
            </a:pPr>
            <a:r>
              <a:rPr lang="es-ES" sz="2400" b="1" dirty="0" smtClean="0">
                <a:hlinkClick r:id="rId6" action="ppaction://hlinksldjump"/>
              </a:rPr>
              <a:t>12000 Todos </a:t>
            </a:r>
            <a:r>
              <a:rPr lang="es-ES" sz="2400" b="1" dirty="0">
                <a:hlinkClick r:id="rId6" action="ppaction://hlinksldjump"/>
              </a:rPr>
              <a:t>los productos que van a ser almacenado para </a:t>
            </a:r>
            <a:r>
              <a:rPr lang="es-ES" sz="2400" b="1" dirty="0" smtClean="0">
                <a:hlinkClick r:id="rId6" action="ppaction://hlinksldjump"/>
              </a:rPr>
              <a:t>Consumo </a:t>
            </a:r>
            <a:r>
              <a:rPr lang="es-ES" sz="2400" b="1" dirty="0">
                <a:hlinkClick r:id="rId6" action="ppaction://hlinksldjump"/>
              </a:rPr>
              <a:t>o Venta por Plantas</a:t>
            </a:r>
            <a:endParaRPr lang="es-ES" sz="2400" b="1" dirty="0"/>
          </a:p>
          <a:p>
            <a:pPr marL="82296" indent="0" algn="just">
              <a:buNone/>
            </a:pPr>
            <a:endParaRPr lang="es-ES" sz="2400" b="1" dirty="0"/>
          </a:p>
          <a:p>
            <a:pPr algn="just"/>
            <a:endParaRPr lang="es-ES" sz="2400" b="1" dirty="0"/>
          </a:p>
          <a:p>
            <a:endParaRPr lang="es-ES" dirty="0"/>
          </a:p>
        </p:txBody>
      </p:sp>
    </p:spTree>
    <p:extLst>
      <p:ext uri="{BB962C8B-B14F-4D97-AF65-F5344CB8AC3E}">
        <p14:creationId xmlns:p14="http://schemas.microsoft.com/office/powerpoint/2010/main" val="407099895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RQ</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RQ</a:t>
            </a:r>
            <a:r>
              <a:rPr lang="es-ES" i="1" dirty="0" smtClean="0"/>
              <a:t> = Requisición de Compras o trabajos / Solicitud de compras o servicios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40</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00042"/>
            <a:ext cx="7772400" cy="936103"/>
          </a:xfrm>
        </p:spPr>
        <p:txBody>
          <a:bodyPr>
            <a:normAutofit fontScale="90000"/>
          </a:bodyPr>
          <a:lstStyle/>
          <a:p>
            <a:r>
              <a:rPr lang="es-ES" dirty="0" smtClean="0"/>
              <a:t>NOMENCLATURAS DE </a:t>
            </a:r>
            <a:r>
              <a:rPr lang="es-ES" dirty="0" smtClean="0">
                <a:solidFill>
                  <a:srgbClr val="FF0000"/>
                </a:solidFill>
              </a:rPr>
              <a:t>SF</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i="1" dirty="0" smtClean="0">
                <a:solidFill>
                  <a:srgbClr val="FF0000"/>
                </a:solidFill>
              </a:rPr>
              <a:t>SF</a:t>
            </a:r>
            <a:r>
              <a:rPr lang="es-ES" i="1" dirty="0" smtClean="0"/>
              <a:t> = Documentos sin facturas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41</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TE</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TE</a:t>
            </a:r>
            <a:r>
              <a:rPr lang="es-ES" i="1" dirty="0" smtClean="0"/>
              <a:t> = Transferencias Enviadas nacionales e Internacionales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6" name="15 CuadroTexto"/>
          <p:cNvSpPr txBox="1"/>
          <p:nvPr/>
        </p:nvSpPr>
        <p:spPr>
          <a:xfrm>
            <a:off x="1025801" y="5614997"/>
            <a:ext cx="8132011" cy="369332"/>
          </a:xfrm>
          <a:prstGeom prst="rect">
            <a:avLst/>
          </a:prstGeom>
          <a:noFill/>
        </p:spPr>
        <p:txBody>
          <a:bodyPr wrap="square" rtlCol="0">
            <a:spAutoFit/>
          </a:bodyPr>
          <a:lstStyle/>
          <a:p>
            <a:pPr algn="ctr"/>
            <a:r>
              <a:rPr lang="es-ES" dirty="0" smtClean="0"/>
              <a:t>Funciones a Realizar:  </a:t>
            </a:r>
            <a:r>
              <a:rPr lang="es-ES" b="1" i="1" dirty="0" smtClean="0">
                <a:solidFill>
                  <a:schemeClr val="accent6">
                    <a:lumMod val="75000"/>
                  </a:schemeClr>
                </a:solidFill>
              </a:rPr>
              <a:t>DEPARTAMENTO DE COMPRAS</a:t>
            </a:r>
            <a:endParaRPr lang="es-PA" b="1" i="1" dirty="0">
              <a:solidFill>
                <a:schemeClr val="accent6">
                  <a:lumMod val="75000"/>
                </a:schemeClr>
              </a:solidFill>
            </a:endParaRPr>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42</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circle(in)">
                                      <p:cBhvr>
                                        <p:cTn id="19"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TR</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TR</a:t>
            </a:r>
            <a:r>
              <a:rPr lang="es-ES" i="1" dirty="0" smtClean="0"/>
              <a:t> = Transferencias recibidas nacionales e Internacionales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43</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71480"/>
            <a:ext cx="7772400" cy="936103"/>
          </a:xfrm>
        </p:spPr>
        <p:txBody>
          <a:bodyPr>
            <a:normAutofit fontScale="90000"/>
          </a:bodyPr>
          <a:lstStyle/>
          <a:p>
            <a:r>
              <a:rPr lang="es-ES" dirty="0" smtClean="0"/>
              <a:t>NOMENCLATURAS DE </a:t>
            </a:r>
            <a:r>
              <a:rPr lang="es-ES" dirty="0" smtClean="0">
                <a:solidFill>
                  <a:srgbClr val="FF0000"/>
                </a:solidFill>
              </a:rPr>
              <a:t>VI</a:t>
            </a:r>
            <a:r>
              <a:rPr lang="es-ES" dirty="0" smtClean="0"/>
              <a:t/>
            </a:r>
            <a:br>
              <a:rPr lang="es-ES" dirty="0" smtClean="0"/>
            </a:br>
            <a:endParaRPr lang="es-PA" dirty="0"/>
          </a:p>
        </p:txBody>
      </p:sp>
      <p:sp>
        <p:nvSpPr>
          <p:cNvPr id="3" name="2 Subtítulo"/>
          <p:cNvSpPr>
            <a:spLocks noGrp="1"/>
          </p:cNvSpPr>
          <p:nvPr>
            <p:ph type="subTitle" idx="1"/>
          </p:nvPr>
        </p:nvSpPr>
        <p:spPr>
          <a:xfrm>
            <a:off x="539552" y="1844824"/>
            <a:ext cx="8136904" cy="2664296"/>
          </a:xfrm>
          <a:blipFill>
            <a:blip r:embed="rId2"/>
            <a:tile tx="0" ty="0" sx="100000" sy="100000" flip="none" algn="tl"/>
          </a:blipFill>
          <a:scene3d>
            <a:camera prst="perspectiveContrastingRightFacing"/>
            <a:lightRig rig="threePt" dir="t"/>
          </a:scene3d>
          <a:sp3d extrusionH="254000" prstMaterial="metal">
            <a:bevelT/>
            <a:bevelB/>
          </a:sp3d>
        </p:spPr>
        <p:txBody>
          <a:bodyPr/>
          <a:lstStyle/>
          <a:p>
            <a:r>
              <a:rPr lang="es-ES" b="1" i="1" dirty="0" smtClean="0">
                <a:solidFill>
                  <a:srgbClr val="FF0000"/>
                </a:solidFill>
              </a:rPr>
              <a:t>VI</a:t>
            </a:r>
            <a:r>
              <a:rPr lang="es-ES" i="1" dirty="0" smtClean="0">
                <a:solidFill>
                  <a:srgbClr val="FF0000"/>
                </a:solidFill>
              </a:rPr>
              <a:t> </a:t>
            </a:r>
            <a:r>
              <a:rPr lang="es-ES" i="1" dirty="0" smtClean="0"/>
              <a:t>= Pagos realizados a compras mediante Tarjeta de Crédito y como referencia de Reembolso o Pagos corporativos</a:t>
            </a:r>
            <a:endParaRPr lang="es-ES"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44</a:t>
            </a:fld>
            <a:endParaRPr lang="es-PA"/>
          </a:p>
        </p:txBody>
      </p:sp>
    </p:spTree>
    <p:extLst>
      <p:ext uri="{BB962C8B-B14F-4D97-AF65-F5344CB8AC3E}">
        <p14:creationId xmlns:p14="http://schemas.microsoft.com/office/powerpoint/2010/main" val="1068322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588216"/>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10000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10000</a:t>
            </a:r>
            <a:r>
              <a:rPr lang="es-ES" sz="2400" b="1" dirty="0" smtClean="0"/>
              <a:t>	Todas </a:t>
            </a:r>
            <a:r>
              <a:rPr lang="es-ES" sz="2400" b="1" dirty="0"/>
              <a:t>las cuentas que representen Efectivo de  Cobros o Pagos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45</a:t>
            </a:fld>
            <a:endParaRPr lang="es-PA"/>
          </a:p>
        </p:txBody>
      </p:sp>
    </p:spTree>
    <p:extLst>
      <p:ext uri="{BB962C8B-B14F-4D97-AF65-F5344CB8AC3E}">
        <p14:creationId xmlns:p14="http://schemas.microsoft.com/office/powerpoint/2010/main" val="172660546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588216"/>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10001</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r>
              <a:rPr lang="es-ES" sz="2400" b="1" dirty="0" smtClean="0">
                <a:solidFill>
                  <a:srgbClr val="FF0000"/>
                </a:solidFill>
              </a:rPr>
              <a:t>10001</a:t>
            </a:r>
            <a:r>
              <a:rPr lang="es-ES" sz="2400" dirty="0" smtClean="0"/>
              <a:t> Cuenta </a:t>
            </a:r>
            <a:r>
              <a:rPr lang="es-ES" sz="2400" dirty="0"/>
              <a:t>puente de todos lo que no represente efectivo y sea cuenta de </a:t>
            </a:r>
            <a:r>
              <a:rPr lang="es-ES" sz="2400" dirty="0" smtClean="0"/>
              <a:t>Caja.  </a:t>
            </a:r>
          </a:p>
          <a:p>
            <a:r>
              <a:rPr lang="es-ES" sz="2400" dirty="0" err="1" smtClean="0"/>
              <a:t>Ejem</a:t>
            </a:r>
            <a:r>
              <a:rPr lang="es-ES" sz="2400" dirty="0"/>
              <a:t>. Traspaso de cuenta a cuenta bancaria, Cierres de cuentas por cobrar contra cuentas por pagar . Pagos a de Terceros a terceros, Cobros de Terceros, Pagos entre </a:t>
            </a:r>
            <a:r>
              <a:rPr lang="es-ES" sz="2400" dirty="0" smtClean="0"/>
              <a:t>Compañías afiliadas </a:t>
            </a:r>
            <a:r>
              <a:rPr lang="es-ES" sz="2400" dirty="0"/>
              <a:t>Ejemplo Cuentas de Celulares o </a:t>
            </a:r>
            <a:r>
              <a:rPr lang="es-ES" sz="2400" dirty="0" smtClean="0"/>
              <a:t>Teléfonos </a:t>
            </a:r>
            <a:r>
              <a:rPr lang="es-ES" sz="2400" dirty="0"/>
              <a:t>a otros. Reembolsos a Terceros las CC Y CP= </a:t>
            </a:r>
            <a:r>
              <a:rPr lang="es-ES" sz="2400" dirty="0" smtClean="0"/>
              <a:t>Constancia </a:t>
            </a:r>
            <a:r>
              <a:rPr lang="es-ES" sz="2400" dirty="0"/>
              <a:t>de Pagos = Cuando se compra a nombre de la sociedad Afiliada y le paga otra sociedad</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a:p>
        </p:txBody>
      </p:sp>
      <p:sp>
        <p:nvSpPr>
          <p:cNvPr id="19" name="18 Marcador de pie de página"/>
          <p:cNvSpPr>
            <a:spLocks noGrp="1"/>
          </p:cNvSpPr>
          <p:nvPr>
            <p:ph type="ftr" sz="quarter" idx="11"/>
          </p:nvPr>
        </p:nvSpPr>
        <p:spPr/>
        <p:txBody>
          <a:bodyPr/>
          <a:lstStyle/>
          <a:p>
            <a:endParaRPr lang="es-PA"/>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46</a:t>
            </a:fld>
            <a:endParaRPr lang="es-PA"/>
          </a:p>
        </p:txBody>
      </p:sp>
    </p:spTree>
    <p:extLst>
      <p:ext uri="{BB962C8B-B14F-4D97-AF65-F5344CB8AC3E}">
        <p14:creationId xmlns:p14="http://schemas.microsoft.com/office/powerpoint/2010/main" val="52998825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10002</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10002</a:t>
            </a:r>
            <a:r>
              <a:rPr lang="es-ES" sz="2400" b="1" dirty="0" smtClean="0"/>
              <a:t> Todas </a:t>
            </a:r>
            <a:r>
              <a:rPr lang="es-ES" sz="2400" b="1" dirty="0"/>
              <a:t>las ordenes de pagos pendientes de cheques (Futuro) fecha en la cual se </a:t>
            </a:r>
            <a:r>
              <a:rPr lang="es-ES" sz="2400" b="1" dirty="0" smtClean="0"/>
              <a:t>harán </a:t>
            </a:r>
            <a:r>
              <a:rPr lang="es-ES" sz="2400" b="1" dirty="0"/>
              <a:t>y fecha en la cual se quitaran del sistema</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47</a:t>
            </a:fld>
            <a:endParaRPr lang="es-PA" dirty="0"/>
          </a:p>
        </p:txBody>
      </p:sp>
    </p:spTree>
    <p:extLst>
      <p:ext uri="{BB962C8B-B14F-4D97-AF65-F5344CB8AC3E}">
        <p14:creationId xmlns:p14="http://schemas.microsoft.com/office/powerpoint/2010/main" val="114977195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10100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10100</a:t>
            </a:r>
            <a:r>
              <a:rPr lang="es-ES" sz="2400" b="1" dirty="0" smtClean="0"/>
              <a:t> Todas </a:t>
            </a:r>
            <a:r>
              <a:rPr lang="es-ES" sz="2400" b="1" dirty="0"/>
              <a:t>las cuentas de Cajas Menudas a nombre de quien es el responsable debe </a:t>
            </a:r>
            <a:r>
              <a:rPr lang="es-ES" sz="2400" b="1" dirty="0" smtClean="0"/>
              <a:t>confiarse </a:t>
            </a:r>
            <a:r>
              <a:rPr lang="es-ES" sz="2400" b="1" dirty="0"/>
              <a:t>en el sistema mensualmente igual que los bancos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48</a:t>
            </a:fld>
            <a:endParaRPr lang="es-PA" dirty="0"/>
          </a:p>
        </p:txBody>
      </p:sp>
    </p:spTree>
    <p:extLst>
      <p:ext uri="{BB962C8B-B14F-4D97-AF65-F5344CB8AC3E}">
        <p14:creationId xmlns:p14="http://schemas.microsoft.com/office/powerpoint/2010/main" val="407720252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Autofit/>
          </a:bodyPr>
          <a:lstStyle/>
          <a:p>
            <a:pPr algn="ctr"/>
            <a:r>
              <a:rPr lang="es-ES" sz="2400" dirty="0" smtClean="0"/>
              <a:t/>
            </a:r>
            <a:br>
              <a:rPr lang="es-ES" sz="2400" dirty="0" smtClean="0"/>
            </a:br>
            <a:r>
              <a:rPr lang="es-ES" sz="2400" b="1" dirty="0" smtClean="0"/>
              <a:t>SIGNIFICADO DE CUENTAS CONTABLES </a:t>
            </a:r>
            <a:r>
              <a:rPr lang="es-ES" sz="2400" b="1" dirty="0" smtClean="0">
                <a:solidFill>
                  <a:srgbClr val="FF0000"/>
                </a:solidFill>
              </a:rPr>
              <a:t>10200</a:t>
            </a:r>
            <a:endParaRPr lang="es-PA" sz="24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r>
              <a:rPr lang="es-ES" sz="2400" b="1" dirty="0" smtClean="0">
                <a:solidFill>
                  <a:srgbClr val="FF0000"/>
                </a:solidFill>
              </a:rPr>
              <a:t>10200</a:t>
            </a:r>
            <a:r>
              <a:rPr lang="es-ES" sz="2400" b="1" dirty="0" smtClean="0"/>
              <a:t> Todas </a:t>
            </a:r>
            <a:r>
              <a:rPr lang="es-ES" sz="2400" b="1" dirty="0"/>
              <a:t>las cuentas de bancos Corrientes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49</a:t>
            </a:fld>
            <a:endParaRPr lang="es-PA" dirty="0"/>
          </a:p>
        </p:txBody>
      </p:sp>
    </p:spTree>
    <p:extLst>
      <p:ext uri="{BB962C8B-B14F-4D97-AF65-F5344CB8AC3E}">
        <p14:creationId xmlns:p14="http://schemas.microsoft.com/office/powerpoint/2010/main" val="150007241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dirty="0" smtClean="0"/>
              <a:t>SIGNIFICADO DE CUENTAS CONTABLES 12010 - 15000</a:t>
            </a:r>
            <a:endParaRPr lang="es-ES" sz="2000" dirty="0"/>
          </a:p>
        </p:txBody>
      </p:sp>
      <p:sp>
        <p:nvSpPr>
          <p:cNvPr id="3" name="2 Marcador de contenido"/>
          <p:cNvSpPr>
            <a:spLocks noGrp="1"/>
          </p:cNvSpPr>
          <p:nvPr>
            <p:ph idx="1"/>
          </p:nvPr>
        </p:nvSpPr>
        <p:spPr>
          <a:xfrm>
            <a:off x="1331640" y="1412776"/>
            <a:ext cx="7602048" cy="4835624"/>
          </a:xfrm>
          <a:solidFill>
            <a:srgbClr val="FF0000"/>
          </a:solidFill>
        </p:spPr>
        <p:txBody>
          <a:bodyPr>
            <a:normAutofit/>
          </a:bodyPr>
          <a:lstStyle/>
          <a:p>
            <a:pPr marL="82296" indent="0" algn="just">
              <a:buNone/>
            </a:pPr>
            <a:r>
              <a:rPr lang="es-ES" sz="2400" b="1" dirty="0">
                <a:hlinkClick r:id="rId2" action="ppaction://hlinksldjump"/>
              </a:rPr>
              <a:t>12010</a:t>
            </a:r>
            <a:r>
              <a:rPr lang="es-ES" sz="2400" b="1" dirty="0" smtClean="0">
                <a:hlinkClick r:id="rId2" action="ppaction://hlinksldjump"/>
              </a:rPr>
              <a:t>  Inventario </a:t>
            </a:r>
            <a:r>
              <a:rPr lang="es-ES" sz="2400" b="1" dirty="0">
                <a:hlinkClick r:id="rId2" action="ppaction://hlinksldjump"/>
              </a:rPr>
              <a:t>de Materia Prima por </a:t>
            </a:r>
            <a:r>
              <a:rPr lang="es-ES" sz="2400" b="1" dirty="0" smtClean="0">
                <a:hlinkClick r:id="rId2" action="ppaction://hlinksldjump"/>
              </a:rPr>
              <a:t>Plantas</a:t>
            </a:r>
            <a:endParaRPr lang="es-ES" sz="2400" b="1" dirty="0" smtClean="0"/>
          </a:p>
          <a:p>
            <a:pPr marL="82296" indent="0" algn="just">
              <a:buNone/>
            </a:pPr>
            <a:r>
              <a:rPr lang="es-ES" sz="2400" b="1" dirty="0" smtClean="0">
                <a:hlinkClick r:id="rId3" action="ppaction://hlinksldjump"/>
              </a:rPr>
              <a:t>12020  Inventario </a:t>
            </a:r>
            <a:r>
              <a:rPr lang="es-ES" sz="2400" b="1" dirty="0">
                <a:hlinkClick r:id="rId3" action="ppaction://hlinksldjump"/>
              </a:rPr>
              <a:t>en </a:t>
            </a:r>
            <a:r>
              <a:rPr lang="es-ES" sz="2400" b="1" dirty="0" smtClean="0">
                <a:hlinkClick r:id="rId3" action="ppaction://hlinksldjump"/>
              </a:rPr>
              <a:t>Tránsitos</a:t>
            </a:r>
            <a:endParaRPr lang="es-ES" sz="2400" b="1" dirty="0"/>
          </a:p>
          <a:p>
            <a:pPr marL="82296" indent="0" algn="just">
              <a:buNone/>
            </a:pPr>
            <a:r>
              <a:rPr lang="es-ES" sz="2400" b="1" dirty="0" smtClean="0">
                <a:hlinkClick r:id="rId4" action="ppaction://hlinksldjump"/>
              </a:rPr>
              <a:t>13000  Acciones </a:t>
            </a:r>
            <a:r>
              <a:rPr lang="es-ES" sz="2400" b="1" dirty="0">
                <a:hlinkClick r:id="rId4" action="ppaction://hlinksldjump"/>
              </a:rPr>
              <a:t>o valores</a:t>
            </a:r>
            <a:endParaRPr lang="es-ES" sz="2400" b="1" dirty="0"/>
          </a:p>
          <a:p>
            <a:pPr marL="82296" indent="0" algn="just">
              <a:buNone/>
            </a:pPr>
            <a:r>
              <a:rPr lang="es-ES" sz="2400" b="1" dirty="0" smtClean="0">
                <a:hlinkClick r:id="rId5" action="ppaction://hlinksldjump"/>
              </a:rPr>
              <a:t>14000 Activos </a:t>
            </a:r>
            <a:r>
              <a:rPr lang="es-ES" sz="2400" b="1" dirty="0">
                <a:hlinkClick r:id="rId5" action="ppaction://hlinksldjump"/>
              </a:rPr>
              <a:t>que representan </a:t>
            </a:r>
            <a:r>
              <a:rPr lang="es-ES" sz="2400" b="1" dirty="0" smtClean="0">
                <a:hlinkClick r:id="rId5" action="ppaction://hlinksldjump"/>
              </a:rPr>
              <a:t>dinero (Depósitos </a:t>
            </a:r>
            <a:r>
              <a:rPr lang="es-ES" sz="2400" b="1" dirty="0">
                <a:hlinkClick r:id="rId5" action="ppaction://hlinksldjump"/>
              </a:rPr>
              <a:t>de </a:t>
            </a:r>
            <a:r>
              <a:rPr lang="es-ES" sz="2400" b="1" dirty="0" smtClean="0">
                <a:hlinkClick r:id="rId5" action="ppaction://hlinksldjump"/>
              </a:rPr>
              <a:t>Garantía, </a:t>
            </a:r>
            <a:r>
              <a:rPr lang="es-ES" sz="2400" b="1" dirty="0">
                <a:hlinkClick r:id="rId5" action="ppaction://hlinksldjump"/>
              </a:rPr>
              <a:t>Seguros  Pagados Por adelantado, Adelantos de Compras y Servicios)Todos los pagos girados por adelantado para compra o servicios (Cuenta control de Gastos) Debe cerrarse con la factura de compra </a:t>
            </a:r>
            <a:endParaRPr lang="es-ES" sz="2400" b="1" dirty="0"/>
          </a:p>
          <a:p>
            <a:pPr marL="82296" indent="0" algn="just">
              <a:buNone/>
            </a:pPr>
            <a:r>
              <a:rPr lang="es-ES" sz="2400" b="1" dirty="0" smtClean="0">
                <a:hlinkClick r:id="rId6" action="ppaction://hlinksldjump"/>
              </a:rPr>
              <a:t>15000 Todos </a:t>
            </a:r>
            <a:r>
              <a:rPr lang="es-ES" sz="2400" b="1" dirty="0">
                <a:hlinkClick r:id="rId6" action="ppaction://hlinksldjump"/>
              </a:rPr>
              <a:t>los bienes que se compren y sean permanentes mayores de $ 1000.00</a:t>
            </a:r>
            <a:endParaRPr lang="es-ES" sz="2400" b="1" dirty="0"/>
          </a:p>
          <a:p>
            <a:pPr marL="82296" indent="0">
              <a:buNone/>
            </a:pPr>
            <a:endParaRPr lang="es-ES" sz="2400" b="1" dirty="0"/>
          </a:p>
        </p:txBody>
      </p:sp>
    </p:spTree>
    <p:extLst>
      <p:ext uri="{BB962C8B-B14F-4D97-AF65-F5344CB8AC3E}">
        <p14:creationId xmlns:p14="http://schemas.microsoft.com/office/powerpoint/2010/main" val="89472632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Autofit/>
          </a:bodyPr>
          <a:lstStyle/>
          <a:p>
            <a:pPr algn="ctr"/>
            <a:r>
              <a:rPr lang="es-ES" sz="2400" dirty="0" smtClean="0"/>
              <a:t/>
            </a:r>
            <a:br>
              <a:rPr lang="es-ES" sz="2400" dirty="0" smtClean="0"/>
            </a:br>
            <a:r>
              <a:rPr lang="es-ES" sz="2400" b="1" dirty="0" smtClean="0"/>
              <a:t>SIGNIFICADO DE CUENTAS CONTABLES </a:t>
            </a:r>
            <a:r>
              <a:rPr lang="es-ES" sz="2400" b="1" dirty="0" smtClean="0">
                <a:solidFill>
                  <a:srgbClr val="FF0000"/>
                </a:solidFill>
              </a:rPr>
              <a:t>10300</a:t>
            </a:r>
            <a:endParaRPr lang="es-PA" sz="24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10300</a:t>
            </a:r>
            <a:r>
              <a:rPr lang="es-ES" sz="2400" b="1" dirty="0" smtClean="0"/>
              <a:t> Todas </a:t>
            </a:r>
            <a:r>
              <a:rPr lang="es-ES" sz="2400" b="1" dirty="0"/>
              <a:t>las cuentas de bancos de Ahorros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50</a:t>
            </a:fld>
            <a:endParaRPr lang="es-PA" dirty="0"/>
          </a:p>
        </p:txBody>
      </p:sp>
    </p:spTree>
    <p:extLst>
      <p:ext uri="{BB962C8B-B14F-4D97-AF65-F5344CB8AC3E}">
        <p14:creationId xmlns:p14="http://schemas.microsoft.com/office/powerpoint/2010/main" val="256426025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10400</a:t>
            </a:r>
            <a:endParaRPr lang="es-PA" sz="2700" b="1" dirty="0">
              <a:solidFill>
                <a:srgbClr val="FF0000"/>
              </a:solidFill>
            </a:endParaRPr>
          </a:p>
        </p:txBody>
      </p:sp>
      <p:sp>
        <p:nvSpPr>
          <p:cNvPr id="3" name="2 Subtítulo"/>
          <p:cNvSpPr>
            <a:spLocks noGrp="1"/>
          </p:cNvSpPr>
          <p:nvPr>
            <p:ph type="subTitle" idx="1"/>
          </p:nvPr>
        </p:nvSpPr>
        <p:spPr>
          <a:xfrm>
            <a:off x="1041096"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10400</a:t>
            </a:r>
            <a:r>
              <a:rPr lang="es-ES" sz="2400" b="1" dirty="0" smtClean="0"/>
              <a:t> Todas </a:t>
            </a:r>
            <a:r>
              <a:rPr lang="es-ES" sz="2400" b="1" dirty="0"/>
              <a:t>las cuentas de bancos Plazo Fijo</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51</a:t>
            </a:fld>
            <a:endParaRPr lang="es-PA" dirty="0"/>
          </a:p>
        </p:txBody>
      </p:sp>
    </p:spTree>
    <p:extLst>
      <p:ext uri="{BB962C8B-B14F-4D97-AF65-F5344CB8AC3E}">
        <p14:creationId xmlns:p14="http://schemas.microsoft.com/office/powerpoint/2010/main" val="1006862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Autofit/>
          </a:bodyPr>
          <a:lstStyle/>
          <a:p>
            <a:pPr algn="ctr"/>
            <a:r>
              <a:rPr lang="es-ES" sz="2400" dirty="0" smtClean="0"/>
              <a:t/>
            </a:r>
            <a:br>
              <a:rPr lang="es-ES" sz="2400" dirty="0" smtClean="0"/>
            </a:br>
            <a:r>
              <a:rPr lang="es-ES" sz="2400" b="1" dirty="0" smtClean="0"/>
              <a:t>SIGNIFICADO DE CUENTAS CONTABLES </a:t>
            </a:r>
            <a:r>
              <a:rPr lang="es-ES" sz="2400" b="1" dirty="0" smtClean="0">
                <a:solidFill>
                  <a:srgbClr val="FF0000"/>
                </a:solidFill>
              </a:rPr>
              <a:t>11000</a:t>
            </a:r>
            <a:endParaRPr lang="es-PA" sz="24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11000</a:t>
            </a:r>
            <a:r>
              <a:rPr lang="es-ES" sz="2400" b="1" dirty="0"/>
              <a:t>	</a:t>
            </a:r>
            <a:r>
              <a:rPr lang="es-ES" sz="2400" b="1" dirty="0" smtClean="0"/>
              <a:t> Todas </a:t>
            </a:r>
            <a:r>
              <a:rPr lang="es-ES" sz="2400" b="1" dirty="0"/>
              <a:t>las cuentas por cobrar que sean de clientes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52</a:t>
            </a:fld>
            <a:endParaRPr lang="es-PA" dirty="0"/>
          </a:p>
        </p:txBody>
      </p:sp>
    </p:spTree>
    <p:extLst>
      <p:ext uri="{BB962C8B-B14F-4D97-AF65-F5344CB8AC3E}">
        <p14:creationId xmlns:p14="http://schemas.microsoft.com/office/powerpoint/2010/main" val="315650414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sz="2000" dirty="0" smtClean="0"/>
              <a:t/>
            </a:r>
            <a:br>
              <a:rPr lang="es-ES" sz="2000" dirty="0" smtClean="0"/>
            </a:br>
            <a:r>
              <a:rPr lang="es-ES" sz="2700" b="1" dirty="0" smtClean="0"/>
              <a:t>SIGNIFICADO DE CUENTAS CONTABLES </a:t>
            </a:r>
            <a:r>
              <a:rPr lang="es-ES" sz="2700" b="1" dirty="0" smtClean="0">
                <a:solidFill>
                  <a:srgbClr val="FF0000"/>
                </a:solidFill>
              </a:rPr>
              <a:t>11200</a:t>
            </a:r>
            <a:r>
              <a:rPr lang="es-ES" sz="2000" b="1" dirty="0" smtClean="0">
                <a:solidFill>
                  <a:srgbClr val="FF0000"/>
                </a:solidFill>
              </a:rPr>
              <a:t/>
            </a:r>
            <a:br>
              <a:rPr lang="es-ES" sz="2000" b="1" dirty="0" smtClean="0">
                <a:solidFill>
                  <a:srgbClr val="FF0000"/>
                </a:solidFill>
              </a:rPr>
            </a:br>
            <a:endParaRPr lang="es-PA" sz="20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11200</a:t>
            </a:r>
            <a:r>
              <a:rPr lang="es-ES" sz="2400" b="1" dirty="0"/>
              <a:t>	</a:t>
            </a:r>
            <a:r>
              <a:rPr lang="es-ES" sz="2400" b="1" dirty="0" smtClean="0"/>
              <a:t> Todas </a:t>
            </a:r>
            <a:r>
              <a:rPr lang="es-ES" sz="2400" b="1" dirty="0"/>
              <a:t>las cuentas por cobrar de los Empleados (Adelantos de Vacaciones, Decimos, vales, Prestamos, Celulares y cualquier otros similar)</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53</a:t>
            </a:fld>
            <a:endParaRPr lang="es-PA" dirty="0"/>
          </a:p>
        </p:txBody>
      </p:sp>
    </p:spTree>
    <p:extLst>
      <p:ext uri="{BB962C8B-B14F-4D97-AF65-F5344CB8AC3E}">
        <p14:creationId xmlns:p14="http://schemas.microsoft.com/office/powerpoint/2010/main" val="255067301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11300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11300</a:t>
            </a:r>
            <a:r>
              <a:rPr lang="es-ES" sz="2400" b="1" dirty="0" smtClean="0"/>
              <a:t> Todas mercancía </a:t>
            </a:r>
            <a:r>
              <a:rPr lang="es-ES" sz="2400" b="1" dirty="0"/>
              <a:t>o servicios prestados a Accionistas o </a:t>
            </a:r>
            <a:r>
              <a:rPr lang="es-ES" sz="2400" b="1" dirty="0" err="1"/>
              <a:t>Cia</a:t>
            </a:r>
            <a:r>
              <a:rPr lang="es-ES" sz="2400" b="1" dirty="0"/>
              <a:t>. Asociadas locales o Exterior</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54</a:t>
            </a:fld>
            <a:endParaRPr lang="es-PA" dirty="0"/>
          </a:p>
        </p:txBody>
      </p:sp>
    </p:spTree>
    <p:extLst>
      <p:ext uri="{BB962C8B-B14F-4D97-AF65-F5344CB8AC3E}">
        <p14:creationId xmlns:p14="http://schemas.microsoft.com/office/powerpoint/2010/main" val="204207217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11400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11400	</a:t>
            </a:r>
            <a:r>
              <a:rPr lang="es-ES" sz="2400" b="1" dirty="0" smtClean="0"/>
              <a:t> Todo </a:t>
            </a:r>
            <a:r>
              <a:rPr lang="es-ES" sz="2400" b="1" dirty="0"/>
              <a:t>dinero entregado a Sociedades o Accionistas Locales o Exterior</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55</a:t>
            </a:fld>
            <a:endParaRPr lang="es-PA" dirty="0"/>
          </a:p>
        </p:txBody>
      </p:sp>
    </p:spTree>
    <p:extLst>
      <p:ext uri="{BB962C8B-B14F-4D97-AF65-F5344CB8AC3E}">
        <p14:creationId xmlns:p14="http://schemas.microsoft.com/office/powerpoint/2010/main" val="416224429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11500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11500</a:t>
            </a:r>
            <a:r>
              <a:rPr lang="es-ES" sz="2400" b="1" dirty="0"/>
              <a:t>	Todas aquellas cuentas por cobrar diferentes a todas las anteriores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56</a:t>
            </a:fld>
            <a:endParaRPr lang="es-PA" dirty="0"/>
          </a:p>
        </p:txBody>
      </p:sp>
    </p:spTree>
    <p:extLst>
      <p:ext uri="{BB962C8B-B14F-4D97-AF65-F5344CB8AC3E}">
        <p14:creationId xmlns:p14="http://schemas.microsoft.com/office/powerpoint/2010/main" val="325735664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11600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11600 </a:t>
            </a:r>
            <a:r>
              <a:rPr lang="es-ES" sz="2400" b="1" dirty="0" smtClean="0"/>
              <a:t>Todas </a:t>
            </a:r>
            <a:r>
              <a:rPr lang="es-ES" sz="2400" b="1" dirty="0"/>
              <a:t>las reservas para cuentas malas relacionadas a la cuentas por cobrar 1% de las cuentas por cobrar que no Excedan del 10% de la Misma</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57</a:t>
            </a:fld>
            <a:endParaRPr lang="es-PA" dirty="0"/>
          </a:p>
        </p:txBody>
      </p:sp>
    </p:spTree>
    <p:extLst>
      <p:ext uri="{BB962C8B-B14F-4D97-AF65-F5344CB8AC3E}">
        <p14:creationId xmlns:p14="http://schemas.microsoft.com/office/powerpoint/2010/main" val="32917159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12000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12000</a:t>
            </a:r>
            <a:r>
              <a:rPr lang="es-ES" sz="2400" b="1" dirty="0"/>
              <a:t>	</a:t>
            </a:r>
            <a:r>
              <a:rPr lang="es-ES" sz="2400" b="1" dirty="0" smtClean="0"/>
              <a:t>  Todos </a:t>
            </a:r>
            <a:r>
              <a:rPr lang="es-ES" sz="2400" b="1" dirty="0"/>
              <a:t>los productos que van a ser almacenado para </a:t>
            </a:r>
            <a:r>
              <a:rPr lang="es-ES" sz="2400" b="1" dirty="0" smtClean="0"/>
              <a:t>Consumo </a:t>
            </a:r>
            <a:r>
              <a:rPr lang="es-ES" sz="2400" b="1" dirty="0"/>
              <a:t>o Venta por Plantas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58</a:t>
            </a:fld>
            <a:endParaRPr lang="es-PA" dirty="0"/>
          </a:p>
        </p:txBody>
      </p:sp>
    </p:spTree>
    <p:extLst>
      <p:ext uri="{BB962C8B-B14F-4D97-AF65-F5344CB8AC3E}">
        <p14:creationId xmlns:p14="http://schemas.microsoft.com/office/powerpoint/2010/main" val="373677615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12010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12010  </a:t>
            </a:r>
            <a:r>
              <a:rPr lang="es-ES" sz="2400" b="1" dirty="0" smtClean="0"/>
              <a:t>Inventario </a:t>
            </a:r>
            <a:r>
              <a:rPr lang="es-ES" sz="2400" b="1" dirty="0"/>
              <a:t>de Materia Prima por Plantas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59</a:t>
            </a:fld>
            <a:endParaRPr lang="es-PA" dirty="0"/>
          </a:p>
        </p:txBody>
      </p:sp>
    </p:spTree>
    <p:extLst>
      <p:ext uri="{BB962C8B-B14F-4D97-AF65-F5344CB8AC3E}">
        <p14:creationId xmlns:p14="http://schemas.microsoft.com/office/powerpoint/2010/main" val="375165626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SIFNIFICADO DE CUENTAS CONTABLES 15000 - 20000</a:t>
            </a:r>
            <a:endParaRPr lang="es-ES" sz="2000" b="1" dirty="0"/>
          </a:p>
        </p:txBody>
      </p:sp>
      <p:sp>
        <p:nvSpPr>
          <p:cNvPr id="3" name="2 Marcador de contenido"/>
          <p:cNvSpPr>
            <a:spLocks noGrp="1"/>
          </p:cNvSpPr>
          <p:nvPr>
            <p:ph idx="1"/>
          </p:nvPr>
        </p:nvSpPr>
        <p:spPr>
          <a:xfrm>
            <a:off x="1331640" y="1412776"/>
            <a:ext cx="7498080" cy="4800600"/>
          </a:xfrm>
          <a:solidFill>
            <a:srgbClr val="FF0000"/>
          </a:solidFill>
        </p:spPr>
        <p:txBody>
          <a:bodyPr>
            <a:normAutofit/>
          </a:bodyPr>
          <a:lstStyle/>
          <a:p>
            <a:pPr marL="82296" indent="0" algn="just">
              <a:buNone/>
            </a:pPr>
            <a:r>
              <a:rPr lang="es-ES" sz="2400" b="1" dirty="0" smtClean="0">
                <a:hlinkClick r:id="rId2" action="ppaction://hlinksldjump"/>
              </a:rPr>
              <a:t>15100 Todos </a:t>
            </a:r>
            <a:r>
              <a:rPr lang="es-ES" sz="2400" b="1" dirty="0">
                <a:hlinkClick r:id="rId2" action="ppaction://hlinksldjump"/>
              </a:rPr>
              <a:t>los Terrenos o Fincas van registrados en esta cuenta, Incluya todo los que paguen en este concepto para capitalizarlo  Genere Auxiliar en detalles en el modulo de Activos Fijos.</a:t>
            </a:r>
            <a:endParaRPr lang="es-ES" sz="2400" b="1" dirty="0"/>
          </a:p>
          <a:p>
            <a:pPr marL="82296" indent="0" algn="just">
              <a:buNone/>
            </a:pPr>
            <a:r>
              <a:rPr lang="es-ES" sz="2400" b="1" dirty="0" smtClean="0">
                <a:hlinkClick r:id="rId3" action="ppaction://hlinksldjump"/>
              </a:rPr>
              <a:t>16000 Todas </a:t>
            </a:r>
            <a:r>
              <a:rPr lang="es-ES" sz="2400" b="1" dirty="0">
                <a:hlinkClick r:id="rId3" action="ppaction://hlinksldjump"/>
              </a:rPr>
              <a:t>las cuentas de </a:t>
            </a:r>
            <a:r>
              <a:rPr lang="es-ES" sz="2400" b="1" dirty="0" smtClean="0">
                <a:hlinkClick r:id="rId3" action="ppaction://hlinksldjump"/>
              </a:rPr>
              <a:t>depreciación </a:t>
            </a:r>
            <a:r>
              <a:rPr lang="es-ES" sz="2400" b="1" dirty="0">
                <a:hlinkClick r:id="rId3" action="ppaction://hlinksldjump"/>
              </a:rPr>
              <a:t>acumuladas paralelas con los activos</a:t>
            </a:r>
            <a:endParaRPr lang="es-ES" sz="2400" b="1" dirty="0"/>
          </a:p>
          <a:p>
            <a:pPr marL="82296" indent="0" algn="just">
              <a:buNone/>
            </a:pPr>
            <a:r>
              <a:rPr lang="es-ES" sz="2400" b="1" dirty="0" smtClean="0">
                <a:hlinkClick r:id="rId4" action="ppaction://hlinksldjump"/>
              </a:rPr>
              <a:t>20000  Todas </a:t>
            </a:r>
            <a:r>
              <a:rPr lang="es-ES" sz="2400" b="1" dirty="0">
                <a:hlinkClick r:id="rId4" action="ppaction://hlinksldjump"/>
              </a:rPr>
              <a:t>las cuentas por pagar que generen una factura sean Servicios, proveedores, Caja menudas, Compra al contado u cualquier pago que represente una </a:t>
            </a:r>
            <a:r>
              <a:rPr lang="es-ES" sz="2400" b="1" dirty="0" smtClean="0">
                <a:hlinkClick r:id="rId4" action="ppaction://hlinksldjump"/>
              </a:rPr>
              <a:t>Adquisición </a:t>
            </a:r>
            <a:r>
              <a:rPr lang="es-ES" sz="2400" b="1" dirty="0">
                <a:hlinkClick r:id="rId4" action="ppaction://hlinksldjump"/>
              </a:rPr>
              <a:t>o gasto</a:t>
            </a:r>
            <a:r>
              <a:rPr lang="es-ES" sz="2400" b="1" dirty="0"/>
              <a:t>.</a:t>
            </a:r>
          </a:p>
          <a:p>
            <a:pPr marL="82296" indent="0">
              <a:buNone/>
            </a:pPr>
            <a:endParaRPr lang="es-ES" sz="2400" b="1" dirty="0"/>
          </a:p>
        </p:txBody>
      </p:sp>
    </p:spTree>
    <p:extLst>
      <p:ext uri="{BB962C8B-B14F-4D97-AF65-F5344CB8AC3E}">
        <p14:creationId xmlns:p14="http://schemas.microsoft.com/office/powerpoint/2010/main" val="262038076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12020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12020 </a:t>
            </a:r>
            <a:r>
              <a:rPr lang="es-ES" sz="2400" b="1" dirty="0"/>
              <a:t>	Inventario en </a:t>
            </a:r>
            <a:r>
              <a:rPr lang="es-ES" sz="2400" b="1" dirty="0" smtClean="0"/>
              <a:t>Tránsitos</a:t>
            </a:r>
            <a:endParaRPr lang="es-ES" sz="2400" b="1" dirty="0"/>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60</a:t>
            </a:fld>
            <a:endParaRPr lang="es-PA" dirty="0"/>
          </a:p>
        </p:txBody>
      </p:sp>
    </p:spTree>
    <p:extLst>
      <p:ext uri="{BB962C8B-B14F-4D97-AF65-F5344CB8AC3E}">
        <p14:creationId xmlns:p14="http://schemas.microsoft.com/office/powerpoint/2010/main" val="128124433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13000</a:t>
            </a:r>
            <a:endParaRPr lang="es-PA" sz="2700" b="1" dirty="0">
              <a:solidFill>
                <a:srgbClr val="FF0000"/>
              </a:solidFill>
            </a:endParaRPr>
          </a:p>
        </p:txBody>
      </p:sp>
      <p:sp>
        <p:nvSpPr>
          <p:cNvPr id="3" name="2 Subtítulo"/>
          <p:cNvSpPr>
            <a:spLocks noGrp="1"/>
          </p:cNvSpPr>
          <p:nvPr>
            <p:ph type="subTitle" idx="1"/>
          </p:nvPr>
        </p:nvSpPr>
        <p:spPr>
          <a:xfrm>
            <a:off x="1011989"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13000</a:t>
            </a:r>
            <a:r>
              <a:rPr lang="es-ES" sz="2400" b="1" dirty="0">
                <a:solidFill>
                  <a:schemeClr val="tx1"/>
                </a:solidFill>
              </a:rPr>
              <a:t>	</a:t>
            </a:r>
            <a:r>
              <a:rPr lang="es-ES" sz="2400" b="1" dirty="0" smtClean="0">
                <a:solidFill>
                  <a:schemeClr val="tx1"/>
                </a:solidFill>
              </a:rPr>
              <a:t>    Acciones </a:t>
            </a:r>
            <a:r>
              <a:rPr lang="es-ES" sz="2400" b="1" dirty="0">
                <a:solidFill>
                  <a:schemeClr val="tx1"/>
                </a:solidFill>
              </a:rPr>
              <a:t>o valores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61</a:t>
            </a:fld>
            <a:endParaRPr lang="es-PA" dirty="0"/>
          </a:p>
        </p:txBody>
      </p:sp>
    </p:spTree>
    <p:extLst>
      <p:ext uri="{BB962C8B-B14F-4D97-AF65-F5344CB8AC3E}">
        <p14:creationId xmlns:p14="http://schemas.microsoft.com/office/powerpoint/2010/main" val="24883194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sz="2400" dirty="0" smtClean="0"/>
              <a:t/>
            </a:r>
            <a:br>
              <a:rPr lang="es-ES" sz="2400" dirty="0" smtClean="0"/>
            </a:br>
            <a:r>
              <a:rPr lang="es-ES" sz="2400" b="1" dirty="0" smtClean="0"/>
              <a:t>SIGNIFICADO DE CUENTAS CONTABLES </a:t>
            </a:r>
            <a:r>
              <a:rPr lang="es-ES" sz="2400" b="1" dirty="0" smtClean="0">
                <a:solidFill>
                  <a:srgbClr val="FF0000"/>
                </a:solidFill>
              </a:rPr>
              <a:t>14000</a:t>
            </a:r>
            <a:endParaRPr lang="es-PA" sz="2400" b="1" dirty="0">
              <a:solidFill>
                <a:srgbClr val="FF0000"/>
              </a:solidFill>
            </a:endParaRPr>
          </a:p>
        </p:txBody>
      </p:sp>
      <p:sp>
        <p:nvSpPr>
          <p:cNvPr id="3" name="2 Subtítulo"/>
          <p:cNvSpPr>
            <a:spLocks noGrp="1"/>
          </p:cNvSpPr>
          <p:nvPr>
            <p:ph type="subTitle" idx="1"/>
          </p:nvPr>
        </p:nvSpPr>
        <p:spPr>
          <a:xfrm>
            <a:off x="1009284" y="1772816"/>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14000</a:t>
            </a:r>
            <a:r>
              <a:rPr lang="es-ES" sz="2400" b="1" dirty="0" smtClean="0"/>
              <a:t> Activos </a:t>
            </a:r>
            <a:r>
              <a:rPr lang="es-ES" sz="2400" b="1" dirty="0"/>
              <a:t>que representan dinero (</a:t>
            </a:r>
            <a:r>
              <a:rPr lang="es-ES" sz="2400" b="1" dirty="0" err="1" smtClean="0"/>
              <a:t>Dépositos</a:t>
            </a:r>
            <a:r>
              <a:rPr lang="es-ES" sz="2400" b="1" dirty="0" smtClean="0"/>
              <a:t> </a:t>
            </a:r>
            <a:r>
              <a:rPr lang="es-ES" sz="2400" b="1" dirty="0"/>
              <a:t>de </a:t>
            </a:r>
            <a:r>
              <a:rPr lang="es-ES" sz="2400" b="1" dirty="0" smtClean="0"/>
              <a:t>Garantía, </a:t>
            </a:r>
            <a:r>
              <a:rPr lang="es-ES" sz="2400" b="1" dirty="0"/>
              <a:t>Seguros  Pagados Por adelantado, Adelantos de Compras y Servicios</a:t>
            </a:r>
            <a:r>
              <a:rPr lang="es-ES" sz="2400" b="1" dirty="0" smtClean="0"/>
              <a:t>)</a:t>
            </a:r>
          </a:p>
          <a:p>
            <a:pPr algn="just"/>
            <a:r>
              <a:rPr lang="es-ES" sz="2400" b="1" dirty="0" smtClean="0"/>
              <a:t>Todos </a:t>
            </a:r>
            <a:r>
              <a:rPr lang="es-ES" sz="2400" b="1" dirty="0"/>
              <a:t>los pagos girados por adelantado para compra o servicios (Cuenta control de Gastos) Debe cerrarse con la factura de compra </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62</a:t>
            </a:fld>
            <a:endParaRPr lang="es-PA" dirty="0"/>
          </a:p>
        </p:txBody>
      </p:sp>
    </p:spTree>
    <p:extLst>
      <p:ext uri="{BB962C8B-B14F-4D97-AF65-F5344CB8AC3E}">
        <p14:creationId xmlns:p14="http://schemas.microsoft.com/office/powerpoint/2010/main" val="68827198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15000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15000 </a:t>
            </a:r>
            <a:r>
              <a:rPr lang="es-ES" sz="2400" b="1" dirty="0" smtClean="0"/>
              <a:t>Todos </a:t>
            </a:r>
            <a:r>
              <a:rPr lang="es-ES" sz="2400" b="1" dirty="0"/>
              <a:t>los bienes que se compren y sean permanentes mayores de $ 1000.00</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63</a:t>
            </a:fld>
            <a:endParaRPr lang="es-PA" dirty="0"/>
          </a:p>
        </p:txBody>
      </p:sp>
    </p:spTree>
    <p:extLst>
      <p:ext uri="{BB962C8B-B14F-4D97-AF65-F5344CB8AC3E}">
        <p14:creationId xmlns:p14="http://schemas.microsoft.com/office/powerpoint/2010/main" val="302432140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15100</a:t>
            </a:r>
            <a:endParaRPr lang="es-PA" sz="2700" b="1" dirty="0">
              <a:solidFill>
                <a:srgbClr val="FF0000"/>
              </a:solidFill>
            </a:endParaRPr>
          </a:p>
        </p:txBody>
      </p:sp>
      <p:sp>
        <p:nvSpPr>
          <p:cNvPr id="3" name="2 Subtítulo"/>
          <p:cNvSpPr>
            <a:spLocks noGrp="1"/>
          </p:cNvSpPr>
          <p:nvPr>
            <p:ph type="subTitle" idx="1"/>
          </p:nvPr>
        </p:nvSpPr>
        <p:spPr>
          <a:xfrm>
            <a:off x="984412" y="1772816"/>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15100 </a:t>
            </a:r>
            <a:r>
              <a:rPr lang="es-ES" sz="2400" b="1" dirty="0" smtClean="0"/>
              <a:t>Todos </a:t>
            </a:r>
            <a:r>
              <a:rPr lang="es-ES" sz="2400" b="1" dirty="0"/>
              <a:t>los Terrenos o Fincas van registrados en esta cuenta, Incluya todo los que paguen en este concepto para capitalizarlo  Genere Auxiliar en detalles en el modulo de Activos Fijos.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64</a:t>
            </a:fld>
            <a:endParaRPr lang="es-PA" dirty="0"/>
          </a:p>
        </p:txBody>
      </p:sp>
    </p:spTree>
    <p:extLst>
      <p:ext uri="{BB962C8B-B14F-4D97-AF65-F5344CB8AC3E}">
        <p14:creationId xmlns:p14="http://schemas.microsoft.com/office/powerpoint/2010/main" val="346216993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sz="2000" dirty="0" smtClean="0"/>
              <a:t/>
            </a:r>
            <a:br>
              <a:rPr lang="es-ES" sz="2000" dirty="0" smtClean="0"/>
            </a:br>
            <a:r>
              <a:rPr lang="es-ES" sz="2700" b="1" dirty="0" smtClean="0"/>
              <a:t>SIGNIFICADO DE CUENTAS CONTABLES </a:t>
            </a:r>
            <a:r>
              <a:rPr lang="es-ES" sz="2700" b="1" dirty="0" smtClean="0">
                <a:solidFill>
                  <a:srgbClr val="FF0000"/>
                </a:solidFill>
              </a:rPr>
              <a:t>16000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16000 </a:t>
            </a:r>
            <a:r>
              <a:rPr lang="es-ES" sz="2400" b="1" dirty="0" smtClean="0"/>
              <a:t>Todas </a:t>
            </a:r>
            <a:r>
              <a:rPr lang="es-ES" sz="2400" b="1" dirty="0"/>
              <a:t>las cuentas de </a:t>
            </a:r>
            <a:r>
              <a:rPr lang="es-ES" sz="2400" b="1" dirty="0" smtClean="0"/>
              <a:t>depreciación </a:t>
            </a:r>
            <a:r>
              <a:rPr lang="es-ES" sz="2400" b="1" dirty="0"/>
              <a:t>acumuladas paralelas con los activos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65</a:t>
            </a:fld>
            <a:endParaRPr lang="es-PA" dirty="0"/>
          </a:p>
        </p:txBody>
      </p:sp>
    </p:spTree>
    <p:extLst>
      <p:ext uri="{BB962C8B-B14F-4D97-AF65-F5344CB8AC3E}">
        <p14:creationId xmlns:p14="http://schemas.microsoft.com/office/powerpoint/2010/main" val="28455522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18000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18000  </a:t>
            </a:r>
            <a:r>
              <a:rPr lang="es-ES" sz="2400" b="1" dirty="0" smtClean="0"/>
              <a:t>Gastos </a:t>
            </a:r>
            <a:r>
              <a:rPr lang="es-ES" sz="2400" b="1" dirty="0"/>
              <a:t>de Organización Inicial</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66</a:t>
            </a:fld>
            <a:endParaRPr lang="es-PA" dirty="0"/>
          </a:p>
        </p:txBody>
      </p:sp>
    </p:spTree>
    <p:extLst>
      <p:ext uri="{BB962C8B-B14F-4D97-AF65-F5344CB8AC3E}">
        <p14:creationId xmlns:p14="http://schemas.microsoft.com/office/powerpoint/2010/main" val="194296110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20000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20000 </a:t>
            </a:r>
            <a:r>
              <a:rPr lang="es-ES" sz="2400" b="1" dirty="0" smtClean="0"/>
              <a:t>Todas </a:t>
            </a:r>
            <a:r>
              <a:rPr lang="es-ES" sz="2400" b="1" dirty="0"/>
              <a:t>las cuentas por pagar que generen una factura sean Servicios, proveedores, Caja menudas, Compra al contado u cualquier pago que represente una </a:t>
            </a:r>
            <a:r>
              <a:rPr lang="es-ES" sz="2400" b="1" dirty="0" smtClean="0"/>
              <a:t>Adquisición </a:t>
            </a:r>
            <a:r>
              <a:rPr lang="es-ES" sz="2400" b="1" dirty="0"/>
              <a:t>o gasto.</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67</a:t>
            </a:fld>
            <a:endParaRPr lang="es-PA" dirty="0"/>
          </a:p>
        </p:txBody>
      </p:sp>
    </p:spTree>
    <p:extLst>
      <p:ext uri="{BB962C8B-B14F-4D97-AF65-F5344CB8AC3E}">
        <p14:creationId xmlns:p14="http://schemas.microsoft.com/office/powerpoint/2010/main" val="254428994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83029" y="344056"/>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21000</a:t>
            </a:r>
            <a:endParaRPr lang="es-PA" sz="2700" b="1" dirty="0">
              <a:solidFill>
                <a:srgbClr val="FF0000"/>
              </a:solidFill>
            </a:endParaRPr>
          </a:p>
        </p:txBody>
      </p:sp>
      <p:sp>
        <p:nvSpPr>
          <p:cNvPr id="3" name="2 Subtítulo"/>
          <p:cNvSpPr>
            <a:spLocks noGrp="1"/>
          </p:cNvSpPr>
          <p:nvPr>
            <p:ph type="subTitle" idx="1"/>
          </p:nvPr>
        </p:nvSpPr>
        <p:spPr>
          <a:xfrm>
            <a:off x="899592" y="1556792"/>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21000 </a:t>
            </a:r>
            <a:r>
              <a:rPr lang="es-ES" sz="2400" b="1" dirty="0" smtClean="0"/>
              <a:t>Todos </a:t>
            </a:r>
            <a:r>
              <a:rPr lang="es-ES" sz="2400" b="1" dirty="0"/>
              <a:t>los Acreedores que son los descuentos realizados a los colaboradores para pago de sus obligaciones (Hipoteca, Financieras, Bancos y similares)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68</a:t>
            </a:fld>
            <a:endParaRPr lang="es-PA" dirty="0"/>
          </a:p>
        </p:txBody>
      </p:sp>
    </p:spTree>
    <p:extLst>
      <p:ext uri="{BB962C8B-B14F-4D97-AF65-F5344CB8AC3E}">
        <p14:creationId xmlns:p14="http://schemas.microsoft.com/office/powerpoint/2010/main" val="184764535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sz="2200" dirty="0" smtClean="0"/>
              <a:t/>
            </a:r>
            <a:br>
              <a:rPr lang="es-ES" sz="2200" dirty="0" smtClean="0"/>
            </a:br>
            <a:r>
              <a:rPr lang="es-ES" sz="2700" b="1" dirty="0" smtClean="0"/>
              <a:t>SIGNIFICADO DE CUENTAS CONTABLES  </a:t>
            </a:r>
            <a:r>
              <a:rPr lang="es-ES" sz="2700" b="1" dirty="0" smtClean="0">
                <a:solidFill>
                  <a:srgbClr val="FF0000"/>
                </a:solidFill>
              </a:rPr>
              <a:t>21600</a:t>
            </a:r>
            <a:r>
              <a:rPr lang="es-ES" sz="2700" b="1" dirty="0" smtClean="0"/>
              <a:t> </a:t>
            </a:r>
            <a:endParaRPr lang="es-PA" sz="2700" b="1" dirty="0">
              <a:solidFill>
                <a:srgbClr val="FF0000"/>
              </a:solidFill>
            </a:endParaRPr>
          </a:p>
        </p:txBody>
      </p:sp>
      <p:sp>
        <p:nvSpPr>
          <p:cNvPr id="3" name="2 Subtítulo"/>
          <p:cNvSpPr>
            <a:spLocks noGrp="1"/>
          </p:cNvSpPr>
          <p:nvPr>
            <p:ph type="subTitle" idx="1"/>
          </p:nvPr>
        </p:nvSpPr>
        <p:spPr>
          <a:xfrm>
            <a:off x="895069" y="1556792"/>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21600 </a:t>
            </a:r>
            <a:r>
              <a:rPr lang="es-ES" sz="2400" b="1" dirty="0" smtClean="0"/>
              <a:t>Adelantos </a:t>
            </a:r>
            <a:r>
              <a:rPr lang="es-ES" sz="2400" b="1" dirty="0"/>
              <a:t>que den los Clientes a futuras Facturaciones, </a:t>
            </a:r>
            <a:r>
              <a:rPr lang="es-ES" sz="2400" b="1" dirty="0" smtClean="0"/>
              <a:t>Depósitos </a:t>
            </a:r>
            <a:r>
              <a:rPr lang="es-ES" sz="2400" b="1" dirty="0"/>
              <a:t>de </a:t>
            </a:r>
            <a:r>
              <a:rPr lang="es-ES" sz="2400" b="1" dirty="0" smtClean="0"/>
              <a:t>Garantías </a:t>
            </a:r>
            <a:r>
              <a:rPr lang="es-ES" sz="2400" b="1" dirty="0"/>
              <a:t>de los clientes o cualquier dinero recibido por adelantado</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69</a:t>
            </a:fld>
            <a:endParaRPr lang="es-PA" dirty="0"/>
          </a:p>
        </p:txBody>
      </p:sp>
    </p:spTree>
    <p:extLst>
      <p:ext uri="{BB962C8B-B14F-4D97-AF65-F5344CB8AC3E}">
        <p14:creationId xmlns:p14="http://schemas.microsoft.com/office/powerpoint/2010/main" val="188560705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SIGNIFICADO DE CUENTAS CONTABLES 21000 - 22000</a:t>
            </a:r>
            <a:endParaRPr lang="es-ES" sz="2000" b="1" dirty="0"/>
          </a:p>
        </p:txBody>
      </p:sp>
      <p:sp>
        <p:nvSpPr>
          <p:cNvPr id="3" name="2 Marcador de contenido"/>
          <p:cNvSpPr>
            <a:spLocks noGrp="1"/>
          </p:cNvSpPr>
          <p:nvPr>
            <p:ph idx="1"/>
          </p:nvPr>
        </p:nvSpPr>
        <p:spPr>
          <a:xfrm>
            <a:off x="1259632" y="1484784"/>
            <a:ext cx="7498080" cy="4800600"/>
          </a:xfrm>
          <a:solidFill>
            <a:srgbClr val="FF0000"/>
          </a:solidFill>
        </p:spPr>
        <p:txBody>
          <a:bodyPr>
            <a:normAutofit/>
          </a:bodyPr>
          <a:lstStyle/>
          <a:p>
            <a:pPr marL="82296" indent="0" algn="just">
              <a:buNone/>
            </a:pPr>
            <a:r>
              <a:rPr lang="es-ES" sz="2400" b="1" dirty="0" smtClean="0">
                <a:hlinkClick r:id="rId2" action="ppaction://hlinksldjump"/>
              </a:rPr>
              <a:t>21000 Todos </a:t>
            </a:r>
            <a:r>
              <a:rPr lang="es-ES" sz="2400" b="1" dirty="0">
                <a:hlinkClick r:id="rId2" action="ppaction://hlinksldjump"/>
              </a:rPr>
              <a:t>los Acreedores que son los descuentos realizados a los colaboradores para pago de sus obligaciones (Hipoteca, Financieras, Bancos y similares)</a:t>
            </a:r>
            <a:endParaRPr lang="es-ES" sz="2400" b="1" dirty="0"/>
          </a:p>
          <a:p>
            <a:pPr marL="82296" indent="0" algn="just">
              <a:buNone/>
            </a:pPr>
            <a:r>
              <a:rPr lang="es-ES" sz="2400" b="1" dirty="0" smtClean="0">
                <a:hlinkClick r:id="rId3" action="ppaction://hlinksldjump"/>
              </a:rPr>
              <a:t>21600  Adelantos </a:t>
            </a:r>
            <a:r>
              <a:rPr lang="es-ES" sz="2400" b="1" dirty="0">
                <a:hlinkClick r:id="rId3" action="ppaction://hlinksldjump"/>
              </a:rPr>
              <a:t>que den los Clientes a futuras Facturaciones, </a:t>
            </a:r>
            <a:r>
              <a:rPr lang="es-ES" sz="2400" b="1" dirty="0" smtClean="0">
                <a:hlinkClick r:id="rId3" action="ppaction://hlinksldjump"/>
              </a:rPr>
              <a:t>Depósitos </a:t>
            </a:r>
            <a:r>
              <a:rPr lang="es-ES" sz="2400" b="1" dirty="0">
                <a:hlinkClick r:id="rId3" action="ppaction://hlinksldjump"/>
              </a:rPr>
              <a:t>de </a:t>
            </a:r>
            <a:r>
              <a:rPr lang="es-ES" sz="2400" b="1" dirty="0" smtClean="0">
                <a:hlinkClick r:id="rId3" action="ppaction://hlinksldjump"/>
              </a:rPr>
              <a:t>Garantías </a:t>
            </a:r>
            <a:r>
              <a:rPr lang="es-ES" sz="2400" b="1" dirty="0">
                <a:hlinkClick r:id="rId3" action="ppaction://hlinksldjump"/>
              </a:rPr>
              <a:t>de los clientes o cualquier dinero recibido por adelantado</a:t>
            </a:r>
            <a:endParaRPr lang="es-ES" sz="2400" b="1" dirty="0"/>
          </a:p>
          <a:p>
            <a:pPr marL="82296" indent="0" algn="just">
              <a:buNone/>
            </a:pPr>
            <a:r>
              <a:rPr lang="es-ES" sz="2400" b="1" dirty="0" smtClean="0">
                <a:hlinkClick r:id="rId4" action="ppaction://hlinksldjump"/>
              </a:rPr>
              <a:t>22000 Todas mercancía </a:t>
            </a:r>
            <a:r>
              <a:rPr lang="es-ES" sz="2400" b="1" dirty="0">
                <a:hlinkClick r:id="rId4" action="ppaction://hlinksldjump"/>
              </a:rPr>
              <a:t>o servicios que nos vendan los Accionistas o </a:t>
            </a:r>
            <a:r>
              <a:rPr lang="es-ES" sz="2400" b="1" dirty="0" err="1">
                <a:hlinkClick r:id="rId4" action="ppaction://hlinksldjump"/>
              </a:rPr>
              <a:t>Cia</a:t>
            </a:r>
            <a:r>
              <a:rPr lang="es-ES" sz="2400" b="1" dirty="0">
                <a:hlinkClick r:id="rId4" action="ppaction://hlinksldjump"/>
              </a:rPr>
              <a:t>. Asociadas locales o Exterior</a:t>
            </a:r>
            <a:endParaRPr lang="es-ES" sz="2400" b="1" dirty="0"/>
          </a:p>
          <a:p>
            <a:pPr marL="82296" indent="0" algn="just">
              <a:buNone/>
            </a:pPr>
            <a:endParaRPr lang="es-ES" sz="2400" b="1" dirty="0"/>
          </a:p>
        </p:txBody>
      </p:sp>
    </p:spTree>
    <p:extLst>
      <p:ext uri="{BB962C8B-B14F-4D97-AF65-F5344CB8AC3E}">
        <p14:creationId xmlns:p14="http://schemas.microsoft.com/office/powerpoint/2010/main" val="196279147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22000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22000 </a:t>
            </a:r>
            <a:r>
              <a:rPr lang="es-ES" sz="2400" b="1" dirty="0" smtClean="0"/>
              <a:t>Todas mercancía </a:t>
            </a:r>
            <a:r>
              <a:rPr lang="es-ES" sz="2400" b="1" dirty="0"/>
              <a:t>o servicios que nos vendan los Accionistas o </a:t>
            </a:r>
            <a:r>
              <a:rPr lang="es-ES" sz="2400" b="1" dirty="0" err="1"/>
              <a:t>Cia</a:t>
            </a:r>
            <a:r>
              <a:rPr lang="es-ES" sz="2400" b="1" dirty="0"/>
              <a:t>. Asociadas locales o Exterior</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70</a:t>
            </a:fld>
            <a:endParaRPr lang="es-PA" dirty="0"/>
          </a:p>
        </p:txBody>
      </p:sp>
    </p:spTree>
    <p:extLst>
      <p:ext uri="{BB962C8B-B14F-4D97-AF65-F5344CB8AC3E}">
        <p14:creationId xmlns:p14="http://schemas.microsoft.com/office/powerpoint/2010/main" val="325495504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22200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22200 </a:t>
            </a:r>
            <a:r>
              <a:rPr lang="es-ES" sz="2400" b="1" dirty="0" smtClean="0"/>
              <a:t>Todo </a:t>
            </a:r>
            <a:r>
              <a:rPr lang="es-ES" sz="2400" b="1" dirty="0"/>
              <a:t>dinero recibido de Sociedades o Accionistas Locales o Exterior</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71</a:t>
            </a:fld>
            <a:endParaRPr lang="es-PA" dirty="0"/>
          </a:p>
        </p:txBody>
      </p:sp>
    </p:spTree>
    <p:extLst>
      <p:ext uri="{BB962C8B-B14F-4D97-AF65-F5344CB8AC3E}">
        <p14:creationId xmlns:p14="http://schemas.microsoft.com/office/powerpoint/2010/main" val="264757672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22500</a:t>
            </a:r>
            <a:endParaRPr lang="es-PA" sz="2700" b="1" dirty="0">
              <a:solidFill>
                <a:srgbClr val="FF0000"/>
              </a:solidFill>
            </a:endParaRPr>
          </a:p>
        </p:txBody>
      </p:sp>
      <p:sp>
        <p:nvSpPr>
          <p:cNvPr id="3" name="2 Subtítulo"/>
          <p:cNvSpPr>
            <a:spLocks noGrp="1"/>
          </p:cNvSpPr>
          <p:nvPr>
            <p:ph type="subTitle" idx="1"/>
          </p:nvPr>
        </p:nvSpPr>
        <p:spPr>
          <a:xfrm>
            <a:off x="780695" y="1700808"/>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22500</a:t>
            </a:r>
            <a:r>
              <a:rPr lang="es-ES" sz="2400" b="1" dirty="0"/>
              <a:t>	Todas las cuentas por pagar diferentes a todas las anteriores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72</a:t>
            </a:fld>
            <a:endParaRPr lang="es-PA" dirty="0"/>
          </a:p>
        </p:txBody>
      </p:sp>
    </p:spTree>
    <p:extLst>
      <p:ext uri="{BB962C8B-B14F-4D97-AF65-F5344CB8AC3E}">
        <p14:creationId xmlns:p14="http://schemas.microsoft.com/office/powerpoint/2010/main" val="52939474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23000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23000 </a:t>
            </a:r>
            <a:r>
              <a:rPr lang="es-ES" sz="2400" b="1" dirty="0" smtClean="0"/>
              <a:t>Todos </a:t>
            </a:r>
            <a:r>
              <a:rPr lang="es-ES" sz="2400" b="1" dirty="0"/>
              <a:t>los pagos relacionados a la Caja de Seguro Social por pagar en resumen "Seguro Social Patronal 12.25% , Seguro Social Empleados 9.25%, Seguro Educativo Patronal 1.50%, Seguro Educativo Empleados 1.25%, Riesgos Profesionales 3.92%, Impuesto sobre la Renta Retenido &gt;11,000.00 15%" y los ITBMS por pagar al Tesoro Nacional 7%</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73</a:t>
            </a:fld>
            <a:endParaRPr lang="es-PA" dirty="0"/>
          </a:p>
        </p:txBody>
      </p:sp>
    </p:spTree>
    <p:extLst>
      <p:ext uri="{BB962C8B-B14F-4D97-AF65-F5344CB8AC3E}">
        <p14:creationId xmlns:p14="http://schemas.microsoft.com/office/powerpoint/2010/main" val="348924517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23500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23500	</a:t>
            </a:r>
            <a:r>
              <a:rPr lang="es-ES" sz="2400" b="1" dirty="0" smtClean="0">
                <a:solidFill>
                  <a:srgbClr val="FF0000"/>
                </a:solidFill>
              </a:rPr>
              <a:t> </a:t>
            </a:r>
            <a:r>
              <a:rPr lang="es-ES" sz="2400" b="1" dirty="0" smtClean="0"/>
              <a:t>Todas </a:t>
            </a:r>
            <a:r>
              <a:rPr lang="es-ES" sz="2400" b="1" dirty="0"/>
              <a:t>las reservas que se hagan en concepto de vacaciones que va a ser pagadas 9.0909%</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74</a:t>
            </a:fld>
            <a:endParaRPr lang="es-PA" dirty="0"/>
          </a:p>
        </p:txBody>
      </p:sp>
    </p:spTree>
    <p:extLst>
      <p:ext uri="{BB962C8B-B14F-4D97-AF65-F5344CB8AC3E}">
        <p14:creationId xmlns:p14="http://schemas.microsoft.com/office/powerpoint/2010/main" val="368692686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23510</a:t>
            </a:r>
            <a:br>
              <a:rPr lang="es-ES" sz="2700" b="1" dirty="0" smtClean="0">
                <a:solidFill>
                  <a:srgbClr val="FF0000"/>
                </a:solidFill>
              </a:rPr>
            </a:br>
            <a:endParaRPr lang="es-PA" sz="2700" b="1" dirty="0">
              <a:solidFill>
                <a:srgbClr val="FF0000"/>
              </a:solidFill>
            </a:endParaRPr>
          </a:p>
        </p:txBody>
      </p:sp>
      <p:sp>
        <p:nvSpPr>
          <p:cNvPr id="3" name="2 Subtítulo"/>
          <p:cNvSpPr>
            <a:spLocks noGrp="1"/>
          </p:cNvSpPr>
          <p:nvPr>
            <p:ph type="subTitle" idx="1"/>
          </p:nvPr>
        </p:nvSpPr>
        <p:spPr>
          <a:xfrm>
            <a:off x="1011989" y="1412776"/>
            <a:ext cx="7990376" cy="3960440"/>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00B0F0"/>
                </a:solidFill>
              </a:rPr>
              <a:t>23510 </a:t>
            </a:r>
            <a:r>
              <a:rPr lang="es-ES" sz="2400" b="1" dirty="0">
                <a:solidFill>
                  <a:srgbClr val="00B0F0"/>
                </a:solidFill>
              </a:rPr>
              <a:t>	Todas las reservas que se hagan en concepto de Decimo Tercer Mes que va a ser pagadas 9.0909%  Incluye </a:t>
            </a:r>
            <a:r>
              <a:rPr lang="es-ES" sz="2400" b="1" dirty="0" smtClean="0">
                <a:solidFill>
                  <a:srgbClr val="00B0F0"/>
                </a:solidFill>
              </a:rPr>
              <a:t>porción </a:t>
            </a:r>
            <a:r>
              <a:rPr lang="es-ES" sz="2400" b="1" dirty="0">
                <a:solidFill>
                  <a:srgbClr val="00B0F0"/>
                </a:solidFill>
              </a:rPr>
              <a:t>de vacaciones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75</a:t>
            </a:fld>
            <a:endParaRPr lang="es-PA" dirty="0"/>
          </a:p>
        </p:txBody>
      </p:sp>
    </p:spTree>
    <p:extLst>
      <p:ext uri="{BB962C8B-B14F-4D97-AF65-F5344CB8AC3E}">
        <p14:creationId xmlns:p14="http://schemas.microsoft.com/office/powerpoint/2010/main" val="68600827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23520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23520	</a:t>
            </a:r>
            <a:r>
              <a:rPr lang="es-ES" sz="2400" b="1" dirty="0" smtClean="0">
                <a:solidFill>
                  <a:srgbClr val="FF0000"/>
                </a:solidFill>
              </a:rPr>
              <a:t> </a:t>
            </a:r>
            <a:r>
              <a:rPr lang="es-ES" sz="2400" b="1" dirty="0" smtClean="0"/>
              <a:t>Todas </a:t>
            </a:r>
            <a:r>
              <a:rPr lang="es-ES" sz="2400" b="1" dirty="0"/>
              <a:t>las reservas que se hagan en </a:t>
            </a:r>
            <a:r>
              <a:rPr lang="es-ES" sz="2400" b="1" dirty="0" smtClean="0"/>
              <a:t>concepto </a:t>
            </a:r>
            <a:r>
              <a:rPr lang="es-ES" sz="2400" b="1" dirty="0"/>
              <a:t>de Prima de </a:t>
            </a:r>
            <a:r>
              <a:rPr lang="es-ES" sz="2400" b="1" dirty="0" smtClean="0"/>
              <a:t>Antigüedad </a:t>
            </a:r>
            <a:r>
              <a:rPr lang="es-ES" sz="2400" b="1" dirty="0"/>
              <a:t>que va a ser pagadas 1.92% del salario mas Vacaciones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76</a:t>
            </a:fld>
            <a:endParaRPr lang="es-PA" dirty="0"/>
          </a:p>
        </p:txBody>
      </p:sp>
    </p:spTree>
    <p:extLst>
      <p:ext uri="{BB962C8B-B14F-4D97-AF65-F5344CB8AC3E}">
        <p14:creationId xmlns:p14="http://schemas.microsoft.com/office/powerpoint/2010/main" val="263784061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23530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23530 </a:t>
            </a:r>
            <a:r>
              <a:rPr lang="es-ES" sz="2400" b="1" dirty="0" smtClean="0"/>
              <a:t>Todas </a:t>
            </a:r>
            <a:r>
              <a:rPr lang="es-ES" sz="2400" b="1" dirty="0"/>
              <a:t>las reservas que se hagan en </a:t>
            </a:r>
            <a:r>
              <a:rPr lang="es-ES" sz="2400" b="1" dirty="0" smtClean="0"/>
              <a:t>concepto </a:t>
            </a:r>
            <a:r>
              <a:rPr lang="es-ES" sz="2400" b="1" dirty="0"/>
              <a:t>de Indemnizaciones que va a ser pagadas 6.5454% del Salario pagado mas Vacaciones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77</a:t>
            </a:fld>
            <a:endParaRPr lang="es-PA" dirty="0"/>
          </a:p>
        </p:txBody>
      </p:sp>
    </p:spTree>
    <p:extLst>
      <p:ext uri="{BB962C8B-B14F-4D97-AF65-F5344CB8AC3E}">
        <p14:creationId xmlns:p14="http://schemas.microsoft.com/office/powerpoint/2010/main" val="301499559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30000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30000 </a:t>
            </a:r>
            <a:r>
              <a:rPr lang="es-ES" sz="2400" b="1" dirty="0" smtClean="0"/>
              <a:t>Todo </a:t>
            </a:r>
            <a:r>
              <a:rPr lang="es-ES" sz="2400" b="1" dirty="0"/>
              <a:t>las aportaciones de Capital, Utilidades Retenidas, Utilidades del Periodo, Ajustes de Capital</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78</a:t>
            </a:fld>
            <a:endParaRPr lang="es-PA" dirty="0"/>
          </a:p>
        </p:txBody>
      </p:sp>
    </p:spTree>
    <p:extLst>
      <p:ext uri="{BB962C8B-B14F-4D97-AF65-F5344CB8AC3E}">
        <p14:creationId xmlns:p14="http://schemas.microsoft.com/office/powerpoint/2010/main" val="135627828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40000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40000 </a:t>
            </a:r>
            <a:r>
              <a:rPr lang="es-ES" sz="2400" b="1" dirty="0" smtClean="0"/>
              <a:t>Ventas </a:t>
            </a:r>
            <a:r>
              <a:rPr lang="es-ES" sz="2400" b="1" dirty="0"/>
              <a:t>por Plantas </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79</a:t>
            </a:fld>
            <a:endParaRPr lang="es-PA" dirty="0"/>
          </a:p>
        </p:txBody>
      </p:sp>
    </p:spTree>
    <p:extLst>
      <p:ext uri="{BB962C8B-B14F-4D97-AF65-F5344CB8AC3E}">
        <p14:creationId xmlns:p14="http://schemas.microsoft.com/office/powerpoint/2010/main" val="9349682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332656"/>
            <a:ext cx="7498080" cy="1143000"/>
          </a:xfrm>
        </p:spPr>
        <p:txBody>
          <a:bodyPr>
            <a:normAutofit/>
          </a:bodyPr>
          <a:lstStyle/>
          <a:p>
            <a:pPr algn="ctr"/>
            <a:r>
              <a:rPr lang="es-ES" sz="2000" b="1" dirty="0" smtClean="0"/>
              <a:t>SIGNIFICADO DE CUENTAS CONTABLES 22500 - 23500</a:t>
            </a:r>
            <a:endParaRPr lang="es-ES" sz="2000" b="1" dirty="0"/>
          </a:p>
        </p:txBody>
      </p:sp>
      <p:sp>
        <p:nvSpPr>
          <p:cNvPr id="3" name="2 Marcador de contenido"/>
          <p:cNvSpPr>
            <a:spLocks noGrp="1"/>
          </p:cNvSpPr>
          <p:nvPr>
            <p:ph idx="1"/>
          </p:nvPr>
        </p:nvSpPr>
        <p:spPr>
          <a:xfrm>
            <a:off x="1259632" y="1412776"/>
            <a:ext cx="7498080" cy="4800600"/>
          </a:xfrm>
          <a:solidFill>
            <a:srgbClr val="FF0000"/>
          </a:solidFill>
        </p:spPr>
        <p:txBody>
          <a:bodyPr>
            <a:normAutofit/>
          </a:bodyPr>
          <a:lstStyle/>
          <a:p>
            <a:pPr marL="82296" indent="0" algn="just">
              <a:buNone/>
            </a:pPr>
            <a:r>
              <a:rPr lang="es-ES" sz="2400" b="1" dirty="0" smtClean="0">
                <a:hlinkClick r:id="rId2" action="ppaction://hlinksldjump"/>
              </a:rPr>
              <a:t>22500 Todas </a:t>
            </a:r>
            <a:r>
              <a:rPr lang="es-ES" sz="2400" b="1" dirty="0">
                <a:hlinkClick r:id="rId2" action="ppaction://hlinksldjump"/>
              </a:rPr>
              <a:t>las cuentas por pagar diferentes a todas las anteriores</a:t>
            </a:r>
            <a:endParaRPr lang="es-ES" sz="2400" b="1" dirty="0"/>
          </a:p>
          <a:p>
            <a:pPr marL="82296" indent="0" algn="just">
              <a:buNone/>
            </a:pPr>
            <a:r>
              <a:rPr lang="es-ES" sz="2400" b="1" dirty="0" smtClean="0">
                <a:hlinkClick r:id="rId3" action="ppaction://hlinksldjump"/>
              </a:rPr>
              <a:t>23000  Todos </a:t>
            </a:r>
            <a:r>
              <a:rPr lang="es-ES" sz="2400" b="1" dirty="0">
                <a:hlinkClick r:id="rId3" action="ppaction://hlinksldjump"/>
              </a:rPr>
              <a:t>los pagos relacionados a la Caja de Seguro Social por pagar en resumen "Seguro Social Patronal 12.25% , Seguro Social Empleados 9.25%, Seguro Educativo Patronal 1.50%, Seguro Educativo Empleados 1.25%, Riesgos Profesionales 3.92%, Impuesto sobre la Renta Retenido &gt;11,000.00 15%" y los ITBMS por pagar al Tesoro Nacional 7%</a:t>
            </a:r>
            <a:endParaRPr lang="es-ES" sz="2400" b="1" dirty="0"/>
          </a:p>
          <a:p>
            <a:pPr marL="82296" indent="0" algn="just">
              <a:buNone/>
            </a:pPr>
            <a:r>
              <a:rPr lang="es-ES" sz="2400" b="1" dirty="0" smtClean="0">
                <a:hlinkClick r:id="rId4" action="ppaction://hlinksldjump"/>
              </a:rPr>
              <a:t>23500 Todas </a:t>
            </a:r>
            <a:r>
              <a:rPr lang="es-ES" sz="2400" b="1" dirty="0">
                <a:hlinkClick r:id="rId4" action="ppaction://hlinksldjump"/>
              </a:rPr>
              <a:t>las reservas que se hagan en concepto de vacaciones que va a ser pagadas 9.0909%</a:t>
            </a:r>
            <a:endParaRPr lang="es-ES" sz="2400" b="1" dirty="0"/>
          </a:p>
          <a:p>
            <a:pPr marL="82296" indent="0" algn="just">
              <a:buNone/>
            </a:pPr>
            <a:endParaRPr lang="es-ES" sz="2400" b="1" dirty="0"/>
          </a:p>
        </p:txBody>
      </p:sp>
    </p:spTree>
    <p:extLst>
      <p:ext uri="{BB962C8B-B14F-4D97-AF65-F5344CB8AC3E}">
        <p14:creationId xmlns:p14="http://schemas.microsoft.com/office/powerpoint/2010/main" val="18720066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b="1" dirty="0" smtClean="0"/>
              <a:t/>
            </a:r>
            <a:br>
              <a:rPr lang="es-ES" b="1" dirty="0" smtClean="0"/>
            </a:br>
            <a:r>
              <a:rPr lang="es-ES" sz="2700" b="1" dirty="0" smtClean="0"/>
              <a:t>SIGNIFICADO DE CUENTAS CONTABLES </a:t>
            </a:r>
            <a:r>
              <a:rPr lang="es-ES" sz="2700" b="1" dirty="0" smtClean="0">
                <a:solidFill>
                  <a:srgbClr val="FF0000"/>
                </a:solidFill>
              </a:rPr>
              <a:t>40100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40100 </a:t>
            </a:r>
            <a:r>
              <a:rPr lang="es-ES" sz="2400" b="1" dirty="0" smtClean="0"/>
              <a:t>Ingresos </a:t>
            </a:r>
            <a:r>
              <a:rPr lang="es-ES" sz="2400" b="1" dirty="0"/>
              <a:t>por Alquileres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80</a:t>
            </a:fld>
            <a:endParaRPr lang="es-PA" dirty="0"/>
          </a:p>
        </p:txBody>
      </p:sp>
    </p:spTree>
    <p:extLst>
      <p:ext uri="{BB962C8B-B14F-4D97-AF65-F5344CB8AC3E}">
        <p14:creationId xmlns:p14="http://schemas.microsoft.com/office/powerpoint/2010/main" val="388697660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40200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pt-BR" sz="2400" b="1" dirty="0" smtClean="0">
                <a:solidFill>
                  <a:srgbClr val="FF0000"/>
                </a:solidFill>
              </a:rPr>
              <a:t>40200 </a:t>
            </a:r>
            <a:r>
              <a:rPr lang="pt-BR" sz="2400" b="1" dirty="0" err="1" smtClean="0"/>
              <a:t>Ingresos</a:t>
            </a:r>
            <a:r>
              <a:rPr lang="pt-BR" sz="2400" b="1" dirty="0" smtClean="0"/>
              <a:t> </a:t>
            </a:r>
            <a:r>
              <a:rPr lang="pt-BR" sz="2400" b="1" dirty="0"/>
              <a:t>por </a:t>
            </a:r>
            <a:r>
              <a:rPr lang="pt-BR" sz="2400" b="1" dirty="0" err="1" smtClean="0"/>
              <a:t>Compañías</a:t>
            </a:r>
            <a:r>
              <a:rPr lang="pt-BR" sz="2400" b="1" dirty="0" smtClean="0"/>
              <a:t> </a:t>
            </a:r>
            <a:r>
              <a:rPr lang="pt-BR" sz="2400" b="1" dirty="0"/>
              <a:t>Relacionadas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81</a:t>
            </a:fld>
            <a:endParaRPr lang="es-PA" dirty="0"/>
          </a:p>
        </p:txBody>
      </p:sp>
    </p:spTree>
    <p:extLst>
      <p:ext uri="{BB962C8B-B14F-4D97-AF65-F5344CB8AC3E}">
        <p14:creationId xmlns:p14="http://schemas.microsoft.com/office/powerpoint/2010/main" val="382513846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42000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42000 </a:t>
            </a:r>
            <a:r>
              <a:rPr lang="es-ES" sz="2400" b="1" dirty="0" smtClean="0"/>
              <a:t>Ingresos </a:t>
            </a:r>
            <a:r>
              <a:rPr lang="es-ES" sz="2400" b="1" dirty="0"/>
              <a:t>por Intereses</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82</a:t>
            </a:fld>
            <a:endParaRPr lang="es-PA" dirty="0"/>
          </a:p>
        </p:txBody>
      </p:sp>
    </p:spTree>
    <p:extLst>
      <p:ext uri="{BB962C8B-B14F-4D97-AF65-F5344CB8AC3E}">
        <p14:creationId xmlns:p14="http://schemas.microsoft.com/office/powerpoint/2010/main" val="301854493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43000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43000 </a:t>
            </a:r>
            <a:r>
              <a:rPr lang="es-ES" sz="2400" b="1" dirty="0" smtClean="0"/>
              <a:t>Cualquier </a:t>
            </a:r>
            <a:r>
              <a:rPr lang="es-ES" sz="2400" b="1" dirty="0"/>
              <a:t>ingreso diferentes a los anteriores </a:t>
            </a:r>
            <a:r>
              <a:rPr lang="es-ES" sz="2400" b="1" dirty="0" smtClean="0"/>
              <a:t>colóquelo </a:t>
            </a:r>
            <a:r>
              <a:rPr lang="es-ES" sz="2400" b="1" dirty="0"/>
              <a:t>en esta cuenta Ejemplo (Servicios de Planillas, ETC)</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83</a:t>
            </a:fld>
            <a:endParaRPr lang="es-PA" dirty="0"/>
          </a:p>
        </p:txBody>
      </p:sp>
    </p:spTree>
    <p:extLst>
      <p:ext uri="{BB962C8B-B14F-4D97-AF65-F5344CB8AC3E}">
        <p14:creationId xmlns:p14="http://schemas.microsoft.com/office/powerpoint/2010/main" val="302325510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44000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44000 </a:t>
            </a:r>
            <a:r>
              <a:rPr lang="es-ES" sz="2400" b="1" dirty="0" smtClean="0"/>
              <a:t>Se </a:t>
            </a:r>
            <a:r>
              <a:rPr lang="es-ES" sz="2400" b="1" dirty="0"/>
              <a:t>le asignara a cada Rubro o Sobre Precio Total de la Factura descuento por cada actividad </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84</a:t>
            </a:fld>
            <a:endParaRPr lang="es-PA" dirty="0"/>
          </a:p>
        </p:txBody>
      </p:sp>
    </p:spTree>
    <p:extLst>
      <p:ext uri="{BB962C8B-B14F-4D97-AF65-F5344CB8AC3E}">
        <p14:creationId xmlns:p14="http://schemas.microsoft.com/office/powerpoint/2010/main" val="55348069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50000</a:t>
            </a:r>
            <a:endParaRPr lang="es-PA" sz="2700" b="1" dirty="0">
              <a:solidFill>
                <a:srgbClr val="FF0000"/>
              </a:solidFill>
            </a:endParaRPr>
          </a:p>
        </p:txBody>
      </p:sp>
      <p:sp>
        <p:nvSpPr>
          <p:cNvPr id="3" name="2 Subtítulo"/>
          <p:cNvSpPr>
            <a:spLocks noGrp="1"/>
          </p:cNvSpPr>
          <p:nvPr>
            <p:ph type="subTitle" idx="1"/>
          </p:nvPr>
        </p:nvSpPr>
        <p:spPr>
          <a:xfrm>
            <a:off x="983453" y="1628800"/>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solidFill>
                  <a:srgbClr val="FF0000"/>
                </a:solidFill>
              </a:rPr>
              <a:t>50000</a:t>
            </a:r>
            <a:r>
              <a:rPr lang="es-ES" sz="2400" b="1" dirty="0"/>
              <a:t>	</a:t>
            </a:r>
            <a:r>
              <a:rPr lang="es-ES" sz="2400" b="1" dirty="0" smtClean="0"/>
              <a:t> Costos </a:t>
            </a:r>
            <a:r>
              <a:rPr lang="es-ES" sz="2400" b="1" dirty="0"/>
              <a:t>de productos Vendidos por PLANTAS será generado </a:t>
            </a:r>
            <a:r>
              <a:rPr lang="es-ES" sz="2400" b="1" dirty="0" smtClean="0"/>
              <a:t>automáticamente </a:t>
            </a:r>
            <a:r>
              <a:rPr lang="es-ES" sz="2400" b="1" dirty="0"/>
              <a:t>por el sistema de peachtree siempre y cuando venda productos que </a:t>
            </a:r>
            <a:r>
              <a:rPr lang="es-ES" sz="2400" b="1" dirty="0" smtClean="0"/>
              <a:t>estén </a:t>
            </a:r>
            <a:r>
              <a:rPr lang="es-ES" sz="2400" b="1" dirty="0"/>
              <a:t>en Inventario</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85</a:t>
            </a:fld>
            <a:endParaRPr lang="es-PA" dirty="0"/>
          </a:p>
        </p:txBody>
      </p:sp>
    </p:spTree>
    <p:extLst>
      <p:ext uri="{BB962C8B-B14F-4D97-AF65-F5344CB8AC3E}">
        <p14:creationId xmlns:p14="http://schemas.microsoft.com/office/powerpoint/2010/main" val="72207096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60000</a:t>
            </a:r>
            <a:endParaRPr lang="es-PA" sz="2700" b="1" dirty="0">
              <a:solidFill>
                <a:srgbClr val="FF0000"/>
              </a:solidFill>
            </a:endParaRPr>
          </a:p>
        </p:txBody>
      </p:sp>
      <p:sp>
        <p:nvSpPr>
          <p:cNvPr id="3" name="2 Subtítulo"/>
          <p:cNvSpPr>
            <a:spLocks noGrp="1"/>
          </p:cNvSpPr>
          <p:nvPr>
            <p:ph type="subTitle" idx="1"/>
          </p:nvPr>
        </p:nvSpPr>
        <p:spPr>
          <a:xfrm>
            <a:off x="1041096" y="1412776"/>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60000 </a:t>
            </a:r>
            <a:r>
              <a:rPr lang="es-ES" sz="2400" b="1" dirty="0" smtClean="0"/>
              <a:t>Registre </a:t>
            </a:r>
            <a:r>
              <a:rPr lang="es-ES" sz="2400" b="1" dirty="0"/>
              <a:t>todos los Gastos Operativos </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86</a:t>
            </a:fld>
            <a:endParaRPr lang="es-PA" dirty="0"/>
          </a:p>
        </p:txBody>
      </p:sp>
    </p:spTree>
    <p:extLst>
      <p:ext uri="{BB962C8B-B14F-4D97-AF65-F5344CB8AC3E}">
        <p14:creationId xmlns:p14="http://schemas.microsoft.com/office/powerpoint/2010/main" val="353596065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dirty="0" smtClean="0"/>
              <a:t/>
            </a:r>
            <a:br>
              <a:rPr lang="es-ES" dirty="0" smtClean="0"/>
            </a:br>
            <a:r>
              <a:rPr lang="es-ES" sz="2700" b="1" dirty="0" smtClean="0"/>
              <a:t>SIGNIFICADO DE CUENTAS CONTABLES </a:t>
            </a:r>
            <a:r>
              <a:rPr lang="es-ES" sz="2700" b="1" dirty="0" smtClean="0">
                <a:solidFill>
                  <a:srgbClr val="FF0000"/>
                </a:solidFill>
              </a:rPr>
              <a:t>61000</a:t>
            </a:r>
            <a:endParaRPr lang="es-PA" sz="2700"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smtClean="0">
                <a:solidFill>
                  <a:srgbClr val="FF0000"/>
                </a:solidFill>
              </a:rPr>
              <a:t>61000 </a:t>
            </a:r>
            <a:r>
              <a:rPr lang="es-ES" sz="2400" b="1" dirty="0" smtClean="0"/>
              <a:t>Todos </a:t>
            </a:r>
            <a:r>
              <a:rPr lang="es-ES" sz="2400" b="1" dirty="0"/>
              <a:t>los gastos exclusivos de la sociedad sin mezclar de otras sociedades que </a:t>
            </a:r>
            <a:r>
              <a:rPr lang="es-ES" sz="2400" b="1" dirty="0" smtClean="0"/>
              <a:t>estén </a:t>
            </a:r>
            <a:r>
              <a:rPr lang="es-ES" sz="2400" b="1" dirty="0"/>
              <a:t>debidamente la factura a nombre de quien hizo la </a:t>
            </a:r>
            <a:r>
              <a:rPr lang="es-ES" sz="2400" b="1" dirty="0" smtClean="0"/>
              <a:t>requisición </a:t>
            </a:r>
            <a:r>
              <a:rPr lang="es-ES" sz="2400" b="1" dirty="0"/>
              <a:t>de productos o servicios. </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87</a:t>
            </a:fld>
            <a:endParaRPr lang="es-PA" dirty="0"/>
          </a:p>
        </p:txBody>
      </p:sp>
    </p:spTree>
    <p:extLst>
      <p:ext uri="{BB962C8B-B14F-4D97-AF65-F5344CB8AC3E}">
        <p14:creationId xmlns:p14="http://schemas.microsoft.com/office/powerpoint/2010/main" val="41108954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3552" y="392512"/>
            <a:ext cx="7772400" cy="697280"/>
          </a:xfrm>
        </p:spPr>
        <p:txBody>
          <a:bodyPr>
            <a:normAutofit fontScale="90000"/>
          </a:bodyPr>
          <a:lstStyle/>
          <a:p>
            <a:pPr algn="ctr"/>
            <a:r>
              <a:rPr lang="es-ES" sz="2700" dirty="0" smtClean="0"/>
              <a:t/>
            </a:r>
            <a:br>
              <a:rPr lang="es-ES" sz="2700" dirty="0" smtClean="0"/>
            </a:br>
            <a:r>
              <a:rPr lang="es-ES" sz="2700" b="1" dirty="0" smtClean="0"/>
              <a:t>SIGNIFICADO DE CUENTAS CONTABLES</a:t>
            </a:r>
            <a:r>
              <a:rPr lang="es-ES" sz="2000" b="1" dirty="0" smtClean="0"/>
              <a:t> </a:t>
            </a:r>
            <a:endParaRPr lang="es-PA" b="1" dirty="0">
              <a:solidFill>
                <a:srgbClr val="FF0000"/>
              </a:solidFill>
            </a:endParaRPr>
          </a:p>
        </p:txBody>
      </p:sp>
      <p:sp>
        <p:nvSpPr>
          <p:cNvPr id="3" name="2 Subtítulo"/>
          <p:cNvSpPr>
            <a:spLocks noGrp="1"/>
          </p:cNvSpPr>
          <p:nvPr>
            <p:ph type="subTitle" idx="1"/>
          </p:nvPr>
        </p:nvSpPr>
        <p:spPr>
          <a:xfrm>
            <a:off x="980413" y="1484784"/>
            <a:ext cx="7990376" cy="3744416"/>
          </a:xfrm>
          <a:blipFill>
            <a:blip r:embed="rId2"/>
            <a:tile tx="0" ty="0" sx="100000" sy="100000" flip="none" algn="tl"/>
          </a:blipFill>
          <a:scene3d>
            <a:camera prst="perspectiveContrastingRightFacing"/>
            <a:lightRig rig="threePt" dir="t"/>
          </a:scene3d>
          <a:sp3d extrusionH="254000" prstMaterial="metal">
            <a:bevelT/>
            <a:bevelB/>
          </a:sp3d>
        </p:spPr>
        <p:txBody>
          <a:bodyPr>
            <a:normAutofit/>
          </a:bodyPr>
          <a:lstStyle/>
          <a:p>
            <a:pPr algn="just"/>
            <a:r>
              <a:rPr lang="es-ES" sz="2400" b="1" dirty="0"/>
              <a:t>La cuentas de gastos van de forma </a:t>
            </a:r>
            <a:r>
              <a:rPr lang="es-ES" sz="2400" b="1" dirty="0" smtClean="0"/>
              <a:t>alfabética </a:t>
            </a:r>
            <a:r>
              <a:rPr lang="es-ES" sz="2400" b="1" dirty="0"/>
              <a:t>deje espacio por si se crea alguna nueva en </a:t>
            </a:r>
            <a:r>
              <a:rPr lang="es-ES" sz="2400" b="1" dirty="0" smtClean="0"/>
              <a:t>relación </a:t>
            </a:r>
            <a:r>
              <a:rPr lang="es-ES" sz="2400" b="1" dirty="0"/>
              <a:t>a lo acordado- Para los informes se puede ordenarla de la forma Tradicional</a:t>
            </a:r>
          </a:p>
        </p:txBody>
      </p:sp>
      <p:pic>
        <p:nvPicPr>
          <p:cNvPr id="4" name="3 Marcador de contenido" descr="Recorte de pantalla">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8131" y="6071644"/>
            <a:ext cx="748377" cy="792088"/>
          </a:xfrm>
          <a:prstGeom prst="rect">
            <a:avLst/>
          </a:prstGeom>
        </p:spPr>
      </p:pic>
      <p:pic>
        <p:nvPicPr>
          <p:cNvPr id="5" name="3 Marcador de contenido" descr="Recorte de pantalla">
            <a:hlinkClick r:id="rId5"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89" y="6065912"/>
            <a:ext cx="748377" cy="792088"/>
          </a:xfrm>
          <a:prstGeom prst="rect">
            <a:avLst/>
          </a:prstGeom>
        </p:spPr>
      </p:pic>
      <p:pic>
        <p:nvPicPr>
          <p:cNvPr id="6"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7222" y="6060985"/>
            <a:ext cx="748377" cy="792088"/>
          </a:xfrm>
          <a:prstGeom prst="rect">
            <a:avLst/>
          </a:prstGeom>
        </p:spPr>
      </p:pic>
      <p:pic>
        <p:nvPicPr>
          <p:cNvPr id="7" name="3 Marcador de contenido" descr="Recorte de pantalla">
            <a:hlinkClick r:id="rId7"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6093296"/>
            <a:ext cx="748377" cy="792088"/>
          </a:xfrm>
          <a:prstGeom prst="rect">
            <a:avLst/>
          </a:prstGeom>
        </p:spPr>
      </p:pic>
      <p:pic>
        <p:nvPicPr>
          <p:cNvPr id="8" name="3 Marcador de contenido" descr="Recorte de pantalla">
            <a:hlinkClick r:id="rId8"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6508" y="6060724"/>
            <a:ext cx="748377" cy="792088"/>
          </a:xfrm>
          <a:prstGeom prst="rect">
            <a:avLst/>
          </a:prstGeom>
        </p:spPr>
      </p:pic>
      <p:pic>
        <p:nvPicPr>
          <p:cNvPr id="9" name="3 Marcador de contenido" descr="Recorte de pantalla">
            <a:hlinkClick r:id="rId9"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0643" y="6060724"/>
            <a:ext cx="748377" cy="792088"/>
          </a:xfrm>
          <a:prstGeom prst="rect">
            <a:avLst/>
          </a:prstGeom>
        </p:spPr>
      </p:pic>
      <p:pic>
        <p:nvPicPr>
          <p:cNvPr id="10" name="3 Marcador de contenido" descr="Recorte de pantalla">
            <a:hlinkClick r:id="rId6"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015" y="6094521"/>
            <a:ext cx="748377" cy="792088"/>
          </a:xfrm>
          <a:prstGeom prst="rect">
            <a:avLst/>
          </a:prstGeom>
        </p:spPr>
      </p:pic>
      <p:pic>
        <p:nvPicPr>
          <p:cNvPr id="11" name="3 Marcador de contenido" descr="Recorte de pantalla">
            <a:hlinkClick r:id="rId10"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7392" y="6098174"/>
            <a:ext cx="748377" cy="792088"/>
          </a:xfrm>
          <a:prstGeom prst="rect">
            <a:avLst/>
          </a:prstGeom>
        </p:spPr>
      </p:pic>
      <p:pic>
        <p:nvPicPr>
          <p:cNvPr id="12"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0977" y="6094521"/>
            <a:ext cx="748377" cy="792088"/>
          </a:xfrm>
          <a:prstGeom prst="rect">
            <a:avLst/>
          </a:prstGeom>
        </p:spPr>
      </p:pic>
      <p:pic>
        <p:nvPicPr>
          <p:cNvPr id="13" name="3 Marcador de contenido" descr="Recorte de pantalla">
            <a:hlinkClick r:id="rId11"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354" y="6094521"/>
            <a:ext cx="748377" cy="792088"/>
          </a:xfrm>
          <a:prstGeom prst="rect">
            <a:avLst/>
          </a:prstGeom>
        </p:spPr>
      </p:pic>
      <p:pic>
        <p:nvPicPr>
          <p:cNvPr id="14" name="3 Marcador de contenido" descr="Recorte de pantalla">
            <a:hlinkClick r:id="rId12"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9435" y="6094521"/>
            <a:ext cx="748377" cy="792088"/>
          </a:xfrm>
          <a:prstGeom prst="rect">
            <a:avLst/>
          </a:prstGeom>
        </p:spPr>
      </p:pic>
      <p:sp>
        <p:nvSpPr>
          <p:cNvPr id="15" name="14 Botón de acción: Inicio">
            <a:hlinkClick r:id="" action="ppaction://hlinkshowjump?jump=firstslide" highlightClick="1"/>
          </p:cNvPr>
          <p:cNvSpPr/>
          <p:nvPr/>
        </p:nvSpPr>
        <p:spPr>
          <a:xfrm>
            <a:off x="8460432" y="260648"/>
            <a:ext cx="571040" cy="432048"/>
          </a:xfrm>
          <a:prstGeom prst="actionButtonHome">
            <a:avLst/>
          </a:prstGeom>
          <a:solidFill>
            <a:schemeClr val="accent2">
              <a:lumMod val="60000"/>
              <a:lumOff val="40000"/>
            </a:schemeClr>
          </a:solidFill>
          <a:effectLst>
            <a:reflection stA="55000" endPos="65000" dist="127000" dir="5400000" sy="-100000" algn="bl" rotWithShape="0"/>
          </a:effectLst>
          <a:scene3d>
            <a:camera prst="orthographicFront">
              <a:rot lat="0" lon="0" rev="0"/>
            </a:camera>
            <a:lightRig rig="threePt" dir="t"/>
          </a:scene3d>
          <a:sp3d z="241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dirty="0"/>
          </a:p>
        </p:txBody>
      </p:sp>
      <p:sp>
        <p:nvSpPr>
          <p:cNvPr id="18" name="17 Marcador de fecha"/>
          <p:cNvSpPr>
            <a:spLocks noGrp="1"/>
          </p:cNvSpPr>
          <p:nvPr>
            <p:ph type="dt" sz="half" idx="10"/>
          </p:nvPr>
        </p:nvSpPr>
        <p:spPr/>
        <p:txBody>
          <a:bodyPr/>
          <a:lstStyle/>
          <a:p>
            <a:fld id="{74064567-FBBA-4B0D-94BD-B6324E270732}" type="datetime1">
              <a:rPr lang="es-PA" smtClean="0"/>
              <a:pPr/>
              <a:t>21/9/14</a:t>
            </a:fld>
            <a:endParaRPr lang="es-PA" dirty="0"/>
          </a:p>
        </p:txBody>
      </p:sp>
      <p:sp>
        <p:nvSpPr>
          <p:cNvPr id="19" name="18 Marcador de pie de página"/>
          <p:cNvSpPr>
            <a:spLocks noGrp="1"/>
          </p:cNvSpPr>
          <p:nvPr>
            <p:ph type="ftr" sz="quarter" idx="11"/>
          </p:nvPr>
        </p:nvSpPr>
        <p:spPr/>
        <p:txBody>
          <a:bodyPr/>
          <a:lstStyle/>
          <a:p>
            <a:endParaRPr lang="es-PA" dirty="0"/>
          </a:p>
        </p:txBody>
      </p:sp>
      <p:sp>
        <p:nvSpPr>
          <p:cNvPr id="20" name="19 Marcador de número de diapositiva"/>
          <p:cNvSpPr>
            <a:spLocks noGrp="1"/>
          </p:cNvSpPr>
          <p:nvPr>
            <p:ph type="sldNum" sz="quarter" idx="12"/>
          </p:nvPr>
        </p:nvSpPr>
        <p:spPr/>
        <p:txBody>
          <a:bodyPr/>
          <a:lstStyle/>
          <a:p>
            <a:fld id="{C7EC99E4-9DD2-4321-AC5A-020A5843414C}" type="slidenum">
              <a:rPr lang="es-PA" smtClean="0"/>
              <a:pPr/>
              <a:t>88</a:t>
            </a:fld>
            <a:endParaRPr lang="es-PA" dirty="0"/>
          </a:p>
        </p:txBody>
      </p:sp>
    </p:spTree>
    <p:extLst>
      <p:ext uri="{BB962C8B-B14F-4D97-AF65-F5344CB8AC3E}">
        <p14:creationId xmlns:p14="http://schemas.microsoft.com/office/powerpoint/2010/main" val="352424464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000" b="1" dirty="0" smtClean="0"/>
              <a:t>SIGNIFICADO DE CUENTAS CONTABLES 23510 - 30000</a:t>
            </a:r>
            <a:endParaRPr lang="es-ES" sz="2000" b="1" dirty="0"/>
          </a:p>
        </p:txBody>
      </p:sp>
      <p:sp>
        <p:nvSpPr>
          <p:cNvPr id="3" name="2 Marcador de contenido"/>
          <p:cNvSpPr>
            <a:spLocks noGrp="1"/>
          </p:cNvSpPr>
          <p:nvPr>
            <p:ph idx="1"/>
          </p:nvPr>
        </p:nvSpPr>
        <p:spPr>
          <a:xfrm>
            <a:off x="1259632" y="1412776"/>
            <a:ext cx="7498080" cy="4800600"/>
          </a:xfrm>
          <a:solidFill>
            <a:srgbClr val="FF0000"/>
          </a:solidFill>
        </p:spPr>
        <p:txBody>
          <a:bodyPr>
            <a:normAutofit/>
          </a:bodyPr>
          <a:lstStyle/>
          <a:p>
            <a:pPr marL="82296" indent="0" algn="just">
              <a:buNone/>
            </a:pPr>
            <a:r>
              <a:rPr lang="es-ES" sz="2400" b="1" dirty="0" smtClean="0">
                <a:hlinkClick r:id="rId2" action="ppaction://hlinksldjump"/>
              </a:rPr>
              <a:t>23510 Todas </a:t>
            </a:r>
            <a:r>
              <a:rPr lang="es-ES" sz="2400" b="1" dirty="0">
                <a:hlinkClick r:id="rId2" action="ppaction://hlinksldjump"/>
              </a:rPr>
              <a:t>las reservas que se hagan en concepto de Decimo Tercer Mes que va a ser pagadas 9.0909%  </a:t>
            </a:r>
            <a:r>
              <a:rPr lang="es-ES" sz="2400" b="1" dirty="0">
                <a:solidFill>
                  <a:schemeClr val="accent1">
                    <a:lumMod val="40000"/>
                    <a:lumOff val="60000"/>
                  </a:schemeClr>
                </a:solidFill>
                <a:hlinkClick r:id="rId2" action="ppaction://hlinksldjump"/>
              </a:rPr>
              <a:t>Incluye </a:t>
            </a:r>
            <a:r>
              <a:rPr lang="es-ES" sz="2400" b="1" dirty="0" err="1">
                <a:solidFill>
                  <a:schemeClr val="accent1">
                    <a:lumMod val="40000"/>
                    <a:lumOff val="60000"/>
                  </a:schemeClr>
                </a:solidFill>
                <a:hlinkClick r:id="rId2" action="ppaction://hlinksldjump"/>
              </a:rPr>
              <a:t>porcion</a:t>
            </a:r>
            <a:r>
              <a:rPr lang="es-ES" sz="2400" b="1" dirty="0">
                <a:solidFill>
                  <a:schemeClr val="accent1">
                    <a:lumMod val="40000"/>
                    <a:lumOff val="60000"/>
                  </a:schemeClr>
                </a:solidFill>
                <a:hlinkClick r:id="rId2" action="ppaction://hlinksldjump"/>
              </a:rPr>
              <a:t> de vacaciones</a:t>
            </a:r>
            <a:endParaRPr lang="es-ES" sz="2400" b="1" dirty="0">
              <a:solidFill>
                <a:schemeClr val="accent1">
                  <a:lumMod val="40000"/>
                  <a:lumOff val="60000"/>
                </a:schemeClr>
              </a:solidFill>
            </a:endParaRPr>
          </a:p>
          <a:p>
            <a:pPr marL="82296" indent="0" algn="just">
              <a:buNone/>
            </a:pPr>
            <a:r>
              <a:rPr lang="es-ES" sz="2400" b="1" dirty="0" smtClean="0">
                <a:hlinkClick r:id="rId3" action="ppaction://hlinksldjump"/>
              </a:rPr>
              <a:t>23520 Todas </a:t>
            </a:r>
            <a:r>
              <a:rPr lang="es-ES" sz="2400" b="1" dirty="0">
                <a:hlinkClick r:id="rId3" action="ppaction://hlinksldjump"/>
              </a:rPr>
              <a:t>las reservas que se hagan en </a:t>
            </a:r>
            <a:r>
              <a:rPr lang="es-ES" sz="2400" b="1" dirty="0" smtClean="0">
                <a:hlinkClick r:id="rId3" action="ppaction://hlinksldjump"/>
              </a:rPr>
              <a:t>concepto </a:t>
            </a:r>
            <a:r>
              <a:rPr lang="es-ES" sz="2400" b="1" dirty="0">
                <a:hlinkClick r:id="rId3" action="ppaction://hlinksldjump"/>
              </a:rPr>
              <a:t>de Prima de </a:t>
            </a:r>
            <a:r>
              <a:rPr lang="es-ES" sz="2400" b="1" dirty="0" smtClean="0">
                <a:hlinkClick r:id="rId3" action="ppaction://hlinksldjump"/>
              </a:rPr>
              <a:t>Antigüedad </a:t>
            </a:r>
            <a:r>
              <a:rPr lang="es-ES" sz="2400" b="1" dirty="0">
                <a:hlinkClick r:id="rId3" action="ppaction://hlinksldjump"/>
              </a:rPr>
              <a:t>que va a ser pagadas 1.92% del salario mas Vacaciones</a:t>
            </a:r>
            <a:endParaRPr lang="es-ES" sz="2400" b="1" dirty="0"/>
          </a:p>
          <a:p>
            <a:pPr marL="82296" indent="0" algn="just">
              <a:buNone/>
            </a:pPr>
            <a:r>
              <a:rPr lang="es-ES" sz="2400" b="1" dirty="0" smtClean="0">
                <a:hlinkClick r:id="rId4" action="ppaction://hlinksldjump"/>
              </a:rPr>
              <a:t>23530 Todas </a:t>
            </a:r>
            <a:r>
              <a:rPr lang="es-ES" sz="2400" b="1" dirty="0">
                <a:hlinkClick r:id="rId4" action="ppaction://hlinksldjump"/>
              </a:rPr>
              <a:t>las reservas que se hagan en </a:t>
            </a:r>
            <a:r>
              <a:rPr lang="es-ES" sz="2400" b="1" dirty="0" smtClean="0">
                <a:hlinkClick r:id="rId4" action="ppaction://hlinksldjump"/>
              </a:rPr>
              <a:t>concepto </a:t>
            </a:r>
            <a:r>
              <a:rPr lang="es-ES" sz="2400" b="1" dirty="0">
                <a:hlinkClick r:id="rId4" action="ppaction://hlinksldjump"/>
              </a:rPr>
              <a:t>de Indemnizaciones que va a ser pagadas 6.5454% del Salario pagado mas Vacaciones</a:t>
            </a:r>
            <a:endParaRPr lang="es-ES" sz="2400" b="1" dirty="0"/>
          </a:p>
          <a:p>
            <a:pPr marL="82296" indent="0" algn="just">
              <a:buNone/>
            </a:pPr>
            <a:r>
              <a:rPr lang="es-ES" sz="2400" b="1" dirty="0" smtClean="0">
                <a:hlinkClick r:id="rId5" action="ppaction://hlinksldjump"/>
              </a:rPr>
              <a:t>30000 Todo </a:t>
            </a:r>
            <a:r>
              <a:rPr lang="es-ES" sz="2400" b="1" dirty="0">
                <a:hlinkClick r:id="rId5" action="ppaction://hlinksldjump"/>
              </a:rPr>
              <a:t>las aportaciones de Capital, Utilidades Retenidas, Utilidades del Periodo, Ajustes de Capital</a:t>
            </a:r>
            <a:endParaRPr lang="es-ES" sz="2400" b="1" dirty="0"/>
          </a:p>
          <a:p>
            <a:pPr marL="82296" indent="0" algn="just">
              <a:buNone/>
            </a:pPr>
            <a:endParaRPr lang="es-ES" sz="2400" b="1" dirty="0"/>
          </a:p>
        </p:txBody>
      </p:sp>
    </p:spTree>
    <p:extLst>
      <p:ext uri="{BB962C8B-B14F-4D97-AF65-F5344CB8AC3E}">
        <p14:creationId xmlns:p14="http://schemas.microsoft.com/office/powerpoint/2010/main" val="182896773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1499</TotalTime>
  <Words>2446</Words>
  <Application>Microsoft Office PowerPoint</Application>
  <PresentationFormat>Presentación en pantalla (4:3)</PresentationFormat>
  <Paragraphs>469</Paragraphs>
  <Slides>88</Slides>
  <Notes>2</Notes>
  <HiddenSlides>0</HiddenSlides>
  <MMClips>0</MMClips>
  <ScaleCrop>false</ScaleCrop>
  <HeadingPairs>
    <vt:vector size="4" baseType="variant">
      <vt:variant>
        <vt:lpstr>Tema</vt:lpstr>
      </vt:variant>
      <vt:variant>
        <vt:i4>2</vt:i4>
      </vt:variant>
      <vt:variant>
        <vt:lpstr>Títulos de diapositiva</vt:lpstr>
      </vt:variant>
      <vt:variant>
        <vt:i4>88</vt:i4>
      </vt:variant>
    </vt:vector>
  </HeadingPairs>
  <TitlesOfParts>
    <vt:vector size="90" baseType="lpstr">
      <vt:lpstr>Solsticio</vt:lpstr>
      <vt:lpstr>1_Solsticio</vt:lpstr>
      <vt:lpstr>Consola Cedeño &amp; Méndez, S.A.</vt:lpstr>
      <vt:lpstr>SIGNIFICADO DE CUENTAS CONTABLES 10000 – 10002</vt:lpstr>
      <vt:lpstr>SIGNIFICADO DE CUENTAS CONTABLES 10100 - 11200</vt:lpstr>
      <vt:lpstr>SIGNIFICADO DE CUENTAS CONTABLES 11300 - 12000</vt:lpstr>
      <vt:lpstr>SIGNIFICADO DE CUENTAS CONTABLES 12010 - 15000</vt:lpstr>
      <vt:lpstr>SIFNIFICADO DE CUENTAS CONTABLES 15000 - 20000</vt:lpstr>
      <vt:lpstr>SIGNIFICADO DE CUENTAS CONTABLES 21000 - 22000</vt:lpstr>
      <vt:lpstr>SIGNIFICADO DE CUENTAS CONTABLES 22500 - 23500</vt:lpstr>
      <vt:lpstr>SIGNIFICADO DE CUENTAS CONTABLES 23510 - 30000</vt:lpstr>
      <vt:lpstr>SIGNIFICADO DE CUENTAS CONTABLES 40000 - 50000</vt:lpstr>
      <vt:lpstr>SIGNIFICADO DE CUENTAS CONTABLES</vt:lpstr>
      <vt:lpstr>Listado de Nomenclaturas</vt:lpstr>
      <vt:lpstr>Listado de Nomenclaturas</vt:lpstr>
      <vt:lpstr>Listado de Nomenclaturas</vt:lpstr>
      <vt:lpstr>NOMENCLATURAS DE AB </vt:lpstr>
      <vt:lpstr>NOMENCLATURAS DE AC Ejemplo AC140701</vt:lpstr>
      <vt:lpstr>NOMENCLATURAS DE AD Ejemplo AD140701</vt:lpstr>
      <vt:lpstr> NOMENCLATURAS DE CC</vt:lpstr>
      <vt:lpstr>        NOMENCLATURAS DE CD</vt:lpstr>
      <vt:lpstr>NOMENCLATURAS DE CE </vt:lpstr>
      <vt:lpstr>NOMENCLATURAS DE CI </vt:lpstr>
      <vt:lpstr>NOMENCLATURAS DE CM </vt:lpstr>
      <vt:lpstr>NOMENCLATURAS DE CO Ejemplo: CO140701</vt:lpstr>
      <vt:lpstr>NOMENCLATURAS DE CP </vt:lpstr>
      <vt:lpstr>NOMENCLATURAS DE CV </vt:lpstr>
      <vt:lpstr>NOMENCLATURAS DE EF </vt:lpstr>
      <vt:lpstr>NOMENCLATURAS DE IC </vt:lpstr>
      <vt:lpstr>NOMENCLATURAS DE IM </vt:lpstr>
      <vt:lpstr>NOMENCLATURAS DE IV </vt:lpstr>
      <vt:lpstr>NOMENCLATURAS DE MP </vt:lpstr>
      <vt:lpstr>NOMENCLATURAS DE ND </vt:lpstr>
      <vt:lpstr>NOMENCLATURAS DE OC </vt:lpstr>
      <vt:lpstr>NOMENCLATURAS DE OT </vt:lpstr>
      <vt:lpstr>NOMENCLATURAS DE PF </vt:lpstr>
      <vt:lpstr>NOMENCLATURAS DE PM </vt:lpstr>
      <vt:lpstr>NOMENCLATURAS DE PQ </vt:lpstr>
      <vt:lpstr>NOMENCLATURAS DE PR </vt:lpstr>
      <vt:lpstr>NOMENCLATURAS DE PT </vt:lpstr>
      <vt:lpstr>NOMENCLATURAS DE RE </vt:lpstr>
      <vt:lpstr>NOMENCLATURAS DE RQ </vt:lpstr>
      <vt:lpstr>NOMENCLATURAS DE SF </vt:lpstr>
      <vt:lpstr>NOMENCLATURAS DE TE </vt:lpstr>
      <vt:lpstr>NOMENCLATURAS DE TR </vt:lpstr>
      <vt:lpstr>NOMENCLATURAS DE VI </vt:lpstr>
      <vt:lpstr> SIGNIFICADO DE CUENTAS CONTABLES 10000</vt:lpstr>
      <vt:lpstr> SIGNIFICADO DE CUENTAS CONTABLES 10001</vt:lpstr>
      <vt:lpstr> SIGNIFICADO DE CUENTAS CONTABLES 10002</vt:lpstr>
      <vt:lpstr> SIGNIFICADO DE CUENTAS CONTABLES 10100</vt:lpstr>
      <vt:lpstr> SIGNIFICADO DE CUENTAS CONTABLES 10200</vt:lpstr>
      <vt:lpstr> SIGNIFICADO DE CUENTAS CONTABLES 10300</vt:lpstr>
      <vt:lpstr> SIGNIFICADO DE CUENTAS CONTABLES 10400</vt:lpstr>
      <vt:lpstr> SIGNIFICADO DE CUENTAS CONTABLES 11000</vt:lpstr>
      <vt:lpstr> SIGNIFICADO DE CUENTAS CONTABLES 11200 </vt:lpstr>
      <vt:lpstr> SIGNIFICADO DE CUENTAS CONTABLES 11300</vt:lpstr>
      <vt:lpstr> SIGNIFICADO DE CUENTAS CONTABLES 11400</vt:lpstr>
      <vt:lpstr> SIGNIFICADO DE CUENTAS CONTABLES 11500</vt:lpstr>
      <vt:lpstr> SIGNIFICADO DE CUENTAS CONTABLES 11600</vt:lpstr>
      <vt:lpstr> SIGNIFICADO DE CUENTAS CONTABLES 12000</vt:lpstr>
      <vt:lpstr> SIGNIFICADO DE CUENTAS CONTABLES 12010</vt:lpstr>
      <vt:lpstr> SIGNIFICADO DE CUENTAS CONTABLES 12020</vt:lpstr>
      <vt:lpstr> SIGNIFICADO DE CUENTAS CONTABLES 13000</vt:lpstr>
      <vt:lpstr> SIGNIFICADO DE CUENTAS CONTABLES 14000</vt:lpstr>
      <vt:lpstr> SIGNIFICADO DE CUENTAS CONTABLES 15000</vt:lpstr>
      <vt:lpstr> SIGNIFICADO DE CUENTAS CONTABLES 15100</vt:lpstr>
      <vt:lpstr> SIGNIFICADO DE CUENTAS CONTABLES 16000</vt:lpstr>
      <vt:lpstr> SIGNIFICADO DE CUENTAS CONTABLES 18000</vt:lpstr>
      <vt:lpstr> SIGNIFICADO DE CUENTAS CONTABLES 20000</vt:lpstr>
      <vt:lpstr> SIGNIFICADO DE CUENTAS CONTABLES 21000</vt:lpstr>
      <vt:lpstr> SIGNIFICADO DE CUENTAS CONTABLES  21600 </vt:lpstr>
      <vt:lpstr> SIGNIFICADO DE CUENTAS CONTABLES 22000</vt:lpstr>
      <vt:lpstr> SIGNIFICADO DE CUENTAS CONTABLES 22200</vt:lpstr>
      <vt:lpstr> SIGNIFICADO DE CUENTAS CONTABLES 22500</vt:lpstr>
      <vt:lpstr> SIGNIFICADO DE CUENTAS CONTABLES 23000</vt:lpstr>
      <vt:lpstr> SIGNIFICADO DE CUENTAS CONTABLES 23500</vt:lpstr>
      <vt:lpstr> SIGNIFICADO DE CUENTAS CONTABLES 23510 </vt:lpstr>
      <vt:lpstr> SIGNIFICADO DE CUENTAS CONTABLES 23520</vt:lpstr>
      <vt:lpstr> SIGNIFICADO DE CUENTAS CONTABLES 23530</vt:lpstr>
      <vt:lpstr> SIGNIFICADO DE CUENTAS CONTABLES 30000</vt:lpstr>
      <vt:lpstr> SIGNIFICADO DE CUENTAS CONTABLES 40000</vt:lpstr>
      <vt:lpstr> SIGNIFICADO DE CUENTAS CONTABLES 40100</vt:lpstr>
      <vt:lpstr> SIGNIFICADO DE CUENTAS CONTABLES 40200</vt:lpstr>
      <vt:lpstr> SIGNIFICADO DE CUENTAS CONTABLES 42000</vt:lpstr>
      <vt:lpstr> SIGNIFICADO DE CUENTAS CONTABLES 43000</vt:lpstr>
      <vt:lpstr> SIGNIFICADO DE CUENTAS CONTABLES 44000</vt:lpstr>
      <vt:lpstr> SIGNIFICADO DE CUENTAS CONTABLES 50000</vt:lpstr>
      <vt:lpstr> SIGNIFICADO DE CUENTAS CONTABLES 60000</vt:lpstr>
      <vt:lpstr> SIGNIFICADO DE CUENTAS CONTABLES 61000</vt:lpstr>
      <vt:lpstr> SIGNIFICADO DE CUENTAS CONTABLES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NOMENCLATURAS DE AB</dc:title>
  <dc:creator>Windows User</dc:creator>
  <cp:lastModifiedBy>Windows User</cp:lastModifiedBy>
  <cp:revision>128</cp:revision>
  <dcterms:created xsi:type="dcterms:W3CDTF">2014-07-11T13:19:48Z</dcterms:created>
  <dcterms:modified xsi:type="dcterms:W3CDTF">2014-09-21T14:59:09Z</dcterms:modified>
</cp:coreProperties>
</file>