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9" r:id="rId3"/>
    <p:sldId id="257" r:id="rId4"/>
    <p:sldId id="270" r:id="rId5"/>
    <p:sldId id="262" r:id="rId6"/>
    <p:sldId id="272" r:id="rId7"/>
    <p:sldId id="263" r:id="rId8"/>
    <p:sldId id="271" r:id="rId9"/>
  </p:sldIdLst>
  <p:sldSz cx="9144000" cy="6858000" type="screen4x3"/>
  <p:notesSz cx="6858000" cy="9144000"/>
  <p:defaultTextStyle>
    <a:defPPr>
      <a:defRPr lang="es-P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93" autoAdjust="0"/>
    <p:restoredTop sz="86477" autoAdjust="0"/>
  </p:normalViewPr>
  <p:slideViewPr>
    <p:cSldViewPr showGuides="1">
      <p:cViewPr varScale="1">
        <p:scale>
          <a:sx n="59" d="100"/>
          <a:sy n="59" d="100"/>
        </p:scale>
        <p:origin x="-94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14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96199-5766-4EF7-B247-DCF5CDE755A0}" type="datetimeFigureOut">
              <a:rPr lang="es-PA" smtClean="0"/>
              <a:t>16/3/15</a:t>
            </a:fld>
            <a:endParaRPr lang="es-PA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PA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A60EFB-4D46-4C24-9E43-0B4DD9C9F452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7931954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A60EFB-4D46-4C24-9E43-0B4DD9C9F452}" type="slidenum">
              <a:rPr lang="es-PA" smtClean="0"/>
              <a:t>2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759185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A" dirty="0"/>
          </a:p>
        </p:txBody>
      </p:sp>
      <p:sp>
        <p:nvSpPr>
          <p:cNvPr id="4" name="3 Marcador de encabezado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s-PA" smtClean="0"/>
              <a:t>Estudios Wharton &amp; Bernal, S.A.</a:t>
            </a:r>
            <a:endParaRPr lang="es-PA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DEDBC77-0A08-4BDD-A398-485C649AC9BC}" type="slidenum">
              <a:rPr lang="es-PA" smtClean="0"/>
              <a:t>3</a:t>
            </a:fld>
            <a:endParaRPr lang="es-PA" dirty="0"/>
          </a:p>
        </p:txBody>
      </p:sp>
    </p:spTree>
    <p:extLst>
      <p:ext uri="{BB962C8B-B14F-4D97-AF65-F5344CB8AC3E}">
        <p14:creationId xmlns:p14="http://schemas.microsoft.com/office/powerpoint/2010/main" val="4821958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60683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8405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385688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43202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591226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49130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6262366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3063545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2562927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99864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A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A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039382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A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A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7FF950-E43F-4BF5-860B-AD4C64A410E9}" type="datetimeFigureOut">
              <a:rPr lang="es-PA" smtClean="0"/>
              <a:t>16/3/15</a:t>
            </a:fld>
            <a:endParaRPr lang="es-PA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A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1CC83-00FB-4CF0-B2F4-E8A0B363704C}" type="slidenum">
              <a:rPr lang="es-PA" smtClean="0"/>
              <a:t>‹Nº›</a:t>
            </a:fld>
            <a:endParaRPr lang="es-PA"/>
          </a:p>
        </p:txBody>
      </p:sp>
    </p:spTree>
    <p:extLst>
      <p:ext uri="{BB962C8B-B14F-4D97-AF65-F5344CB8AC3E}">
        <p14:creationId xmlns:p14="http://schemas.microsoft.com/office/powerpoint/2010/main" val="16710085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1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tmp"/><Relationship Id="rId3" Type="http://schemas.openxmlformats.org/officeDocument/2006/relationships/image" Target="../media/image2.png"/><Relationship Id="rId7" Type="http://schemas.openxmlformats.org/officeDocument/2006/relationships/image" Target="../media/image4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tmp"/><Relationship Id="rId5" Type="http://schemas.openxmlformats.org/officeDocument/2006/relationships/image" Target="../media/image3.tmp"/><Relationship Id="rId4" Type="http://schemas.openxmlformats.org/officeDocument/2006/relationships/slide" Target="slide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tmp"/><Relationship Id="rId4" Type="http://schemas.openxmlformats.org/officeDocument/2006/relationships/image" Target="../media/image4.tmp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tmp"/><Relationship Id="rId3" Type="http://schemas.openxmlformats.org/officeDocument/2006/relationships/image" Target="../media/image2.png"/><Relationship Id="rId7" Type="http://schemas.openxmlformats.org/officeDocument/2006/relationships/image" Target="../media/image5.tmp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tmp"/><Relationship Id="rId5" Type="http://schemas.openxmlformats.org/officeDocument/2006/relationships/slide" Target="slide3.xml"/><Relationship Id="rId4" Type="http://schemas.openxmlformats.org/officeDocument/2006/relationships/image" Target="../media/image4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2167644"/>
            <a:ext cx="7772400" cy="2522711"/>
          </a:xfrm>
        </p:spPr>
        <p:txBody>
          <a:bodyPr>
            <a:normAutofit fontScale="90000"/>
          </a:bodyPr>
          <a:lstStyle/>
          <a:p>
            <a:r>
              <a:rPr lang="es-ES" sz="6000" dirty="0" smtClean="0">
                <a:solidFill>
                  <a:schemeClr val="tx1"/>
                </a:solidFill>
              </a:rPr>
              <a:t>Inicio de proceso de Constancia</a:t>
            </a:r>
            <a:r>
              <a:rPr lang="es-ES" sz="6000" baseline="0" dirty="0" smtClean="0">
                <a:solidFill>
                  <a:schemeClr val="tx1"/>
                </a:solidFill>
              </a:rPr>
              <a:t> de Pagos = </a:t>
            </a:r>
            <a:r>
              <a:rPr lang="es-ES" sz="8000" baseline="0" dirty="0" smtClean="0">
                <a:solidFill>
                  <a:schemeClr val="tx1"/>
                </a:solidFill>
              </a:rPr>
              <a:t>CP</a:t>
            </a:r>
            <a:r>
              <a:rPr lang="es-ES" sz="6000" baseline="0" dirty="0" smtClean="0">
                <a:solidFill>
                  <a:schemeClr val="tx1"/>
                </a:solidFill>
              </a:rPr>
              <a:t> </a:t>
            </a:r>
            <a:endParaRPr lang="es-PA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78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PA" dirty="0" smtClean="0">
                <a:solidFill>
                  <a:schemeClr val="tx1"/>
                </a:solidFill>
              </a:rPr>
              <a:t>Definición</a:t>
            </a:r>
            <a:br>
              <a:rPr lang="es-PA" dirty="0" smtClean="0">
                <a:solidFill>
                  <a:schemeClr val="tx1"/>
                </a:solidFill>
              </a:rPr>
            </a:b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  <a:alpha val="73000"/>
            </a:schemeClr>
          </a:solidFill>
        </p:spPr>
        <p:txBody>
          <a:bodyPr>
            <a:normAutofit fontScale="92500"/>
          </a:bodyPr>
          <a:lstStyle/>
          <a:p>
            <a:r>
              <a:rPr lang="es-PA" sz="4000" dirty="0" smtClean="0">
                <a:solidFill>
                  <a:schemeClr val="tx1"/>
                </a:solidFill>
              </a:rPr>
              <a:t>¿Que es una constancia</a:t>
            </a:r>
            <a:r>
              <a:rPr lang="es-PA" sz="4000" baseline="0" dirty="0" smtClean="0">
                <a:solidFill>
                  <a:schemeClr val="tx1"/>
                </a:solidFill>
              </a:rPr>
              <a:t> de pagos? O </a:t>
            </a:r>
            <a:r>
              <a:rPr lang="es-PA" sz="4400" b="1" baseline="0" dirty="0" smtClean="0">
                <a:solidFill>
                  <a:schemeClr val="tx1"/>
                </a:solidFill>
              </a:rPr>
              <a:t>CP</a:t>
            </a:r>
            <a:endParaRPr lang="es-PA" sz="4000" b="1" baseline="0" dirty="0" smtClean="0">
              <a:solidFill>
                <a:schemeClr val="tx1"/>
              </a:solidFill>
            </a:endParaRPr>
          </a:p>
          <a:p>
            <a:r>
              <a:rPr lang="es-ES" sz="4000" baseline="0" dirty="0" smtClean="0">
                <a:solidFill>
                  <a:schemeClr val="tx1"/>
                </a:solidFill>
              </a:rPr>
              <a:t>Es un documento generado por </a:t>
            </a:r>
            <a:r>
              <a:rPr lang="es-ES" sz="4000" baseline="0" dirty="0" err="1" smtClean="0">
                <a:solidFill>
                  <a:schemeClr val="tx1"/>
                </a:solidFill>
              </a:rPr>
              <a:t>Payments</a:t>
            </a:r>
            <a:r>
              <a:rPr lang="es-ES" sz="4000" baseline="0" dirty="0" smtClean="0">
                <a:solidFill>
                  <a:schemeClr val="tx1"/>
                </a:solidFill>
              </a:rPr>
              <a:t> que le indica a una compañía relacionada que pagamos por cuenta y orden de ella. Una factura o un servicio.</a:t>
            </a:r>
            <a:endParaRPr lang="es-PA" sz="4000" baseline="0" dirty="0" smtClean="0">
              <a:solidFill>
                <a:schemeClr val="tx1"/>
              </a:solidFill>
            </a:endParaRPr>
          </a:p>
          <a:p>
            <a:r>
              <a:rPr lang="es-PA" sz="4000" dirty="0" smtClean="0">
                <a:solidFill>
                  <a:schemeClr val="tx1"/>
                </a:solidFill>
              </a:rPr>
              <a:t> </a:t>
            </a:r>
            <a:endParaRPr lang="es-P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9983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2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3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50" autoRev="1" fill="remove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17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18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" dur="250" autoRev="1" fill="remove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27" presetClass="emph" presetSubtype="0" repeatCount="5000" fill="remove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1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22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23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50" autoRev="1" fill="remove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34083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¿Cuando</a:t>
            </a:r>
            <a:r>
              <a:rPr lang="es-ES" baseline="0" dirty="0" smtClean="0">
                <a:solidFill>
                  <a:schemeClr val="tx1"/>
                </a:solidFill>
              </a:rPr>
              <a:t> generamos una CP o “Constancia de Pago”?</a:t>
            </a:r>
            <a:endParaRPr lang="es-PA" dirty="0">
              <a:solidFill>
                <a:schemeClr val="tx1"/>
              </a:solidFill>
            </a:endParaRPr>
          </a:p>
        </p:txBody>
      </p:sp>
      <p:pic>
        <p:nvPicPr>
          <p:cNvPr id="5" name="4 Imagen" descr="Recorte de pantalla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9" name="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94DDC7-36B7-4770-8567-56D76BAFB2F4}" type="datetime1">
              <a:rPr lang="es-PA" smtClean="0"/>
              <a:t>16/3/15</a:t>
            </a:fld>
            <a:endParaRPr lang="es-PA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3</a:t>
            </a:fld>
            <a:endParaRPr lang="es-PA" dirty="0"/>
          </a:p>
        </p:txBody>
      </p:sp>
      <p:pic>
        <p:nvPicPr>
          <p:cNvPr id="12" name="11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sp>
        <p:nvSpPr>
          <p:cNvPr id="15" name="14 Marcador de contenido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40000"/>
              <a:lumOff val="60000"/>
              <a:alpha val="62000"/>
            </a:schemeClr>
          </a:solidFill>
        </p:spPr>
        <p:txBody>
          <a:bodyPr/>
          <a:lstStyle/>
          <a:p>
            <a:r>
              <a:rPr lang="es-ES" dirty="0" smtClean="0">
                <a:solidFill>
                  <a:schemeClr val="tx1"/>
                </a:solidFill>
              </a:rPr>
              <a:t>Únicamente cuando hemos pagado a un tercero por cuenta de una compañía relacionada un servicio o compra que le corresponde a la otra compañía.</a:t>
            </a:r>
          </a:p>
          <a:p>
            <a:r>
              <a:rPr lang="es-ES" dirty="0" smtClean="0">
                <a:solidFill>
                  <a:schemeClr val="tx1"/>
                </a:solidFill>
              </a:rPr>
              <a:t>Nota</a:t>
            </a:r>
            <a:r>
              <a:rPr lang="es-ES" baseline="0" dirty="0" smtClean="0">
                <a:solidFill>
                  <a:schemeClr val="tx1"/>
                </a:solidFill>
              </a:rPr>
              <a:t>: La Factura de Productos o Servicios debe estar a nombre de la compañía que se le va a confeccionar el cheque.</a:t>
            </a:r>
            <a:endParaRPr lang="es-P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9976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>
                <a:solidFill>
                  <a:schemeClr val="tx1"/>
                </a:solidFill>
              </a:rPr>
              <a:t>¿Cómo</a:t>
            </a:r>
            <a:r>
              <a:rPr lang="es-ES" baseline="0" dirty="0" smtClean="0">
                <a:solidFill>
                  <a:schemeClr val="tx1"/>
                </a:solidFill>
              </a:rPr>
              <a:t> se registra una Constancia de Pagos?</a:t>
            </a:r>
            <a:endParaRPr lang="es-PA" dirty="0">
              <a:solidFill>
                <a:schemeClr val="tx1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2440772"/>
          </a:xfrm>
          <a:solidFill>
            <a:schemeClr val="accent2">
              <a:lumMod val="40000"/>
              <a:lumOff val="60000"/>
              <a:alpha val="67000"/>
            </a:schemeClr>
          </a:solidFill>
        </p:spPr>
        <p:txBody>
          <a:bodyPr>
            <a:normAutofit lnSpcReduction="10000"/>
          </a:bodyPr>
          <a:lstStyle/>
          <a:p>
            <a:r>
              <a:rPr lang="es-ES" sz="3600" b="1" dirty="0" smtClean="0">
                <a:solidFill>
                  <a:schemeClr val="tx1"/>
                </a:solidFill>
              </a:rPr>
              <a:t>Primero</a:t>
            </a:r>
            <a:r>
              <a:rPr lang="es-ES" baseline="0" dirty="0" smtClean="0">
                <a:solidFill>
                  <a:schemeClr val="tx1"/>
                </a:solidFill>
              </a:rPr>
              <a:t> </a:t>
            </a:r>
            <a:r>
              <a:rPr lang="es-ES" dirty="0" smtClean="0">
                <a:solidFill>
                  <a:schemeClr val="tx1"/>
                </a:solidFill>
              </a:rPr>
              <a:t>Váyase a la sección</a:t>
            </a:r>
            <a:r>
              <a:rPr lang="es-ES" baseline="0" dirty="0" smtClean="0">
                <a:solidFill>
                  <a:schemeClr val="tx1"/>
                </a:solidFill>
              </a:rPr>
              <a:t> </a:t>
            </a:r>
            <a:r>
              <a:rPr lang="es-ES" baseline="0" dirty="0" err="1" smtClean="0">
                <a:solidFill>
                  <a:schemeClr val="tx1"/>
                </a:solidFill>
              </a:rPr>
              <a:t>Vendor</a:t>
            </a:r>
            <a:r>
              <a:rPr lang="es-ES" baseline="0" dirty="0" smtClean="0">
                <a:solidFill>
                  <a:schemeClr val="tx1"/>
                </a:solidFill>
              </a:rPr>
              <a:t> &amp; </a:t>
            </a:r>
            <a:r>
              <a:rPr lang="es-ES" baseline="0" dirty="0" err="1" smtClean="0">
                <a:solidFill>
                  <a:schemeClr val="tx1"/>
                </a:solidFill>
              </a:rPr>
              <a:t>Purchases</a:t>
            </a:r>
            <a:r>
              <a:rPr lang="es-ES" baseline="0" dirty="0" smtClean="0">
                <a:solidFill>
                  <a:schemeClr val="tx1"/>
                </a:solidFill>
              </a:rPr>
              <a:t> según diagrama abajo</a:t>
            </a: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baseline="0" dirty="0" smtClean="0">
                <a:solidFill>
                  <a:schemeClr val="tx1"/>
                </a:solidFill>
              </a:rPr>
              <a:t> descrito y luego se va a la sección de pagos el mismo lugar donde genera el cheque al proveedor de la otra compañía.</a:t>
            </a:r>
            <a:endParaRPr lang="es-PA" dirty="0">
              <a:solidFill>
                <a:schemeClr val="tx1"/>
              </a:solidFill>
            </a:endParaRPr>
          </a:p>
        </p:txBody>
      </p:sp>
      <p:pic>
        <p:nvPicPr>
          <p:cNvPr id="4" name="3 Imagen" descr="Recorte de pantal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3" y="513544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147943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Rectángulo redondeado"/>
          <p:cNvSpPr/>
          <p:nvPr/>
        </p:nvSpPr>
        <p:spPr>
          <a:xfrm>
            <a:off x="107504" y="2348880"/>
            <a:ext cx="8856984" cy="3672408"/>
          </a:xfrm>
          <a:prstGeom prst="roundRect">
            <a:avLst>
              <a:gd name="adj" fmla="val 3179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PA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0626" y="654807"/>
            <a:ext cx="6768752" cy="962163"/>
          </a:xfrm>
          <a:solidFill>
            <a:srgbClr val="FF0000"/>
          </a:solidFill>
        </p:spPr>
        <p:txBody>
          <a:bodyPr anchor="t">
            <a:normAutofit fontScale="90000"/>
          </a:bodyPr>
          <a:lstStyle/>
          <a:p>
            <a:pPr>
              <a:tabLst>
                <a:tab pos="96838" algn="l"/>
              </a:tabLst>
            </a:pPr>
            <a:r>
              <a:rPr lang="es-ES" dirty="0" smtClean="0">
                <a:solidFill>
                  <a:schemeClr val="tx1"/>
                </a:solidFill>
              </a:rPr>
              <a:t> </a:t>
            </a:r>
            <a:r>
              <a:rPr lang="es-ES" sz="3100" dirty="0" smtClean="0">
                <a:solidFill>
                  <a:schemeClr val="tx1"/>
                </a:solidFill>
              </a:rPr>
              <a:t>Generación del Cheque pagando al</a:t>
            </a:r>
            <a:r>
              <a:rPr lang="es-ES" sz="3100" baseline="0" dirty="0" smtClean="0">
                <a:solidFill>
                  <a:schemeClr val="tx1"/>
                </a:solidFill>
              </a:rPr>
              <a:t> tercero por cuenta y orden de:</a:t>
            </a:r>
            <a:endParaRPr lang="es-PA" sz="3100" dirty="0">
              <a:solidFill>
                <a:schemeClr val="tx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72905C-1C73-425C-90E7-1534EC2DF148}" type="datetime1">
              <a:rPr lang="es-PA" smtClean="0"/>
              <a:t>16/3/15</a:t>
            </a:fld>
            <a:endParaRPr lang="es-PA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5</a:t>
            </a:fld>
            <a:endParaRPr lang="es-PA" dirty="0"/>
          </a:p>
        </p:txBody>
      </p:sp>
      <p:pic>
        <p:nvPicPr>
          <p:cNvPr id="10" name="9 Imagen" descr="Recorte de pantalla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1" name="10 Imagen" descr="Recorte de pantalla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526662" y="45951"/>
            <a:ext cx="1400543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2" name="11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8565"/>
            <a:ext cx="3024336" cy="72008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8" name="17 Imagen" descr="Recorte de pantalla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81" y="1725321"/>
            <a:ext cx="9144000" cy="4439984"/>
          </a:xfrm>
          <a:prstGeom prst="rect">
            <a:avLst/>
          </a:prstGeom>
        </p:spPr>
      </p:pic>
      <p:sp>
        <p:nvSpPr>
          <p:cNvPr id="19" name="1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1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694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499645"/>
            <a:ext cx="7715200" cy="794895"/>
          </a:xfrm>
        </p:spPr>
        <p:txBody>
          <a:bodyPr>
            <a:noAutofit/>
          </a:bodyPr>
          <a:lstStyle/>
          <a:p>
            <a:r>
              <a:rPr lang="es-ES" sz="3200" dirty="0" smtClean="0">
                <a:solidFill>
                  <a:schemeClr val="tx1"/>
                </a:solidFill>
              </a:rPr>
              <a:t>Confección de Constancia de pagos</a:t>
            </a:r>
            <a:endParaRPr lang="es-PA" sz="3200" dirty="0">
              <a:solidFill>
                <a:schemeClr val="tx1"/>
              </a:solidFill>
            </a:endParaRPr>
          </a:p>
        </p:txBody>
      </p:sp>
      <p:pic>
        <p:nvPicPr>
          <p:cNvPr id="4" name="3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3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941786"/>
            <a:ext cx="8229600" cy="4295526"/>
          </a:xfrm>
          <a:effectLst>
            <a:outerShdw blurRad="50800" dist="2540000" dir="5400000" algn="ctr" rotWithShape="0">
              <a:srgbClr val="000000">
                <a:alpha val="0"/>
              </a:srgbClr>
            </a:outerShdw>
          </a:effectLst>
        </p:spPr>
      </p:pic>
      <p:pic>
        <p:nvPicPr>
          <p:cNvPr id="5" name="4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069533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3972" y="754520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9" name="8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2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8523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0" y="1058865"/>
            <a:ext cx="822960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tx1"/>
                </a:solidFill>
              </a:rPr>
              <a:t> Impresión</a:t>
            </a:r>
            <a:r>
              <a:rPr lang="es-ES" baseline="0" dirty="0" smtClean="0">
                <a:solidFill>
                  <a:schemeClr val="tx1"/>
                </a:solidFill>
              </a:rPr>
              <a:t> de Constancia de pago</a:t>
            </a:r>
            <a:endParaRPr lang="es-PA" dirty="0">
              <a:solidFill>
                <a:schemeClr val="tx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/>
              <a:t>16/3/15</a:t>
            </a:fld>
            <a:endParaRPr lang="es-PA" dirty="0"/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97D99-F513-4ED9-AA27-DBFBEFC0DC4E}" type="slidenum">
              <a:rPr lang="es-PA" smtClean="0"/>
              <a:t>7</a:t>
            </a:fld>
            <a:endParaRPr lang="es-PA" dirty="0"/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16" name="15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88" y="1868860"/>
            <a:ext cx="8172850" cy="4296444"/>
          </a:xfrm>
        </p:spPr>
      </p:pic>
      <p:sp>
        <p:nvSpPr>
          <p:cNvPr id="17" name="16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3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7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97" y="764705"/>
            <a:ext cx="7452320" cy="634083"/>
          </a:xfrm>
        </p:spPr>
        <p:txBody>
          <a:bodyPr>
            <a:normAutofit fontScale="90000"/>
          </a:bodyPr>
          <a:lstStyle/>
          <a:p>
            <a:pPr algn="r"/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/>
            </a:r>
            <a:br>
              <a:rPr lang="es-ES" dirty="0" smtClean="0">
                <a:solidFill>
                  <a:schemeClr val="tx1"/>
                </a:solidFill>
              </a:rPr>
            </a:br>
            <a:r>
              <a:rPr lang="es-ES" dirty="0" smtClean="0">
                <a:solidFill>
                  <a:schemeClr val="tx1"/>
                </a:solidFill>
              </a:rPr>
              <a:t> Impresión </a:t>
            </a:r>
            <a:r>
              <a:rPr lang="es-ES" baseline="0" dirty="0" smtClean="0">
                <a:solidFill>
                  <a:schemeClr val="tx1"/>
                </a:solidFill>
              </a:rPr>
              <a:t>de Constancia de pago</a:t>
            </a:r>
            <a:endParaRPr lang="es-PA" dirty="0">
              <a:solidFill>
                <a:schemeClr val="tx1"/>
              </a:solidFill>
            </a:endParaRPr>
          </a:p>
        </p:txBody>
      </p:sp>
      <p:pic>
        <p:nvPicPr>
          <p:cNvPr id="9" name="8 Imagen" descr="Recorte de pantalla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625" y="6165304"/>
            <a:ext cx="568636" cy="625093"/>
          </a:xfrm>
          <a:prstGeom prst="rect">
            <a:avLst/>
          </a:prstGeom>
        </p:spPr>
      </p:pic>
      <p:pic>
        <p:nvPicPr>
          <p:cNvPr id="6" name="5 Imagen" descr="Recorte de pantalla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42602"/>
            <a:ext cx="2556756" cy="52210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2F1E25-3556-4FFB-BD16-A25220F8E124}" type="datetime1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16/3/15</a:t>
            </a:fld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PA" sz="2000" dirty="0" smtClean="0">
                <a:solidFill>
                  <a:schemeClr val="tx1"/>
                </a:solidFill>
              </a:rPr>
              <a:t>Solicite firma</a:t>
            </a:r>
            <a:fld id="{32997D99-F513-4ED9-AA27-DBFBEFC0DC4E}" type="slidenum">
              <a:rPr lang="es-PA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r>
              <a:rPr lang="es-PA" dirty="0" err="1" smtClean="0">
                <a:solidFill>
                  <a:prstClr val="black">
                    <a:tint val="75000"/>
                  </a:prstClr>
                </a:solidFill>
              </a:rPr>
              <a:t>soli</a:t>
            </a:r>
            <a:endParaRPr lang="es-PA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10 Imagen" descr="Recorte de pantalla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165305"/>
            <a:ext cx="522686" cy="522687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</p:pic>
      <p:pic>
        <p:nvPicPr>
          <p:cNvPr id="15" name="14 Imagen" descr="Recorte de pantalla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367797">
            <a:off x="7891650" y="188641"/>
            <a:ext cx="1080120" cy="115212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sp>
        <p:nvSpPr>
          <p:cNvPr id="12" name="11 Rectángulo"/>
          <p:cNvSpPr/>
          <p:nvPr/>
        </p:nvSpPr>
        <p:spPr>
          <a:xfrm>
            <a:off x="3707904" y="260647"/>
            <a:ext cx="1656184" cy="477997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600" dirty="0" smtClean="0">
                <a:solidFill>
                  <a:schemeClr val="tx2">
                    <a:lumMod val="75000"/>
                  </a:schemeClr>
                </a:solidFill>
              </a:rPr>
              <a:t>4</a:t>
            </a:r>
            <a:endParaRPr lang="es-PA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" name="9 Marcador de contenido" descr="Recorte de pantalla"/>
          <p:cNvPicPr>
            <a:picLocks noGrp="1" noChangeAspect="1"/>
          </p:cNvPicPr>
          <p:nvPr>
            <p:ph idx="1"/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7822" y="2204864"/>
            <a:ext cx="9154328" cy="3456384"/>
          </a:xfrm>
        </p:spPr>
      </p:pic>
      <p:sp>
        <p:nvSpPr>
          <p:cNvPr id="13" name="12 Rectángulo"/>
          <p:cNvSpPr/>
          <p:nvPr/>
        </p:nvSpPr>
        <p:spPr>
          <a:xfrm>
            <a:off x="323528" y="3248980"/>
            <a:ext cx="5040560" cy="36004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Favor registre cuentas por pagar a :</a:t>
            </a:r>
            <a:endParaRPr lang="es-PA" dirty="0"/>
          </a:p>
        </p:txBody>
      </p:sp>
      <p:sp>
        <p:nvSpPr>
          <p:cNvPr id="14" name="13 Rectángulo"/>
          <p:cNvSpPr/>
          <p:nvPr/>
        </p:nvSpPr>
        <p:spPr>
          <a:xfrm>
            <a:off x="467544" y="4077072"/>
            <a:ext cx="3024336" cy="360040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Utilice </a:t>
            </a:r>
            <a:r>
              <a:rPr lang="es-ES" dirty="0" err="1" smtClean="0"/>
              <a:t>Recipts</a:t>
            </a:r>
            <a:r>
              <a:rPr lang="es-ES" dirty="0" smtClean="0"/>
              <a:t> </a:t>
            </a:r>
            <a:r>
              <a:rPr lang="es-ES" dirty="0" err="1" smtClean="0"/>
              <a:t>Vendor</a:t>
            </a:r>
            <a:r>
              <a:rPr lang="es-ES" dirty="0" smtClean="0"/>
              <a:t> </a:t>
            </a:r>
            <a:endParaRPr lang="es-PA" dirty="0"/>
          </a:p>
        </p:txBody>
      </p:sp>
      <p:sp>
        <p:nvSpPr>
          <p:cNvPr id="17" name="16 CuadroTexto"/>
          <p:cNvSpPr txBox="1"/>
          <p:nvPr/>
        </p:nvSpPr>
        <p:spPr>
          <a:xfrm>
            <a:off x="1691680" y="5373216"/>
            <a:ext cx="6696744" cy="646331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r>
              <a:rPr lang="es-ES" b="1" dirty="0" smtClean="0"/>
              <a:t>Favor imprima 2 de estos documentos y entregue a la compañía afiliadas copias de una con los documentos sustentatorios </a:t>
            </a:r>
            <a:endParaRPr lang="es-PA" b="1" dirty="0"/>
          </a:p>
        </p:txBody>
      </p:sp>
    </p:spTree>
    <p:extLst>
      <p:ext uri="{BB962C8B-B14F-4D97-AF65-F5344CB8AC3E}">
        <p14:creationId xmlns:p14="http://schemas.microsoft.com/office/powerpoint/2010/main" val="2024836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4991</TotalTime>
  <Words>228</Words>
  <Application>Microsoft Office PowerPoint</Application>
  <PresentationFormat>Presentación en pantalla (4:3)</PresentationFormat>
  <Paragraphs>32</Paragraphs>
  <Slides>8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Inicio de proceso de Constancia de Pagos = CP </vt:lpstr>
      <vt:lpstr>Definición </vt:lpstr>
      <vt:lpstr>¿Cuando generamos una CP o “Constancia de Pago”?</vt:lpstr>
      <vt:lpstr>¿Cómo se registra una Constancia de Pagos?</vt:lpstr>
      <vt:lpstr> Generación del Cheque pagando al tercero por cuenta y orden de:</vt:lpstr>
      <vt:lpstr>Confección de Constancia de pagos</vt:lpstr>
      <vt:lpstr> Impresión de Constancia de pago</vt:lpstr>
      <vt:lpstr>   Impresión de Constancia de pago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Windows User</dc:creator>
  <cp:lastModifiedBy>Windows User</cp:lastModifiedBy>
  <cp:revision>33</cp:revision>
  <dcterms:created xsi:type="dcterms:W3CDTF">2015-03-02T22:20:28Z</dcterms:created>
  <dcterms:modified xsi:type="dcterms:W3CDTF">2015-03-17T14:02:33Z</dcterms:modified>
</cp:coreProperties>
</file>