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57" r:id="rId4"/>
    <p:sldId id="270" r:id="rId5"/>
    <p:sldId id="262" r:id="rId6"/>
    <p:sldId id="272" r:id="rId7"/>
    <p:sldId id="263" r:id="rId8"/>
    <p:sldId id="271" r:id="rId9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452"/>
    <a:srgbClr val="66FF33"/>
    <a:srgbClr val="FFFFCC"/>
    <a:srgbClr val="100694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477" autoAdjust="0"/>
  </p:normalViewPr>
  <p:slideViewPr>
    <p:cSldViewPr showGuides="1">
      <p:cViewPr varScale="1">
        <p:scale>
          <a:sx n="59" d="100"/>
          <a:sy n="59" d="100"/>
        </p:scale>
        <p:origin x="-9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96199-5766-4EF7-B247-DCF5CDE755A0}" type="datetimeFigureOut">
              <a:rPr lang="es-PA" smtClean="0"/>
              <a:t>12/3/15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0EFB-4D46-4C24-9E43-0B4DD9C9F452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931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60EFB-4D46-4C24-9E43-0B4DD9C9F452}" type="slidenum">
              <a:rPr lang="es-PA" smtClean="0"/>
              <a:t>2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7591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PA" smtClean="0"/>
              <a:t>Estudios Wharton &amp; Bernal, S.A.</a:t>
            </a:r>
            <a:endParaRPr lang="es-PA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EDBC77-0A08-4BDD-A398-485C649AC9BC}" type="slidenum">
              <a:rPr lang="es-PA" smtClean="0"/>
              <a:t>3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8219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683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840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8568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202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9122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4913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262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6354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6292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9864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3938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FF950-E43F-4BF5-860B-AD4C64A410E9}" type="datetimeFigureOut">
              <a:rPr lang="es-PA" smtClean="0"/>
              <a:t>12/3/15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710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2.png"/><Relationship Id="rId7" Type="http://schemas.openxmlformats.org/officeDocument/2006/relationships/image" Target="../media/image4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3.tmp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m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image" Target="../media/image2.png"/><Relationship Id="rId7" Type="http://schemas.openxmlformats.org/officeDocument/2006/relationships/image" Target="../media/image5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tmp"/><Relationship Id="rId5" Type="http://schemas.openxmlformats.org/officeDocument/2006/relationships/image" Target="../media/image3.tmp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image" Target="../media/image2.png"/><Relationship Id="rId7" Type="http://schemas.openxmlformats.org/officeDocument/2006/relationships/image" Target="../media/image10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3.xml"/><Relationship Id="rId4" Type="http://schemas.openxmlformats.org/officeDocument/2006/relationships/image" Target="../media/image9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167644"/>
            <a:ext cx="7772400" cy="2522711"/>
          </a:xfrm>
        </p:spPr>
        <p:txBody>
          <a:bodyPr>
            <a:normAutofit fontScale="90000"/>
          </a:bodyPr>
          <a:lstStyle/>
          <a:p>
            <a:r>
              <a:rPr lang="es-ES" sz="6000" dirty="0" smtClean="0">
                <a:solidFill>
                  <a:schemeClr val="bg1"/>
                </a:solidFill>
                <a:latin typeface="+mj-lt"/>
              </a:rPr>
              <a:t>Inicio de proceso de Constancia</a:t>
            </a:r>
            <a:r>
              <a:rPr lang="es-ES" sz="6000" baseline="0" dirty="0" smtClean="0">
                <a:solidFill>
                  <a:schemeClr val="bg1"/>
                </a:solidFill>
                <a:latin typeface="+mj-lt"/>
              </a:rPr>
              <a:t> de Cobros = </a:t>
            </a:r>
            <a:r>
              <a:rPr lang="es-ES" sz="8000" baseline="0" dirty="0" smtClean="0">
                <a:solidFill>
                  <a:schemeClr val="bg1"/>
                </a:solidFill>
                <a:latin typeface="+mj-lt"/>
              </a:rPr>
              <a:t>CC</a:t>
            </a:r>
            <a:endParaRPr lang="es-PA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2 Anillo"/>
          <p:cNvSpPr/>
          <p:nvPr/>
        </p:nvSpPr>
        <p:spPr>
          <a:xfrm>
            <a:off x="3563888" y="278650"/>
            <a:ext cx="72008" cy="54006"/>
          </a:xfrm>
          <a:prstGeom prst="donut">
            <a:avLst/>
          </a:prstGeom>
          <a:solidFill>
            <a:srgbClr val="FFFFCC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  <p:sp>
        <p:nvSpPr>
          <p:cNvPr id="4" name="3 Anillo"/>
          <p:cNvSpPr/>
          <p:nvPr/>
        </p:nvSpPr>
        <p:spPr>
          <a:xfrm>
            <a:off x="7812360" y="70913"/>
            <a:ext cx="45719" cy="45719"/>
          </a:xfrm>
          <a:prstGeom prst="donut">
            <a:avLst/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  <p:sp>
        <p:nvSpPr>
          <p:cNvPr id="5" name="4 Anillo"/>
          <p:cNvSpPr/>
          <p:nvPr/>
        </p:nvSpPr>
        <p:spPr>
          <a:xfrm flipH="1">
            <a:off x="4427984" y="3717032"/>
            <a:ext cx="144016" cy="144016"/>
          </a:xfrm>
          <a:prstGeom prst="donu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extrusionH="558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  <p:sp>
        <p:nvSpPr>
          <p:cNvPr id="6" name="5 Anillo"/>
          <p:cNvSpPr/>
          <p:nvPr/>
        </p:nvSpPr>
        <p:spPr>
          <a:xfrm>
            <a:off x="6588224" y="863001"/>
            <a:ext cx="45719" cy="45719"/>
          </a:xfrm>
          <a:prstGeom prst="donut">
            <a:avLst/>
          </a:prstGeom>
          <a:solidFill>
            <a:srgbClr val="FFFFCC"/>
          </a:solidFill>
          <a:ln>
            <a:solidFill>
              <a:schemeClr val="bg1">
                <a:alpha val="8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8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0.0259 C 0.02135 0.02867 0.0217 0.02659 0.02222 0.03746 C 0.02569 0.13665 0.01857 0.0948 0.02569 0.13318 C 0.02725 0.15446 0.0309 0.17526 0.03264 0.1963 C 0.03559 0.23353 0.03576 0.27099 0.03802 0.30844 C 0.03541 0.5711 0.04548 0.42474 0.02916 0.51168 C 0.03524 0.52024 0.0368 0.52578 0.03975 0.53758 C 0.04114 0.54382 0.04687 0.54683 0.05034 0.55145 C 0.05243 0.55422 0.05416 0.55815 0.05729 0.55862 C 0.07413 0.56139 0.09097 0.56024 0.10816 0.56093 C 0.17309 0.57156 0.23767 0.58729 0.30295 0.59122 C 0.33663 0.5896 0.37066 0.5896 0.40468 0.58659 C 0.40677 0.58636 0.40781 0.58266 0.40989 0.58197 C 0.43229 0.57526 0.45729 0.57434 0.48003 0.57249 C 0.48906 0.56856 0.49861 0.5674 0.50816 0.56555 C 0.50989 0.56324 0.51163 0.56116 0.51319 0.55862 C 0.51597 0.55422 0.52031 0.54451 0.52031 0.54474 C 0.51996 0.53272 0.51909 0.52116 0.51875 0.50937 C 0.51718 0.46197 0.51666 0.41434 0.5151 0.36694 C 0.51441 0.3459 0.50816 0.29596 0.50121 0.27584 C 0.49895 0.2696 0.49566 0.26382 0.49409 0.25711 C 0.49027 0.24162 0.48715 0.23469 0.47482 0.22914 C 0.47083 0.22567 0.46684 0.22128 0.4625 0.21966 C 0.45659 0.21758 0.44496 0.21503 0.44496 0.21526 C 0.37378 0.2222 0.3842 0.20185 0.36076 0.25018 C 0.36128 0.2555 0.3592 0.26289 0.36232 0.26636 C 0.3651 0.26937 0.36979 0.26567 0.37309 0.26405 C 0.38576 0.25804 0.3967 0.24509 0.40989 0.2407 C 0.4118 0.23839 0.42378 0.22706 0.42395 0.22428 C 0.42569 0.20417 0.42448 0.19237 0.4151 0.17989 C 0.37465 0.18081 0.3342 0.17873 0.29375 0.18243 C 0.2868 0.18313 0.27639 0.19862 0.27639 0.19885 C 0.26336 0.23399 0.31406 0.21341 0.32743 0.21272 C 0.32986 0.2111 0.33211 0.20948 0.33455 0.2081 C 0.33628 0.20717 0.33958 0.20833 0.33975 0.20578 C 0.34097 0.18498 0.33541 0.17573 0.32916 0.15908 C 0.31597 0.12532 0.28038 0.12555 0.25694 0.12162 C 0.19687 0.12417 0.21024 0.10336 0.20121 0.14035 C 0.20798 0.19237 0.21475 0.1681 0.27135 0.16602 C 0.27812 0.15977 0.28073 0.16278 0.28368 0.15191 C 0.28073 0.12255 0.28611 0.11515 0.27135 0.10058 C 0.26805 0.09758 0.26423 0.09619 0.26041 0.09365 C 0.2585 0.09226 0.25746 0.08948 0.25555 0.08879 C 0.24635 0.08625 0.22743 0.08417 0.22743 0.0844 C 0.20208 0.08578 0.17569 0.07862 0.15191 0.08879 C 0.14583 0.09156 0.1533 0.10659 0.15538 0.11469 C 0.15798 0.12324 0.16805 0.12185 0.17465 0.12393 C 0.21857 0.12024 0.2342 0.13711 0.24132 0.08879 C 0.23975 0.07353 0.23732 0.06035 0.22743 0.05156 C 0.22361 0.03746 0.21753 0.03931 0.20798 0.03515 C 0.16718 0.0363 0.12916 0.00787 0.11475 0.05388 C 0.11805 0.10313 0.11475 0.09318 0.15347 0.08417 C 0.15607 0.08185 0.15885 0.08 0.16076 0.07723 C 0.16354 0.07307 0.16788 0.06313 0.16788 0.06336 C 0.16718 0.04902 0.16805 0.03492 0.16597 0.02104 C 0.16562 0.0192 0.15347 0.0118 0.15347 0.01203 C 0.1427 0.00995 0.13159 0.01018 0.12048 0.00948 C 0.046 0.01087 -0.01233 -0.03422 0.00816 0.03977 C 0.02725 0.03815 0.0467 0.03792 0.0658 0.03515 C 0.06805 0.03492 0.071 0.0333 0.07135 0.03052 C 0.07413 0.00093 0.07326 -0.00393 0.05729 -0.00924 C 0.03628 -0.00739 0.01979 -0.00208 -0.00087 0.00232 C -0.00591 -0.0319 -0.01077 -0.0208 -0.04271 -0.02335 C -0.08056 -0.03052 -0.11875 -0.03722 -0.15695 -0.04208 C -0.23021 -0.03861 -0.28924 -0.03005 -0.36025 -0.02797 C -0.36337 -0.02728 -0.36702 -0.02844 -0.3691 -0.02543 C -0.37188 -0.02219 -0.37275 -0.01156 -0.37275 -0.01133 C -0.37223 -0.00924 -0.37257 -0.00601 -0.37084 -0.00462 C -0.36858 -0.00254 -0.36511 -0.00231 -0.36216 -0.00231 C -0.34861 -0.00231 -0.33507 -0.00393 -0.3217 -0.00462 C -0.30504 -0.04994 -0.34341 -0.02913 -0.3691 -0.02797 C -0.38073 -0.02358 -0.38351 -0.02635 -0.37275 0.00232 C -0.37066 0.0074 -0.36216 0.0118 -0.36216 0.01203 C -0.35747 0.0111 -0.35191 0.01318 -0.34792 0.00948 C -0.34601 0.00763 -0.34809 0.00255 -0.34983 -4.27746E-6 C -0.35157 -0.00277 -0.35469 -0.003 -0.35677 -0.00462 C -0.37865 -0.00138 -0.3882 -0.0104 -0.39358 0.0118 C -0.38403 0.03076 -0.34341 0.03076 -0.329 0.03284 C -0.31476 0.03469 -0.28664 0.03977 -0.28664 0.04 C -0.28212 0.03908 -0.27709 0.03977 -0.27257 0.03746 C -0.27084 0.03654 -0.27587 0.03515 -0.27813 0.03515 C -0.28473 0.03515 -0.29202 0.03677 -0.29879 0.03746 C -0.31216 0.04879 -0.3066 0.06521 -0.29705 0.07723 C -0.26007 0.07353 -0.25348 0.08694 -0.24115 0.05388 C -0.2415 0.04763 -0.23872 0.03862 -0.24271 0.03515 C -0.24636 0.03191 -0.25973 0.04162 -0.26389 0.0444 C -0.25139 0.04995 -0.24271 0.04047 -0.23212 0.03515 C -0.225 0.03168 -0.21493 0.02983 -0.20764 0.02821 C -0.19306 0.02174 -0.18768 0.02474 -0.18299 0.04209 C -0.18368 0.04763 -0.18108 0.05642 -0.1849 0.0585 C -0.19445 0.06382 -0.20243 0.05526 -0.20938 0.04925 C -0.20816 0.04139 -0.20868 0.03307 -0.20591 0.0259 C -0.20365 0.01943 -0.18646 0.01711 -0.18299 0.01642 C -0.16702 0.00232 -0.15365 0.0081 -0.13403 0.00948 C -0.15209 0.02128 -0.13664 0.01249 -0.17622 0.01642 C -0.18334 0.01711 -0.18993 0.02104 -0.19705 0.02104 C -0.19948 0.02104 -0.19236 0.01966 -0.19028 0.01873 C -0.18837 0.01804 -0.18681 0.01711 -0.1849 0.01642 C -0.18247 0.01318 -0.17934 0.00278 -0.18299 0.00232 C -0.19705 -4.27746E-6 -0.21111 0.00393 -0.22518 0.00486 C -0.21823 0.00393 -0.21094 0.00509 -0.20434 0.00232 C -0.19202 -0.00277 -0.21441 -0.00971 -0.19705 -0.00231 C -0.19236 -0.02728 -0.19948 0.00625 -0.19358 0.01411 C -0.19028 0.01873 -0.1842 0.0111 -0.17969 0.00948 C -0.18073 0.00555 -0.18056 0.00024 -0.18299 -0.00231 C -0.18611 -0.00554 -0.19358 0.00486 -0.19358 0.00509 L -0.20591 0.00232 L -0.18681 -0.00462 " pathEditMode="relative" rAng="0" ptsTypes="fffffffffffffffffffffffffffffffffffffffffffffffffffffffffffffffffffffffffffffffffffffffffffffffffffffffffAAA">
                                      <p:cBhvr>
                                        <p:cTn id="16" dur="1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244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239 0.12924 C -0.36232 0.13364 -0.36892 0.13641 -0.3618 0.14566 C -0.35868 0.16693 -0.34878 0.1889 -0.33732 0.20393 C -0.33333 0.22081 -0.32569 0.2215 -0.31649 0.23214 C -0.30989 0.23953 -0.30382 0.24855 -0.29704 0.25549 C -0.29375 0.25919 -0.28975 0.26127 -0.28645 0.26474 C -0.28263 0.2689 -0.2802 0.27537 -0.27586 0.27907 C -0.2651 0.2874 -0.25625 0.29433 -0.246 0.30474 C -0.24201 0.30867 -0.23645 0.30844 -0.23211 0.31167 C -0.2151 0.32416 -0.19583 0.33849 -0.17604 0.34196 C -0.1684 0.34335 -0.16059 0.34335 -0.15329 0.3445 C -0.13211 0.34797 -0.11111 0.35283 -0.08993 0.35607 C -0.08055 0.35745 -0.0618 0.36069 -0.0618 0.36092 C -0.03663 0.36 -0.01145 0.36046 0.01355 0.35838 C 0.01719 0.35815 0.02414 0.35375 0.02414 0.35398 C 0.02535 0.35144 0.02743 0.34959 0.02761 0.34682 C 0.02934 0.29618 0.02987 0.30381 0.00296 0.28138 C -0.02552 0.25757 -0.05347 0.25086 -0.08645 0.24624 C -0.09774 0.24254 -0.10659 0.23861 -0.11979 0.24624 C -0.12465 0.24878 -0.12152 0.26057 -0.12326 0.26728 C -0.12204 0.27653 -0.12291 0.2867 -0.11979 0.29503 C -0.11788 0.30034 -0.11267 0.3015 -0.1092 0.30474 C -0.09913 0.31375 -0.08767 0.3163 -0.07586 0.31861 C -0.05625 0.32647 -0.03003 0.33664 -0.01632 0.31167 C -0.01041 0.28 -0.00937 0.28555 -0.01458 0.23214 C -0.01493 0.2282 -0.01788 0.22566 -0.01979 0.22289 C -0.02482 0.21526 -0.03038 0.20855 -0.03559 0.20161 C -0.03941 0.19653 -0.04531 0.19468 -0.04965 0.19029 C -0.06111 0.17872 -0.07257 0.1637 -0.08645 0.15722 C -0.1 0.16161 -0.1118 0.17595 -0.125 0.18289 C -0.13038 0.19029 -0.13611 0.19583 -0.14253 0.20161 C -0.14531 0.21248 -0.15052 0.22127 -0.15329 0.23214 C -0.14618 0.27838 -0.08715 0.24185 -0.06718 0.22057 C -0.06371 0.20624 -0.0592 0.1926 -0.05659 0.17826 C -0.05885 0.1519 -0.05954 0.15237 -0.07066 0.1341 C -0.0717 0.13225 -0.0802 0.11375 -0.08472 0.11075 C -0.09305 0.10543 -0.10052 0.10381 -0.1092 0.1015 C -0.12812 0.08439 -0.13941 0.09503 -0.16892 0.09641 C -0.17795 0.09896 -0.18628 0.10196 -0.19513 0.10612 C -0.20642 0.11699 -0.21302 0.11607 -0.21996 0.1341 C -0.22395 0.15607 -0.22534 0.14705 -0.21996 0.16208 C -0.20763 0.13803 -0.21562 0.12508 -0.21805 0.0874 C -0.21944 0.06705 -0.22934 0.05248 -0.24253 0.04277 C -0.25017 0.03745 -0.26041 0.03884 -0.26892 0.03583 C -0.27361 0.03676 -0.27882 0.03537 -0.28298 0.03815 C -0.28732 0.04115 -0.28993 0.0474 -0.2934 0.05202 C -0.30434 0.06682 -0.31076 0.07768 -0.31805 0.09641 C -0.31753 0.10682 -0.3184 0.11699 -0.31649 0.12693 C -0.3151 0.13364 -0.29843 0.13526 -0.29513 0.13641 C -0.28698 0.14057 -0.27882 0.14358 -0.27066 0.14797 C -0.25 0.14266 -0.25156 0.14705 -0.246 0.12231 C -0.24757 0.09063 -0.24114 0.03514 -0.26892 0.01711 C -0.27066 0.01479 -0.27187 0.01179 -0.27413 0.01017 C -0.27743 0.00855 -0.28125 0.00924 -0.28472 0.00786 C -0.28715 0.00693 -0.28923 0.00416 -0.29166 0.00323 C -0.29513 0.00185 -0.29878 0.00161 -0.30225 0.00092 C -0.31284 -0.0037 -0.32135 -0.01388 -0.32847 0.00092 C -0.32916 0.00647 -0.33038 0.01179 -0.33038 0.01711 C -0.33038 0.03514 -0.33142 0.05341 -0.32847 0.07075 C -0.32569 0.0874 -0.29774 0.09364 -0.28993 0.09641 C -0.21996 0.14797 -0.13385 0.14104 -0.05659 0.14335 C -0.03159 0.1489 -0.00781 0.16 0.01528 0.17364 C 0.02865 0.18196 0.03664 0.19699 0.05035 0.20393 C 0.06337 0.22127 0.05313 0.20948 0.08368 0.23214 C 0.09723 0.24254 0.11181 0.25456 0.12414 0.26728 C 0.1408 0.28439 0.15504 0.30104 0.16927 0.32115 C 0.17362 0.32716 0.1757 0.33595 0.18021 0.34196 C 0.19167 0.35722 0.20157 0.36647 0.21493 0.37711 C 0.22188 0.38219 0.23455 0.39352 0.23455 0.39375 C 0.23577 0.39653 0.23646 0.40023 0.2382 0.40254 C 0.23959 0.40485 0.24219 0.40508 0.24341 0.4074 C 0.2448 0.41017 0.24375 0.41387 0.24514 0.41687 C 0.24809 0.42289 0.25625 0.42682 0.26094 0.4282 C 0.2691 0.4252 0.27796 0.4245 0.28542 0.41919 C 0.29184 0.41433 0.30122 0.39792 0.30122 0.39815 C 0.30348 0.38335 0.30816 0.37109 0.31007 0.35607 C 0.30764 0.27514 0.31771 0.29364 0.254 0.30011 C 0.24358 0.30913 0.24358 0.31468 0.23629 0.32578 C 0.21823 0.35306 0.23768 0.31607 0.22587 0.33965 C 0.22813 0.35214 0.22587 0.3526 0.23993 0.35144 C 0.26632 0.34936 0.29254 0.34497 0.31875 0.34196 C 0.32049 0.33965 0.32292 0.33803 0.32414 0.33503 C 0.32587 0.33063 0.32761 0.32115 0.32761 0.32138 C 0.32709 0.31167 0.32778 0.30196 0.32587 0.29271 C 0.32535 0.29017 0.32223 0.29017 0.32066 0.28832 C 0.31858 0.28555 0.31771 0.28115 0.31528 0.27907 C 0.30834 0.27283 0.29271 0.26982 0.28542 0.26728 C 0.27171 0.27306 0.28473 0.30196 0.2908 0.31167 C 0.32257 0.36231 0.35921 0.37133 0.40487 0.38635 C 0.41146 0.36878 0.40625 0.37711 0.42934 0.36763 C 0.44237 0.36231 0.45521 0.35815 0.46789 0.35144 C 0.47709 0.34173 0.48612 0.33826 0.49601 0.3304 C 0.50157 0.32046 0.50834 0.31237 0.51355 0.30242 C 0.52257 0.2652 0.50521 0.22057 0.5224 0.18797 C 0.52518 0.17225 0.53212 0.1593 0.53455 0.14335 C 0.53594 0.13433 0.53646 0.12439 0.5382 0.11537 C 0.54532 0.07838 0.53872 0.12531 0.54341 0.0941 C 0.54584 0.07838 0.54705 0.06312 0.55035 0.0474 C 0.54931 0.00485 0.55226 -0.02752 0.53629 -0.06243 C 0.5349 -0.07006 0.53438 -0.07792 0.53282 -0.08578 C 0.53143 -0.09272 0.52761 -0.10659 0.52761 -0.10636 C 0.52587 -0.12879 0.52396 -0.15029 0.52066 -0.17226 C 0.51997 -0.29526 0.51997 -0.41804 0.51875 -0.54104 C 0.51841 -0.57781 0.45469 -0.58844 0.43455 -0.5926 C 0.41771 -0.59607 0.39896 -0.60301 0.38195 -0.60417 C 0.34462 -0.60694 0.30712 -0.60717 0.26962 -0.60879 C 0.23559 -0.61388 0.20191 -0.62035 0.16789 -0.62289 C 0.12466 -0.6296 0.08143 -0.63237 0.03802 -0.63469 C 0.00955 -0.64555 0.04566 -0.63307 -0.00399 -0.64162 C -0.00763 -0.64232 -0.01093 -0.64578 -0.01458 -0.64625 C -0.02743 -0.6481 -0.04027 -0.64786 -0.05312 -0.64856 C -0.08298 -0.66451 -0.15052 -0.65758 -0.16892 -0.65804 C -0.17309 -0.65873 -0.17725 -0.65896 -0.18142 -0.66035 C -0.18368 -0.66128 -0.18576 -0.66428 -0.18819 -0.66497 C -0.21232 -0.67099 -0.23732 -0.66983 -0.2618 -0.67191 C -0.29357 -0.67099 -0.34132 -0.67561 -0.37586 -0.66035 C -0.38229 -0.64717 -0.39184 -0.63769 -0.39878 -0.62521 C -0.40156 -0.62035 -0.40329 -0.61365 -0.40746 -0.6111 C -0.41024 -0.60948 -0.41336 -0.60971 -0.41632 -0.60879 C -0.42812 -0.60486 -0.43906 -0.60162 -0.44791 -0.59029 C -0.45034 -0.58012 -0.45816 -0.55746 -0.46371 -0.55052 C -0.46597 -0.53804 -0.4677 -0.52486 -0.47586 -0.51769 C -0.49201 -0.48578 -0.46423 -0.44232 -0.44079 -0.43607 C -0.43958 -0.43376 -0.43888 -0.43076 -0.43732 -0.42891 C -0.4342 -0.42521 -0.42673 -0.41989 -0.42673 -0.41966 C -0.4217 -0.40902 -0.421 -0.39654 -0.41805 -0.38451 C -0.41198 -0.3274 -0.41128 -0.26775 -0.4217 -0.2118 C -0.42257 -0.15885 -0.42968 -0.07006 -0.41458 -0.01781 C -0.41232 -0.01018 -0.40573 -0.00625 -0.40225 0.00092 C -0.38923 0.02705 -0.37951 0.04069 -0.35659 0.05479 C -0.3526 0.06173 -0.35 0.07075 -0.34444 0.07537 C -0.33767 0.08069 -0.32899 0.07953 -0.32152 0.08277 C -0.31076 0.0874 -0.30052 0.09364 -0.28993 0.09896 C -0.27743 0.10566 -0.26597 0.11514 -0.25312 0.12 C -0.24496 0.123 -0.22864 0.12924 -0.22864 0.12948 C -0.22812 0.13179 -0.22569 0.13433 -0.22673 0.13641 C -0.22812 0.13965 -0.23836 0.14266 -0.24079 0.14335 C -0.37309 0.13526 -0.32239 0.14936 -0.3776 0.12462 C -0.37968 0.13595 -0.38281 0.14335 -0.38819 0.1526 C -0.39253 0.18797 -0.38715 0.14404 -0.39166 0.18289 C -0.39218 0.18751 -0.39132 0.19329 -0.3934 0.19722 C -0.39479 0.19953 -0.39809 0.19861 -0.40052 0.1993 C -0.42048 0.1889 -0.4427 0.18982 -0.46371 0.18797 C -0.47083 0.19029 -0.48593 0.1852 -0.48472 0.19491 C -0.48333 0.20485 -0.46944 0.1993 -0.4618 0.20161 C -0.45017 0.20555 -0.43836 0.20948 -0.42673 0.21364 C -0.38385 0.24624 -0.34201 0.26381 -0.2934 0.27422 C -0.27343 0.28647 -0.25711 0.29271 -0.23559 0.29757 C -0.19618 0.2941 -0.2184 0.30266 -0.20052 0.27907 C -0.19045 0.23792 -0.16857 0.20323 -0.15833 0.16208 C -0.15972 0.15329 -0.16041 0.14497 -0.16198 0.13641 C -0.16215 0.1341 -0.16198 0.12994 -0.16371 0.12924 C -0.16579 0.12878 -0.16736 0.13225 -0.16892 0.1341 C -0.17274 0.14844 -0.17777 0.16023 -0.18316 0.17364 C -0.18472 0.20994 -0.18767 0.24485 -0.17934 0.28138 C -0.17604 0.29572 -0.14809 0.31306 -0.14253 0.31861 C -0.13611 0.32485 -0.13142 0.33341 -0.125 0.33965 C -0.10538 0.35861 -0.08559 0.36763 -0.06371 0.37942 C -0.06007 0.38127 -0.05694 0.38543 -0.05312 0.38635 C -0.01753 0.3956 0.054 0.40994 0.054 0.41017 C 0.14323 0.44716 0.2382 0.43514 0.32934 0.40994 C 0.35764 0.39237 0.34757 0.40069 0.36094 0.3889 C 0.36042 0.37479 0.36025 0.36069 0.35921 0.34682 C 0.35868 0.33965 0.35643 0.33849 0.354 0.33271 C 0.33664 0.29133 0.31511 0.2874 0.28195 0.28138 C 0.22275 0.28346 0.23455 0.27699 0.20296 0.2904 C 0.18872 0.30335 0.19098 0.33364 0.20625 0.3445 C 0.24358 0.3704 0.28542 0.36393 0.32587 0.36555 C 0.42049 0.36023 0.479 0.39653 0.53629 0.31861 C 0.54306 0.29318 0.5441 0.26913 0.53993 0.24161 C 0.53924 0.23653 0.53542 0.23352 0.53282 0.22959 C 0.52709 0.2215 0.52205 0.21248 0.51528 0.20624 C 0.49254 0.18497 0.46528 0.17618 0.43993 0.16208 C 0.4132 0.14705 0.4323 0.15237 0.41007 0.14797 C 0.38177 0.13572 0.38091 0.14266 0.33993 0.15029 C 0.33247 0.15699 0.33039 0.16601 0.32587 0.17595 C 0.31407 0.23884 0.3724 0.20069 0.41528 0.1993 C 0.4323 0.19098 0.45157 0.18797 0.46615 0.17364 C 0.47327 0.16693 0.48733 0.1526 0.48733 0.15283 C 0.48855 0.14797 0.48959 0.14335 0.4908 0.13872 C 0.49167 0.13503 0.4849 0.13711 0.48195 0.13641 C 0.47153 0.13433 0.45677 0.13225 0.44688 0.13179 C 0.42518 0.12971 0.40365 0.12878 0.38195 0.12693 C 0.37379 0.12647 0.36563 0.12531 0.35747 0.12462 C 0.33646 0.12046 0.31632 0.11861 0.29601 0.11075 C 0.28612 0.11237 0.27587 0.11167 0.26615 0.11537 C 0.26441 0.11607 0.26094 0.14797 0.26094 0.1482 C 0.26216 0.15676 0.26112 0.16624 0.26441 0.17364 C 0.27535 0.19861 0.31355 0.19699 0.32934 0.1993 C 0.33403 0.19861 0.33907 0.1993 0.34341 0.19722 C 0.34514 0.1963 0.34011 0.19491 0.3382 0.19491 C 0.30487 0.19491 0.27153 0.1963 0.2382 0.19722 C 0.23577 0.1993 0.23386 0.20231 0.23108 0.20393 C 0.2283 0.20555 0.22309 0.20231 0.2224 0.20624 C 0.2191 0.22427 0.2224 0.24115 0.22934 0.25549 C 0.22882 0.25942 0.23004 0.26474 0.22761 0.26728 C 0.225 0.26982 0.2191 0.25595 0.21875 0.25549 C 0.21459 0.25225 0.20938 0.25294 0.20487 0.25086 C 0.23004 0.25017 0.25521 0.25248 0.28021 0.24855 C 0.28316 0.24786 0.27743 0.24115 0.275 0.2393 C 0.2724 0.23722 0.2691 0.23745 0.26615 0.23676 C 0.23681 0.21965 0.23664 0.2245 0.19254 0.22289 C 0.18021 0.22034 0.13733 0.2037 0.15035 0.22959 C 0.15087 0.23514 0.1507 0.24092 0.15191 0.24624 C 0.15261 0.24809 0.15573 0.25086 0.15573 0.25109 C 0.15886 0.23861 0.1632 0.24254 0.17153 0.2393 C 0.1698 0.23745 0.16823 0.23491 0.16615 0.23445 C 0.14844 0.23214 0.15851 0.24254 0.15035 0.23214 C 0.15087 0.22659 0.14809 0.21757 0.15191 0.21595 C 0.16927 0.20855 0.17796 0.21826 0.19254 0.22057 C 0.21285 0.22358 0.23351 0.22589 0.254 0.22959 C 0.27032 0.23583 0.2882 0.24555 0.30487 0.25086 C 0.31164 0.26011 0.30434 0.25156 0.31528 0.2578 C 0.34132 0.2726 0.35226 0.27884 0.38195 0.2837 C 0.38837 0.283 0.39671 0.2874 0.40122 0.28138 C 0.40417 0.27745 0.39427 0.27514 0.3908 0.2719 C 0.38872 0.26982 0.38768 0.26659 0.38542 0.26474 C 0.38334 0.26312 0.38073 0.26358 0.37848 0.26242 C 0.36112 0.25595 0.34202 0.25318 0.32414 0.25086 C 0.3132 0.24578 0.30087 0.24508 0.31355 0.24161 C 0.31702 0.24046 0.32066 0.23977 0.32414 0.2393 C 0.33403 0.23977 0.3441 0.24023 0.354 0.24161 C 0.36945 0.24323 0.38386 0.25294 0.39948 0.25549 C 0.40296 0.25849 0.4066 0.26173 0.41007 0.26474 C 0.41181 0.26659 0.41216 0.26982 0.41355 0.2719 C 0.41615 0.27537 0.4191 0.27884 0.4224 0.28138 C 0.42743 0.28531 0.43299 0.28716 0.4382 0.2904 C 0.44584 0.28971 0.45382 0.29179 0.46094 0.28832 C 0.4632 0.28716 0.46337 0.27121 0.46094 0.26474 C 0.45643 0.25294 0.44115 0.25896 0.43108 0.2578 C 0.41094 0.25248 0.39132 0.24716 0.37153 0.2393 C 0.35886 0.23422 0.34705 0.22589 0.33455 0.22057 C 0.33507 0.21664 0.33421 0.21156 0.33629 0.20855 C 0.33889 0.20531 0.34688 0.20393 0.34688 0.20416 C 0.36146 0.20716 0.35504 0.203 0.36615 0.21826 C 0.36823 0.22081 0.37205 0.21988 0.375 0.22057 C 0.38768 0.22358 0.38646 0.22289 0.40122 0.2252 C 0.46025 0.21757 0.44184 0.22589 0.41875 0.21364 C 0.37761 0.19167 0.40782 0.20069 0.38542 0.19491 C 0.37709 0.18936 0.36945 0.18104 0.36094 0.17595 C 0.35747 0.17387 0.35035 0.17133 0.35035 0.17156 C 0.34132 0.17433 0.33316 0.17965 0.32414 0.18289 C 0.31598 0.18219 0.30712 0.1845 0.29948 0.18057 C 0.29671 0.17919 0.29966 0.17225 0.29775 0.16901 C 0.29618 0.1667 0.29306 0.16763 0.2908 0.16693 C 0.28056 0.15768 0.27778 0.1556 0.26615 0.1526 C 0.2632 0.15029 0.26059 0.14774 0.25747 0.14566 C 0.25243 0.14266 0.24167 0.13872 0.24167 0.13896 C 0.23594 0.13294 0.22952 0.13063 0.22414 0.12462 C 0.21789 0.11815 0.2125 0.11167 0.20487 0.10844 C 0.19966 0.11005 0.19323 0.10867 0.18889 0.11306 C 0.18664 0.11537 0.1882 0.12069 0.18733 0.12462 C 0.18629 0.12924 0.18351 0.13872 0.18351 0.13896 C 0.20278 0.14659 0.2158 0.14867 0.23629 0.15029 C 0.28368 0.14635 0.33125 0.14543 0.37848 0.13872 C 0.38108 0.13803 0.38455 0.12971 0.38195 0.12924 C 0.34427 0.12231 0.30591 0.12508 0.26789 0.12231 C 0.23577 0.123 0.20348 0.12069 0.17153 0.12462 C 0.16789 0.12531 0.17691 0.13109 0.18021 0.1341 C 0.19289 0.14659 0.19202 0.14589 0.20625 0.15491 C 0.23924 0.17526 0.25018 0.18196 0.28733 0.1852 C 0.32205 0.19491 0.36302 0.20924 0.38733 0.16439 C 0.40816 0.06751 0.34827 0.04346 0.29601 0.02427 C 0.22587 -0.00185 0.17309 -0.0155 0.10296 -0.02012 C 0.07761 -0.01734 0.04132 -0.03654 0.03264 -0.00139 C 0.03455 0.00786 0.03421 0.01849 0.03802 0.02659 C 0.04445 0.03884 0.06459 0.04508 0.07327 0.04971 C 0.10851 0.06867 0.11719 0.07075 0.15747 0.07306 C 0.16684 0.07005 0.17188 0.07005 0.15035 0.06404 C 0.14445 0.06242 0.13872 0.06289 0.13282 0.06173 C 0.11719 0.05872 0.08733 0.05202 0.08733 0.05225 C 0.06563 0.05318 0.04237 0.04416 0.0224 0.05479 C 0.01546 0.05849 0.02414 0.07583 0.02934 0.08277 C 0.03473 0.0904 0.04427 0.09109 0.05209 0.0941 C 0.10712 0.11468 0.16598 0.11699 0.2224 0.12693 C 0.24462 0.12647 0.26702 0.12763 0.28907 0.12462 C 0.2915 0.12439 0.29462 0.12069 0.29427 0.11768 C 0.29375 0.1126 0.29063 0.10844 0.28733 0.10612 C 0.27518 0.09711 0.21268 0.07583 0.21164 0.07537 C 0.17362 0.06289 0.13629 0.04716 0.09775 0.03815 C 0.06615 0.03144 0.03455 0.0289 0.00296 0.02427 C -0.00746 0.02242 -0.02847 0.01942 -0.02847 0.01965 C -0.03784 0.01595 -0.0677 -0.0007 -0.0776 0.01479 C -0.08159 0.0215 -0.06579 0.02081 -0.06007 0.02427 C -0.04948 0.03005 -0.03941 0.03792 -0.02847 0.04277 C 0.01511 0.06312 0.05973 0.08185 0.10487 0.0941 C 0.16702 0.0837 0.15191 0.0904 0.09601 0.08046 C 0.0323 0.06913 0.1007 0.07583 0.03455 0.07075 C 0.01059 0.07144 -0.01475 0.06242 -0.03732 0.07306 C -0.04513 0.07676 -0.02656 0.0904 -0.01979 0.09641 C -0.00954 0.10635 0.03577 0.1267 0.04167 0.12924 C 0.09549 0.15237 0.17118 0.18659 0.23108 0.1993 C 0.26077 0.20601 0.29098 0.20601 0.32066 0.21133 C 0.33768 0.20901 0.35487 0.20855 0.37153 0.20393 C 0.37379 0.20323 0.37483 0.18289 0.36962 0.17595 C 0.35973 0.163 0.30625 0.14266 0.30122 0.14104 C 0.2198 0.11468 0.13351 0.10728 0.05035 0.09641 C 0.03802 0.09734 0.02518 0.09341 0.01355 0.09896 C 0.01007 0.10081 0.01771 0.10774 0.02066 0.11075 C 0.03247 0.12231 0.04514 0.13271 0.05747 0.14335 C 0.079 0.16254 0.11806 0.1704 0.14514 0.17364 C 0.15191 0.17225 0.16025 0.17433 0.16615 0.16901 C 0.16875 0.16693 0.1665 0.16023 0.16441 0.15722 C 0.16059 0.15167 0.15521 0.14936 0.15035 0.14566 C 0.14323 0.14057 0.13646 0.13572 0.12917 0.13179 C 0.08612 0.10682 0.11615 0.12647 0.06789 0.10844 C 0.01094 0.08716 0.05434 0.0941 0.00834 0.08971 C -0.00989 0.08439 -0.02448 0.07445 -0.04079 0.0874 C -0.021 0.10982 -0.04097 0.08971 -0.01093 0.10844 C 0.03403 0.13572 -0.00295 0.12069 0.03455 0.1341 C 0.04167 0.13965 0.04775 0.14635 0.05573 0.15029 C 0.06077 0.15329 0.11285 0.16555 0.06789 0.15953 C 0.06615 0.15907 0.06077 0.15722 0.06268 0.15722 C 0.0691 0.15722 0.0757 0.15768 0.08195 0.15953 C 0.09723 0.16462 0.11181 0.18635 0.11875 0.20393 C 0.12275 0.18797 0.11893 0.18867 0.12761 0.1926 C 0.13299 0.20693 0.13299 0.21248 0.14323 0.22289 C 0.14445 0.2252 0.14601 0.22728 0.14653 0.22959 C 0.14757 0.2319 0.15018 0.2356 0.14862 0.23676 C 0.14653 0.23884 0.14393 0.23514 0.14167 0.23445 C 0.13577 0.22659 0.12691 0.22427 0.11875 0.22289 C 0.10382 0.22034 0.08525 0.2178 0.06945 0.21595 C 0.04948 0.20693 0.05105 0.20855 0.11511 0.21595 C 0.12275 0.21687 0.12917 0.22612 0.13629 0.22959 C 0.15087 0.23722 0.16441 0.25086 0.18021 0.25549 C 0.18993 0.2652 0.18351 0.26081 0.19427 0.26474 C 0.19601 0.26543 0.19862 0.2652 0.19948 0.26728 C 0.19983 0.2689 0.19723 0.2689 0.19601 0.26959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9" dur="10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43" y="-2434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" presetClass="entr" presetSubtype="16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5" grpId="1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>
                <a:solidFill>
                  <a:srgbClr val="100694"/>
                </a:solidFill>
                <a:latin typeface="+mj-lt"/>
              </a:rPr>
              <a:t>Definición</a:t>
            </a:r>
            <a:r>
              <a:rPr lang="es-PA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s-PA" dirty="0" smtClean="0">
                <a:solidFill>
                  <a:schemeClr val="tx1"/>
                </a:solidFill>
                <a:latin typeface="+mj-lt"/>
              </a:rPr>
            </a:br>
            <a:endParaRPr lang="es-P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PA" sz="3900" dirty="0" smtClean="0">
                <a:solidFill>
                  <a:schemeClr val="tx1"/>
                </a:solidFill>
                <a:latin typeface="+mj-lt"/>
              </a:rPr>
              <a:t>¿Que es una constancia</a:t>
            </a:r>
            <a:r>
              <a:rPr lang="es-PA" sz="3900" baseline="0" dirty="0" smtClean="0">
                <a:solidFill>
                  <a:schemeClr val="tx1"/>
                </a:solidFill>
                <a:latin typeface="+mj-lt"/>
              </a:rPr>
              <a:t> de Cobros? </a:t>
            </a:r>
            <a:r>
              <a:rPr lang="es-PA" sz="3900" dirty="0">
                <a:solidFill>
                  <a:schemeClr val="tx1"/>
                </a:solidFill>
                <a:latin typeface="+mj-lt"/>
              </a:rPr>
              <a:t>o</a:t>
            </a:r>
            <a:r>
              <a:rPr lang="es-PA" sz="3900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PA" sz="4300" b="1" baseline="0" dirty="0" smtClean="0">
                <a:solidFill>
                  <a:schemeClr val="tx1"/>
                </a:solidFill>
                <a:latin typeface="+mj-lt"/>
              </a:rPr>
              <a:t>CC</a:t>
            </a:r>
            <a:endParaRPr lang="es-PA" sz="3900" b="1" baseline="0" dirty="0" smtClean="0">
              <a:solidFill>
                <a:schemeClr val="tx1"/>
              </a:solidFill>
              <a:latin typeface="+mj-lt"/>
            </a:endParaRPr>
          </a:p>
          <a:p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Es un documento generado por </a:t>
            </a:r>
            <a:r>
              <a:rPr lang="es-ES" sz="4000" dirty="0" err="1" smtClean="0">
                <a:solidFill>
                  <a:schemeClr val="tx1"/>
                </a:solidFill>
                <a:latin typeface="+mj-lt"/>
              </a:rPr>
              <a:t>Receipts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 que le indica a una compañía relacionada que </a:t>
            </a:r>
            <a:r>
              <a:rPr lang="es-ES" sz="4000" dirty="0" smtClean="0">
                <a:solidFill>
                  <a:schemeClr val="tx1"/>
                </a:solidFill>
                <a:latin typeface="+mj-lt"/>
              </a:rPr>
              <a:t>ha recibido un cobro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 por cuenta y orden de ella. “Un Pago de su</a:t>
            </a:r>
            <a:r>
              <a:rPr lang="es-ES" sz="4000" dirty="0" smtClean="0">
                <a:solidFill>
                  <a:schemeClr val="tx1"/>
                </a:solidFill>
                <a:latin typeface="+mj-lt"/>
              </a:rPr>
              <a:t> cliente, ha llegado a nuestro banco”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.</a:t>
            </a:r>
            <a:endParaRPr lang="es-PA" sz="4000" baseline="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s-PA" sz="2600" dirty="0" smtClean="0">
                <a:solidFill>
                  <a:schemeClr val="tx1"/>
                </a:solidFill>
                <a:latin typeface="+mj-lt"/>
              </a:rPr>
              <a:t> Es similar a una transferencias bancarias</a:t>
            </a:r>
            <a:endParaRPr lang="es-PA" sz="19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299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34083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100694"/>
                </a:solidFill>
                <a:latin typeface="+mj-lt"/>
              </a:rPr>
              <a:t>¿Cuando</a:t>
            </a:r>
            <a:r>
              <a:rPr lang="es-ES" baseline="0" dirty="0" smtClean="0">
                <a:solidFill>
                  <a:srgbClr val="100694"/>
                </a:solidFill>
                <a:latin typeface="+mj-lt"/>
              </a:rPr>
              <a:t> </a:t>
            </a:r>
            <a:r>
              <a:rPr lang="es-ES" dirty="0" smtClean="0">
                <a:solidFill>
                  <a:srgbClr val="100694"/>
                </a:solidFill>
                <a:latin typeface="+mj-lt"/>
              </a:rPr>
              <a:t>hacemos </a:t>
            </a:r>
            <a:r>
              <a:rPr lang="es-ES" baseline="0" dirty="0" smtClean="0">
                <a:solidFill>
                  <a:srgbClr val="100694"/>
                </a:solidFill>
                <a:latin typeface="+mj-lt"/>
              </a:rPr>
              <a:t>una CC o “Constancia de </a:t>
            </a:r>
            <a:r>
              <a:rPr lang="es-ES" dirty="0" smtClean="0">
                <a:solidFill>
                  <a:srgbClr val="100694"/>
                </a:solidFill>
                <a:latin typeface="+mj-lt"/>
              </a:rPr>
              <a:t>Cobros</a:t>
            </a:r>
            <a:r>
              <a:rPr lang="es-ES" baseline="0" dirty="0" smtClean="0">
                <a:solidFill>
                  <a:srgbClr val="100694"/>
                </a:solidFill>
                <a:latin typeface="+mj-lt"/>
              </a:rPr>
              <a:t>”?</a:t>
            </a:r>
            <a:endParaRPr lang="es-PA" dirty="0">
              <a:solidFill>
                <a:srgbClr val="100694"/>
              </a:solidFill>
              <a:latin typeface="+mj-lt"/>
            </a:endParaRPr>
          </a:p>
        </p:txBody>
      </p:sp>
      <p:pic>
        <p:nvPicPr>
          <p:cNvPr id="5" name="4 Imagen" descr="Recorte de pantalla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DDC7-36B7-4770-8567-56D76BAFB2F4}" type="datetime1">
              <a:rPr lang="es-PA" smtClean="0"/>
              <a:t>12/3/15</a:t>
            </a:fld>
            <a:endParaRPr lang="es-PA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3</a:t>
            </a:fld>
            <a:endParaRPr lang="es-PA" dirty="0"/>
          </a:p>
        </p:txBody>
      </p:sp>
      <p:pic>
        <p:nvPicPr>
          <p:cNvPr id="12" name="11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5" name="14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+mj-lt"/>
              </a:rPr>
              <a:t>Únicamente cuando hemos Recibido dinero de un cliente de nuestras compañías afiliadas</a:t>
            </a:r>
            <a:r>
              <a:rPr lang="es-ES" dirty="0">
                <a:latin typeface="+mj-lt"/>
              </a:rPr>
              <a:t>.</a:t>
            </a:r>
            <a:endParaRPr lang="es-ES" dirty="0" smtClean="0">
              <a:solidFill>
                <a:schemeClr val="tx1"/>
              </a:solidFill>
              <a:latin typeface="+mj-lt"/>
            </a:endParaRPr>
          </a:p>
          <a:p>
            <a:r>
              <a:rPr lang="es-ES" dirty="0" smtClean="0">
                <a:solidFill>
                  <a:schemeClr val="tx1"/>
                </a:solidFill>
                <a:latin typeface="+mj-lt"/>
              </a:rPr>
              <a:t>Nota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: La Factura de los clientes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de Panamá o International que hayan recibo o cobrado sus facturaciones dependiendo quien reciba los fondos la genera.</a:t>
            </a:r>
          </a:p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+mj-lt"/>
              </a:rPr>
              <a:t>Este documento informa a la Relacionada de su </a:t>
            </a:r>
            <a:r>
              <a:rPr lang="es-ES" sz="4000" b="1" dirty="0" smtClean="0">
                <a:solidFill>
                  <a:srgbClr val="FF0000"/>
                </a:solidFill>
                <a:latin typeface="+mj-lt"/>
              </a:rPr>
              <a:t>cobro</a:t>
            </a:r>
            <a:endParaRPr lang="es-PA" sz="4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997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2440772"/>
          </a:xfrm>
          <a:solidFill>
            <a:schemeClr val="accent2">
              <a:lumMod val="40000"/>
              <a:lumOff val="60000"/>
              <a:alpha val="65000"/>
            </a:schemeClr>
          </a:solidFill>
        </p:spPr>
        <p:txBody>
          <a:bodyPr>
            <a:normAutofit lnSpcReduction="10000"/>
          </a:bodyPr>
          <a:lstStyle/>
          <a:p>
            <a:r>
              <a:rPr lang="es-ES" sz="3600" b="1" dirty="0" smtClean="0">
                <a:solidFill>
                  <a:schemeClr val="tx1"/>
                </a:solidFill>
                <a:latin typeface="+mj-lt"/>
              </a:rPr>
              <a:t>Primero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Váyase a la </a:t>
            </a:r>
            <a:r>
              <a:rPr lang="es-ES" dirty="0">
                <a:solidFill>
                  <a:schemeClr val="tx1"/>
                </a:solidFill>
                <a:latin typeface="+mj-lt"/>
              </a:rPr>
              <a:t>sección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Customer</a:t>
            </a:r>
            <a:r>
              <a:rPr lang="es-ES" dirty="0" smtClean="0">
                <a:latin typeface="+mj-lt"/>
              </a:rPr>
              <a:t> &amp; Sales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según diagrama abajo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descrito y luego se va a la sección de </a:t>
            </a:r>
            <a:r>
              <a:rPr lang="es-ES" dirty="0" err="1" smtClean="0">
                <a:latin typeface="+mj-lt"/>
              </a:rPr>
              <a:t>Receive</a:t>
            </a:r>
            <a:r>
              <a:rPr lang="es-ES" dirty="0" smtClean="0">
                <a:latin typeface="+mj-lt"/>
              </a:rPr>
              <a:t> Money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el mismo lugar donde genera el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cobro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de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su Cliente o recibos de Caja</a:t>
            </a:r>
            <a:endParaRPr lang="es-PA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47" y="1700809"/>
            <a:ext cx="3090768" cy="695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6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31569"/>
            <a:ext cx="1372073" cy="124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42401" y="417946"/>
            <a:ext cx="8424936" cy="922822"/>
          </a:xfrm>
          <a:prstGeom prst="rect">
            <a:avLst/>
          </a:prstGeom>
          <a:solidFill>
            <a:srgbClr val="FF0000">
              <a:alpha val="25000"/>
            </a:srgbClr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</a:t>
            </a:r>
            <a:r>
              <a:rPr lang="es-ES" b="1" dirty="0">
                <a:solidFill>
                  <a:schemeClr val="bg1"/>
                </a:solidFill>
              </a:rPr>
              <a:t>Cómo se registra una Constancia de Cobros</a:t>
            </a:r>
            <a:r>
              <a:rPr lang="es-ES" dirty="0"/>
              <a:t>?</a:t>
            </a:r>
            <a:endParaRPr lang="es-PA" sz="4000" dirty="0"/>
          </a:p>
        </p:txBody>
      </p:sp>
    </p:spTree>
    <p:extLst>
      <p:ext uri="{BB962C8B-B14F-4D97-AF65-F5344CB8AC3E}">
        <p14:creationId xmlns:p14="http://schemas.microsoft.com/office/powerpoint/2010/main" val="314794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07504" y="2348880"/>
            <a:ext cx="8856984" cy="3672408"/>
          </a:xfrm>
          <a:prstGeom prst="roundRect">
            <a:avLst>
              <a:gd name="adj" fmla="val 3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905C-1C73-425C-90E7-1534EC2DF148}" type="datetime1">
              <a:rPr lang="es-PA" smtClean="0"/>
              <a:t>12/3/15</a:t>
            </a:fld>
            <a:endParaRPr lang="es-PA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5</a:t>
            </a:fld>
            <a:endParaRPr lang="es-PA" dirty="0"/>
          </a:p>
        </p:txBody>
      </p:sp>
      <p:pic>
        <p:nvPicPr>
          <p:cNvPr id="10" name="9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9" name="1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12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555" y="-123204"/>
            <a:ext cx="1372073" cy="124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4" name="13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" y="52131"/>
            <a:ext cx="3090768" cy="695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5" name="1 Título"/>
          <p:cNvSpPr txBox="1">
            <a:spLocks/>
          </p:cNvSpPr>
          <p:nvPr/>
        </p:nvSpPr>
        <p:spPr>
          <a:xfrm>
            <a:off x="323528" y="980728"/>
            <a:ext cx="8424936" cy="922822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 </a:t>
            </a:r>
            <a:r>
              <a:rPr lang="es-ES" b="1" dirty="0">
                <a:solidFill>
                  <a:schemeClr val="bg1"/>
                </a:solidFill>
              </a:rPr>
              <a:t>Generación del Cobro del tercero por cuenta y orden </a:t>
            </a:r>
            <a:r>
              <a:rPr lang="es-ES" b="1" dirty="0" smtClean="0">
                <a:solidFill>
                  <a:schemeClr val="bg1"/>
                </a:solidFill>
              </a:rPr>
              <a:t>de:</a:t>
            </a:r>
            <a:endParaRPr lang="es-PA" sz="4000" b="1" dirty="0">
              <a:solidFill>
                <a:schemeClr val="bg1"/>
              </a:solidFill>
            </a:endParaRPr>
          </a:p>
        </p:txBody>
      </p:sp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0849"/>
            <a:ext cx="914400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9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68" y="2276872"/>
            <a:ext cx="8291264" cy="4295526"/>
          </a:xfrm>
        </p:spPr>
      </p:pic>
      <p:sp>
        <p:nvSpPr>
          <p:cNvPr id="9" name="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6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927" y="115795"/>
            <a:ext cx="1372073" cy="124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7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" y="390932"/>
            <a:ext cx="3090768" cy="695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210913" y="1132859"/>
            <a:ext cx="7452320" cy="634790"/>
          </a:xfrm>
          <a:prstGeom prst="rect">
            <a:avLst/>
          </a:prstGeom>
          <a:solidFill>
            <a:srgbClr val="FF0000">
              <a:alpha val="32000"/>
            </a:srgbClr>
          </a:solidFill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b="1" dirty="0" smtClean="0">
                <a:solidFill>
                  <a:schemeClr val="bg1"/>
                </a:solidFill>
              </a:rPr>
              <a:t>Confección </a:t>
            </a:r>
            <a:r>
              <a:rPr lang="es-ES" b="1" dirty="0" smtClean="0">
                <a:solidFill>
                  <a:schemeClr val="bg1"/>
                </a:solidFill>
              </a:rPr>
              <a:t>de constancia de Cobros</a:t>
            </a:r>
            <a:endParaRPr lang="es-PA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2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/>
              <a:t>12/3/15</a:t>
            </a:fld>
            <a:endParaRPr lang="es-PA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7</a:t>
            </a:fld>
            <a:endParaRPr lang="es-PA" dirty="0"/>
          </a:p>
        </p:txBody>
      </p:sp>
      <p:pic>
        <p:nvPicPr>
          <p:cNvPr id="11" name="10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6" name="15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88" y="1868860"/>
            <a:ext cx="8172850" cy="4296444"/>
          </a:xfrm>
        </p:spPr>
      </p:pic>
      <p:sp>
        <p:nvSpPr>
          <p:cNvPr id="17" name="16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" name="11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555" y="23062"/>
            <a:ext cx="1372073" cy="124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3" name="12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" y="198397"/>
            <a:ext cx="3090768" cy="695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4" name="1 Título"/>
          <p:cNvSpPr txBox="1">
            <a:spLocks/>
          </p:cNvSpPr>
          <p:nvPr/>
        </p:nvSpPr>
        <p:spPr>
          <a:xfrm>
            <a:off x="179512" y="1058512"/>
            <a:ext cx="7452320" cy="634790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b="1" dirty="0" smtClean="0">
                <a:solidFill>
                  <a:schemeClr val="bg1"/>
                </a:solidFill>
              </a:rPr>
              <a:t>Impresión de constancia de Cobros</a:t>
            </a:r>
            <a:endParaRPr lang="es-PA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058512"/>
            <a:ext cx="7452320" cy="634790"/>
          </a:xfrm>
          <a:solidFill>
            <a:srgbClr val="FF0000">
              <a:alpha val="39000"/>
            </a:srgbClr>
          </a:solidFill>
        </p:spPr>
        <p:txBody>
          <a:bodyPr>
            <a:normAutofit fontScale="90000"/>
          </a:bodyPr>
          <a:lstStyle/>
          <a:p>
            <a:pPr algn="r"/>
            <a:r>
              <a:rPr lang="es-ES" dirty="0" smtClean="0">
                <a:solidFill>
                  <a:schemeClr val="bg1"/>
                </a:solidFill>
              </a:rPr>
              <a:t>Impresión de constancia de Cobros</a:t>
            </a:r>
            <a:endParaRPr lang="es-PA" sz="4000" dirty="0">
              <a:solidFill>
                <a:schemeClr val="bg1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12/3/15</a:t>
            </a:fld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PA" sz="2000" dirty="0" smtClean="0">
                <a:solidFill>
                  <a:schemeClr val="tx1"/>
                </a:solidFill>
              </a:rPr>
              <a:t>Solicite firma</a:t>
            </a:r>
            <a:fld id="{32997D99-F513-4ED9-AA27-DBFBEFC0DC4E}" type="slidenum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r>
              <a:rPr lang="es-PA" dirty="0" err="1" smtClean="0">
                <a:solidFill>
                  <a:prstClr val="black">
                    <a:tint val="75000"/>
                  </a:prstClr>
                </a:solidFill>
              </a:rPr>
              <a:t>soli</a:t>
            </a:r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10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14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1650" y="188641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11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9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2" y="2204864"/>
            <a:ext cx="9154328" cy="3456384"/>
          </a:xfrm>
        </p:spPr>
      </p:pic>
      <p:sp>
        <p:nvSpPr>
          <p:cNvPr id="13" name="12 Rectángulo"/>
          <p:cNvSpPr/>
          <p:nvPr/>
        </p:nvSpPr>
        <p:spPr>
          <a:xfrm>
            <a:off x="323528" y="3248980"/>
            <a:ext cx="504056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Favor registre cuentas por pagar a :</a:t>
            </a:r>
            <a:endParaRPr lang="es-PA" dirty="0"/>
          </a:p>
        </p:txBody>
      </p:sp>
      <p:sp>
        <p:nvSpPr>
          <p:cNvPr id="14" name="13 Rectángulo"/>
          <p:cNvSpPr/>
          <p:nvPr/>
        </p:nvSpPr>
        <p:spPr>
          <a:xfrm>
            <a:off x="467544" y="4077072"/>
            <a:ext cx="3024336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Utilice </a:t>
            </a:r>
            <a:r>
              <a:rPr lang="es-ES" dirty="0" err="1" smtClean="0"/>
              <a:t>Recipts</a:t>
            </a:r>
            <a:r>
              <a:rPr lang="es-ES" dirty="0" smtClean="0"/>
              <a:t> </a:t>
            </a:r>
            <a:r>
              <a:rPr lang="es-ES" dirty="0" err="1" smtClean="0"/>
              <a:t>Vendor</a:t>
            </a:r>
            <a:r>
              <a:rPr lang="es-ES" dirty="0" smtClean="0"/>
              <a:t> </a:t>
            </a:r>
            <a:endParaRPr lang="es-PA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691680" y="5373216"/>
            <a:ext cx="6696744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Favor imprima 2 de estos documentos y entregue a la compañía afiliadas copias de una con los documentos sustentatorios </a:t>
            </a:r>
            <a:endParaRPr lang="es-PA" b="1" dirty="0"/>
          </a:p>
        </p:txBody>
      </p:sp>
    </p:spTree>
    <p:extLst>
      <p:ext uri="{BB962C8B-B14F-4D97-AF65-F5344CB8AC3E}">
        <p14:creationId xmlns:p14="http://schemas.microsoft.com/office/powerpoint/2010/main" val="202483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9084</TotalTime>
  <Words>247</Words>
  <Application>Microsoft Office PowerPoint</Application>
  <PresentationFormat>Presentación en pantalla (4:3)</PresentationFormat>
  <Paragraphs>33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Inicio de proceso de Constancia de Cobros = CC</vt:lpstr>
      <vt:lpstr>Definición </vt:lpstr>
      <vt:lpstr>¿Cuando hacemos una CC o “Constancia de Cobros”?</vt:lpstr>
      <vt:lpstr>Presentación de PowerPoint</vt:lpstr>
      <vt:lpstr>Presentación de PowerPoint</vt:lpstr>
      <vt:lpstr>Presentación de PowerPoint</vt:lpstr>
      <vt:lpstr>Presentación de PowerPoint</vt:lpstr>
      <vt:lpstr>Impresión de constancia de Cobros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48</cp:revision>
  <dcterms:created xsi:type="dcterms:W3CDTF">2015-03-02T22:20:28Z</dcterms:created>
  <dcterms:modified xsi:type="dcterms:W3CDTF">2015-03-16T01:23:50Z</dcterms:modified>
</cp:coreProperties>
</file>