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9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93ADE-F6BE-4975-A68A-833464CA971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9CC5A-2124-4026-9B97-C06740ED4F7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2132-68EA-45F2-A33D-0B6DB302D527}" type="datetimeFigureOut">
              <a:rPr lang="es-AR" smtClean="0"/>
              <a:pPr/>
              <a:t>23/03/2015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A941-CAF7-4D50-838E-B46B3D885CE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  <p:sndAc>
      <p:endSnd/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Era-Dulce%20noviembre.mp3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Uso%20b&#225;sico%20de%20TIC%20Sistemas%20operativos%20(cap&#237;tulo%202)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dondear rectángulo de esquina sencilla"/>
          <p:cNvSpPr/>
          <p:nvPr/>
        </p:nvSpPr>
        <p:spPr>
          <a:xfrm>
            <a:off x="1043608" y="1484784"/>
            <a:ext cx="7200800" cy="468052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Elipse"/>
          <p:cNvSpPr/>
          <p:nvPr/>
        </p:nvSpPr>
        <p:spPr>
          <a:xfrm>
            <a:off x="2339752" y="2420888"/>
            <a:ext cx="4248472" cy="27363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2628623" y="2967335"/>
            <a:ext cx="3886769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Clasificación 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software </a:t>
            </a:r>
            <a:endParaRPr lang="es-E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Flecha derecha">
            <a:hlinkClick r:id="rId3" action="ppaction://hlinksldjump"/>
          </p:cNvPr>
          <p:cNvSpPr/>
          <p:nvPr/>
        </p:nvSpPr>
        <p:spPr>
          <a:xfrm>
            <a:off x="7380312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8" name="Era-Dulce noviemb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12360" y="7647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Operador de Informática :: Oferta Formati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95601"/>
            <a:ext cx="10429916" cy="9753601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143108" y="2214554"/>
            <a:ext cx="6429404" cy="255454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s-AR" sz="4000" dirty="0"/>
              <a:t>una secuencia de instrucciones, escritas para realizar una tarea específica con una computadora</a:t>
            </a:r>
          </a:p>
        </p:txBody>
      </p:sp>
      <p:sp>
        <p:nvSpPr>
          <p:cNvPr id="5" name="4 Rectángulo redondeado"/>
          <p:cNvSpPr/>
          <p:nvPr/>
        </p:nvSpPr>
        <p:spPr>
          <a:xfrm rot="20616977">
            <a:off x="3321445" y="577032"/>
            <a:ext cx="4214842" cy="857256"/>
          </a:xfrm>
          <a:prstGeom prst="round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400" b="1" dirty="0" smtClean="0"/>
              <a:t>PROGRAMA</a:t>
            </a:r>
            <a:endParaRPr lang="es-AR" sz="4400" b="1" dirty="0"/>
          </a:p>
        </p:txBody>
      </p:sp>
      <p:sp>
        <p:nvSpPr>
          <p:cNvPr id="6" name="5 Flecha derecha">
            <a:hlinkClick r:id="rId3" action="ppaction://hlinksldjump"/>
          </p:cNvPr>
          <p:cNvSpPr/>
          <p:nvPr/>
        </p:nvSpPr>
        <p:spPr>
          <a:xfrm>
            <a:off x="7452320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http://4.bp.blogspot.com/-NgxN0z_5sVg/UE0yisuChfI/AAAAAAAAAAs/8Ocy2H05N48/s1600/iconos-programas.png"/>
          <p:cNvPicPr>
            <a:picLocks noChangeAspect="1" noChangeArrowheads="1"/>
          </p:cNvPicPr>
          <p:nvPr/>
        </p:nvPicPr>
        <p:blipFill>
          <a:blip r:embed="rId2" cstate="print"/>
          <a:srcRect b="30000"/>
          <a:stretch>
            <a:fillRect/>
          </a:stretch>
        </p:blipFill>
        <p:spPr bwMode="auto">
          <a:xfrm>
            <a:off x="1428728" y="4643446"/>
            <a:ext cx="1709396" cy="1595446"/>
          </a:xfrm>
          <a:prstGeom prst="rect">
            <a:avLst/>
          </a:prstGeom>
          <a:noFill/>
        </p:spPr>
      </p:pic>
      <p:pic>
        <p:nvPicPr>
          <p:cNvPr id="5132" name="Picture 12" descr="http://www.compresion.es/wp-content/uploads/2013/09/compresion-de-la-informa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572008"/>
            <a:ext cx="2643174" cy="1680660"/>
          </a:xfrm>
          <a:prstGeom prst="rect">
            <a:avLst/>
          </a:prstGeom>
          <a:noFill/>
        </p:spPr>
      </p:pic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990600" y="173038"/>
            <a:ext cx="73152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s-PE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abBruD" pitchFamily="66" charset="0"/>
              </a:rPr>
              <a:t>Clasificación del SOFTWARE</a:t>
            </a:r>
            <a:endParaRPr lang="es-PE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abBruD" pitchFamily="66" charset="0"/>
            </a:endParaRPr>
          </a:p>
        </p:txBody>
      </p:sp>
      <p:sp>
        <p:nvSpPr>
          <p:cNvPr id="577542" name="AutoShape 6"/>
          <p:cNvSpPr>
            <a:spLocks noChangeArrowheads="1"/>
          </p:cNvSpPr>
          <p:nvPr/>
        </p:nvSpPr>
        <p:spPr bwMode="auto">
          <a:xfrm>
            <a:off x="642910" y="3429000"/>
            <a:ext cx="3200400" cy="1447800"/>
          </a:xfrm>
          <a:prstGeom prst="star16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00CC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s-PE" sz="1800" dirty="0" smtClean="0">
                <a:solidFill>
                  <a:srgbClr val="0000CC"/>
                </a:solidFill>
                <a:latin typeface="Broadway" pitchFamily="82" charset="0"/>
              </a:rPr>
              <a:t> </a:t>
            </a:r>
            <a:r>
              <a:rPr lang="es-PE" sz="1800" b="1" dirty="0">
                <a:solidFill>
                  <a:srgbClr val="0000CC"/>
                </a:solidFill>
                <a:latin typeface="Broadway" pitchFamily="82" charset="0"/>
              </a:rPr>
              <a:t>Software de </a:t>
            </a:r>
          </a:p>
          <a:p>
            <a:pPr algn="ctr"/>
            <a:r>
              <a:rPr lang="es-PE" sz="1800" b="1" dirty="0">
                <a:solidFill>
                  <a:srgbClr val="0000CC"/>
                </a:solidFill>
                <a:latin typeface="Broadway" pitchFamily="82" charset="0"/>
              </a:rPr>
              <a:t>APLICACIONES</a:t>
            </a:r>
            <a:endParaRPr lang="es-ES" sz="1800" b="1" dirty="0">
              <a:solidFill>
                <a:srgbClr val="0000CC"/>
              </a:solidFill>
              <a:latin typeface="Broadway" pitchFamily="82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072066" y="3571876"/>
            <a:ext cx="3200400" cy="1447800"/>
          </a:xfrm>
          <a:prstGeom prst="star16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00CC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s-PE" sz="1800" dirty="0" smtClean="0">
                <a:solidFill>
                  <a:srgbClr val="0000CC"/>
                </a:solidFill>
                <a:latin typeface="Broadway" pitchFamily="82" charset="0"/>
              </a:rPr>
              <a:t> </a:t>
            </a:r>
            <a:r>
              <a:rPr lang="es-PE" sz="1800" b="1" dirty="0">
                <a:solidFill>
                  <a:srgbClr val="0000CC"/>
                </a:solidFill>
                <a:latin typeface="Broadway" pitchFamily="82" charset="0"/>
              </a:rPr>
              <a:t>Software de </a:t>
            </a:r>
          </a:p>
          <a:p>
            <a:pPr algn="ctr"/>
            <a:r>
              <a:rPr lang="es-PE" b="1" dirty="0" smtClean="0">
                <a:solidFill>
                  <a:srgbClr val="0000CC"/>
                </a:solidFill>
                <a:latin typeface="Broadway" pitchFamily="82" charset="0"/>
              </a:rPr>
              <a:t>COMPRESION</a:t>
            </a:r>
            <a:endParaRPr lang="es-ES" sz="1800" b="1" dirty="0">
              <a:solidFill>
                <a:srgbClr val="0000CC"/>
              </a:solidFill>
              <a:latin typeface="Broadway" pitchFamily="82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143504" y="1142984"/>
            <a:ext cx="3000396" cy="1500198"/>
          </a:xfrm>
          <a:prstGeom prst="star16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00CC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s-PE" sz="1800" dirty="0" smtClean="0">
                <a:solidFill>
                  <a:srgbClr val="0000CC"/>
                </a:solidFill>
                <a:latin typeface="Broadway" pitchFamily="82" charset="0"/>
              </a:rPr>
              <a:t> </a:t>
            </a:r>
            <a:r>
              <a:rPr lang="es-PE" sz="1800" b="1" dirty="0">
                <a:solidFill>
                  <a:srgbClr val="0000CC"/>
                </a:solidFill>
                <a:latin typeface="Broadway" pitchFamily="82" charset="0"/>
              </a:rPr>
              <a:t>Software de </a:t>
            </a:r>
          </a:p>
          <a:p>
            <a:pPr algn="ctr"/>
            <a:r>
              <a:rPr lang="es-PE" sz="1800" b="1" dirty="0" smtClean="0">
                <a:solidFill>
                  <a:srgbClr val="0000CC"/>
                </a:solidFill>
                <a:latin typeface="Broadway" pitchFamily="82" charset="0"/>
              </a:rPr>
              <a:t>SISTEMA</a:t>
            </a:r>
            <a:endParaRPr lang="es-ES" sz="1800" b="1" dirty="0">
              <a:solidFill>
                <a:srgbClr val="0000CC"/>
              </a:solidFill>
              <a:latin typeface="Broadway" pitchFamily="82" charset="0"/>
            </a:endParaRPr>
          </a:p>
        </p:txBody>
      </p:sp>
      <p:pic>
        <p:nvPicPr>
          <p:cNvPr id="5124" name="Picture 4" descr="http://winblog.blob.core.windows.net/win/sites/2/2012/02/6874.5_5F00_01C91EB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285992"/>
            <a:ext cx="857256" cy="854976"/>
          </a:xfrm>
          <a:prstGeom prst="rect">
            <a:avLst/>
          </a:prstGeom>
          <a:noFill/>
        </p:spPr>
      </p:pic>
      <p:pic>
        <p:nvPicPr>
          <p:cNvPr id="5126" name="Picture 6" descr="http://www.brandsoftheworld.com/sites/default/files/styles/logo-thumbnail/public/092013/linux-inside-tux_blac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357430"/>
            <a:ext cx="642942" cy="642943"/>
          </a:xfrm>
          <a:prstGeom prst="rect">
            <a:avLst/>
          </a:prstGeom>
          <a:noFill/>
        </p:spPr>
      </p:pic>
      <p:pic>
        <p:nvPicPr>
          <p:cNvPr id="5128" name="Picture 8" descr="https://encrypted-tbn0.gstatic.com/images?q=tbn:ANd9GcR0pHQ1D5NIjtLUIUw6qEpoyvr_rzecAwGJvU3NMqfkCl2s6RIE"/>
          <p:cNvPicPr>
            <a:picLocks noChangeAspect="1" noChangeArrowheads="1"/>
          </p:cNvPicPr>
          <p:nvPr/>
        </p:nvPicPr>
        <p:blipFill>
          <a:blip r:embed="rId6" cstate="print"/>
          <a:srcRect l="18987" t="7042" r="20886" b="11971"/>
          <a:stretch>
            <a:fillRect/>
          </a:stretch>
        </p:blipFill>
        <p:spPr bwMode="auto">
          <a:xfrm>
            <a:off x="7041270" y="2357430"/>
            <a:ext cx="531126" cy="642942"/>
          </a:xfrm>
          <a:prstGeom prst="rect">
            <a:avLst/>
          </a:prstGeom>
          <a:noFill/>
        </p:spPr>
      </p:pic>
      <p:pic>
        <p:nvPicPr>
          <p:cNvPr id="5130" name="Picture 10" descr="http://3.bp.blogspot.com/-RsgeXxh6A80/TV1kFlXhxcI/AAAAAAAAAAU/pTsZ-tTJKBk/s1600/128788152206450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1214422"/>
            <a:ext cx="1643074" cy="1441238"/>
          </a:xfrm>
          <a:prstGeom prst="rect">
            <a:avLst/>
          </a:prstGeom>
          <a:noFill/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714348" y="1214422"/>
            <a:ext cx="3200400" cy="1447800"/>
          </a:xfrm>
          <a:prstGeom prst="star16">
            <a:avLst>
              <a:gd name="adj" fmla="val 37500"/>
            </a:avLst>
          </a:prstGeom>
          <a:solidFill>
            <a:srgbClr val="00CCFF"/>
          </a:solidFill>
          <a:ln w="9525">
            <a:solidFill>
              <a:srgbClr val="0000CC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s-PE" sz="1800" dirty="0" smtClean="0">
                <a:solidFill>
                  <a:srgbClr val="0000CC"/>
                </a:solidFill>
                <a:latin typeface="Broadway" pitchFamily="82" charset="0"/>
              </a:rPr>
              <a:t> </a:t>
            </a:r>
          </a:p>
          <a:p>
            <a:pPr algn="ctr"/>
            <a:r>
              <a:rPr lang="es-PE" sz="1800" b="1" dirty="0" smtClean="0">
                <a:solidFill>
                  <a:srgbClr val="0000CC"/>
                </a:solidFill>
                <a:latin typeface="Broadway" pitchFamily="82" charset="0"/>
              </a:rPr>
              <a:t>Software de</a:t>
            </a:r>
          </a:p>
          <a:p>
            <a:pPr algn="ctr"/>
            <a:r>
              <a:rPr lang="es-PE" b="1" dirty="0" smtClean="0">
                <a:solidFill>
                  <a:srgbClr val="0000CC"/>
                </a:solidFill>
                <a:latin typeface="Broadway" pitchFamily="82" charset="0"/>
              </a:rPr>
              <a:t>PROGRAMACION</a:t>
            </a:r>
            <a:r>
              <a:rPr lang="es-PE" sz="1800" b="1" dirty="0" smtClean="0">
                <a:solidFill>
                  <a:srgbClr val="0000CC"/>
                </a:solidFill>
                <a:latin typeface="Broadway" pitchFamily="82" charset="0"/>
              </a:rPr>
              <a:t> </a:t>
            </a:r>
            <a:endParaRPr lang="es-ES" b="1" dirty="0" smtClean="0">
              <a:solidFill>
                <a:srgbClr val="0000CC"/>
              </a:solidFill>
              <a:latin typeface="Broadway" pitchFamily="82" charset="0"/>
            </a:endParaRPr>
          </a:p>
          <a:p>
            <a:pPr algn="ctr"/>
            <a:endParaRPr lang="es-PE" sz="1800" b="1" dirty="0">
              <a:solidFill>
                <a:srgbClr val="0000CC"/>
              </a:solidFill>
              <a:latin typeface="Broadway" pitchFamily="82" charset="0"/>
            </a:endParaRPr>
          </a:p>
        </p:txBody>
      </p:sp>
      <p:sp>
        <p:nvSpPr>
          <p:cNvPr id="14" name="13 Flecha derecha">
            <a:hlinkClick r:id="rId8" action="ppaction://hlinksldjump"/>
          </p:cNvPr>
          <p:cNvSpPr/>
          <p:nvPr/>
        </p:nvSpPr>
        <p:spPr>
          <a:xfrm>
            <a:off x="7380312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75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77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77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2" grpId="0" uiExpand="1" build="allAtOnce" animBg="1"/>
      <p:bldP spid="10" grpId="0" build="allAtOnce" animBg="1"/>
      <p:bldP spid="12" grpId="0" build="allAtOnce" animBg="1"/>
      <p:bldP spid="1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28596" y="1357298"/>
            <a:ext cx="8501122" cy="394391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22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PE" sz="3200" b="1" u="sng" dirty="0" smtClean="0">
                <a:solidFill>
                  <a:srgbClr val="800080"/>
                </a:solidFill>
                <a:latin typeface="Comic Sans MS" pitchFamily="66" charset="0"/>
              </a:rPr>
              <a:t>Software de Aplicación</a:t>
            </a:r>
          </a:p>
          <a:p>
            <a:pPr algn="just"/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son 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los </a:t>
            </a:r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programas diseñados 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para </a:t>
            </a:r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una</a:t>
            </a:r>
          </a:p>
          <a:p>
            <a:pPr algn="just"/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tarea </a:t>
            </a:r>
            <a:r>
              <a:rPr lang="es-PE" sz="3200" b="1" dirty="0" err="1" smtClean="0">
                <a:solidFill>
                  <a:srgbClr val="800080"/>
                </a:solidFill>
                <a:latin typeface="Comic Sans MS" pitchFamily="66" charset="0"/>
              </a:rPr>
              <a:t>específica,como</a:t>
            </a:r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un Procesador </a:t>
            </a:r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de</a:t>
            </a:r>
          </a:p>
          <a:p>
            <a:pPr algn="just"/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Textos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, Hoja </a:t>
            </a:r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De 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Cálculo, etc.; </a:t>
            </a:r>
            <a:endParaRPr lang="es-PE" sz="3200" b="1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 algn="just"/>
            <a:r>
              <a:rPr lang="es-PE" sz="3200" b="1" dirty="0" smtClean="0">
                <a:solidFill>
                  <a:srgbClr val="800080"/>
                </a:solidFill>
                <a:latin typeface="Comic Sans MS" pitchFamily="66" charset="0"/>
              </a:rPr>
              <a:t>es 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decir permite la </a:t>
            </a:r>
          </a:p>
          <a:p>
            <a:pPr algn="just"/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realización de las tareas específicas </a:t>
            </a:r>
          </a:p>
          <a:p>
            <a:pPr algn="just"/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de los </a:t>
            </a:r>
            <a:r>
              <a:rPr lang="es-PE" sz="3200" b="1" dirty="0">
                <a:solidFill>
                  <a:srgbClr val="7030A0"/>
                </a:solidFill>
                <a:latin typeface="Broadway" pitchFamily="82" charset="0"/>
              </a:rPr>
              <a:t>USUARIOS</a:t>
            </a:r>
            <a:r>
              <a:rPr lang="es-PE" sz="3200" b="1" dirty="0">
                <a:solidFill>
                  <a:srgbClr val="800080"/>
                </a:solidFill>
                <a:latin typeface="Comic Sans MS" pitchFamily="66" charset="0"/>
              </a:rPr>
              <a:t>.</a:t>
            </a:r>
            <a:endParaRPr lang="es-ES" sz="3200" b="1" dirty="0">
              <a:solidFill>
                <a:srgbClr val="800080"/>
              </a:solidFill>
              <a:latin typeface="Comic Sans MS" pitchFamily="66" charset="0"/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7380312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pull dir="u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214414" y="1500174"/>
            <a:ext cx="678661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u="sng" dirty="0" smtClean="0"/>
              <a:t>Software de compresión</a:t>
            </a:r>
          </a:p>
          <a:p>
            <a:pPr algn="ctr"/>
            <a:r>
              <a:rPr lang="es-AR" sz="3200" dirty="0" smtClean="0"/>
              <a:t>Su </a:t>
            </a:r>
            <a:r>
              <a:rPr lang="es-AR" sz="3200" dirty="0" smtClean="0"/>
              <a:t>finalidad es reducir el espacio de almacenamiento que ocupan en el disco.</a:t>
            </a:r>
          </a:p>
          <a:p>
            <a:pPr algn="ctr"/>
            <a:r>
              <a:rPr lang="es-AR" sz="3200" dirty="0" smtClean="0"/>
              <a:t>Hay compresión por pérdida de datos y sin perdida de datos.</a:t>
            </a:r>
            <a:endParaRPr lang="es-AR" sz="3200" dirty="0"/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7380312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214414" y="928670"/>
            <a:ext cx="7072362" cy="50720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3600" u="sng" dirty="0" smtClean="0"/>
              <a:t>Software </a:t>
            </a:r>
            <a:r>
              <a:rPr lang="es-AR" sz="3600" u="sng" dirty="0" smtClean="0"/>
              <a:t>de </a:t>
            </a:r>
            <a:r>
              <a:rPr lang="es-AR" sz="3600" u="sng" dirty="0" smtClean="0"/>
              <a:t>programación</a:t>
            </a:r>
          </a:p>
          <a:p>
            <a:pPr algn="ctr"/>
            <a:r>
              <a:rPr lang="es-AR" sz="3600" dirty="0" smtClean="0"/>
              <a:t>se </a:t>
            </a:r>
            <a:r>
              <a:rPr lang="es-AR" sz="3600" dirty="0" smtClean="0"/>
              <a:t>utiliza para crear el software de sistema y el de aplicación.</a:t>
            </a:r>
          </a:p>
          <a:p>
            <a:pPr algn="ctr"/>
            <a:r>
              <a:rPr lang="es-AR" sz="3600" dirty="0" smtClean="0"/>
              <a:t>Según el nivel que presenta y el objetivo para el cual fue diseñado, se distinguen dos tipos de lenguajes de programación: de bajo nivel y de alto nivel.</a:t>
            </a:r>
            <a:endParaRPr lang="es-AR" sz="3600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>
            <a:off x="7380312" y="5805264"/>
            <a:ext cx="136815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chemeClr val="tx1"/>
                </a:solidFill>
                <a:latin typeface="Arial Narrow" pitchFamily="34" charset="0"/>
              </a:rPr>
              <a:t>Siguiente</a:t>
            </a:r>
            <a:endParaRPr lang="es-A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714356"/>
            <a:ext cx="7358114" cy="353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PE" sz="3200" b="1" u="sng" dirty="0" smtClean="0">
                <a:solidFill>
                  <a:srgbClr val="800080"/>
                </a:solidFill>
                <a:latin typeface="Aharoni" pitchFamily="2" charset="-79"/>
                <a:cs typeface="Aharoni" pitchFamily="2" charset="-79"/>
              </a:rPr>
              <a:t>Software de Sistema</a:t>
            </a:r>
          </a:p>
          <a:p>
            <a:r>
              <a:rPr lang="es-PE" sz="3200" b="1" dirty="0" smtClean="0">
                <a:solidFill>
                  <a:srgbClr val="800080"/>
                </a:solidFill>
                <a:latin typeface="Aharoni" pitchFamily="2" charset="-79"/>
                <a:cs typeface="Aharoni" pitchFamily="2" charset="-79"/>
              </a:rPr>
              <a:t>Conjunto </a:t>
            </a:r>
            <a:r>
              <a:rPr lang="es-PE" sz="3200" b="1" dirty="0" smtClean="0">
                <a:solidFill>
                  <a:srgbClr val="800080"/>
                </a:solidFill>
                <a:latin typeface="Aharoni" pitchFamily="2" charset="-79"/>
                <a:cs typeface="Aharoni" pitchFamily="2" charset="-79"/>
              </a:rPr>
              <a:t>de programas que requiere de un equipo físico para poder operar, es decir, los denominados sistemas operativos.</a:t>
            </a:r>
          </a:p>
          <a:p>
            <a:r>
              <a:rPr lang="es-PE" sz="3200" b="1" dirty="0" smtClean="0">
                <a:solidFill>
                  <a:srgbClr val="800080"/>
                </a:solidFill>
                <a:latin typeface="Aharoni" pitchFamily="2" charset="-79"/>
                <a:cs typeface="Aharoni" pitchFamily="2" charset="-79"/>
              </a:rPr>
              <a:t>Permite la comunicación entre la computadora y el usuario.</a:t>
            </a:r>
            <a:endParaRPr lang="es-PE" sz="3200" b="1" dirty="0">
              <a:solidFill>
                <a:srgbClr val="80008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Botón de acción: Hacia delante o Siguiente">
            <a:hlinkClick r:id="rId2" action="ppaction://hlinksldjump" highlightClick="1"/>
          </p:cNvPr>
          <p:cNvSpPr/>
          <p:nvPr/>
        </p:nvSpPr>
        <p:spPr>
          <a:xfrm>
            <a:off x="3347864" y="4869160"/>
            <a:ext cx="2928958" cy="128588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Uso básico de TIC Sistemas operativos (capítulo 2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71414"/>
            <a:ext cx="7429552" cy="5894479"/>
          </a:xfrm>
          <a:prstGeom prst="rect">
            <a:avLst/>
          </a:prstGeom>
        </p:spPr>
      </p:pic>
    </p:spTree>
  </p:cSld>
  <p:clrMapOvr>
    <a:masterClrMapping/>
  </p:clrMapOvr>
  <p:transition>
    <p:pull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1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175</Words>
  <Application>Microsoft Office PowerPoint</Application>
  <PresentationFormat>Presentación en pantalla (4:3)</PresentationFormat>
  <Paragraphs>36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Julio</cp:lastModifiedBy>
  <cp:revision>117</cp:revision>
  <dcterms:created xsi:type="dcterms:W3CDTF">2015-01-20T16:59:27Z</dcterms:created>
  <dcterms:modified xsi:type="dcterms:W3CDTF">2015-03-23T21:14:54Z</dcterms:modified>
</cp:coreProperties>
</file>