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0" r:id="rId4"/>
    <p:sldId id="269" r:id="rId5"/>
    <p:sldId id="259" r:id="rId6"/>
    <p:sldId id="273" r:id="rId7"/>
    <p:sldId id="262" r:id="rId8"/>
    <p:sldId id="272" r:id="rId9"/>
    <p:sldId id="264" r:id="rId10"/>
    <p:sldId id="267" r:id="rId11"/>
    <p:sldId id="274" r:id="rId12"/>
    <p:sldId id="266" r:id="rId13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5316" autoAdjust="0"/>
  </p:normalViewPr>
  <p:slideViewPr>
    <p:cSldViewPr>
      <p:cViewPr varScale="1">
        <p:scale>
          <a:sx n="102" d="100"/>
          <a:sy n="102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tags" Target="tags/tag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38130-9B82-EE42-939E-DA513FBFCBE9}" type="datetimeFigureOut">
              <a:rPr lang="en-US" smtClean="0"/>
              <a:t>05/02/2014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A6E85-C2D1-5F41-8BE2-97168075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10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37222-F942-4402-A78A-BD6363F40D0B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7D6D4-FA9A-46EA-A6CA-F57C599A9B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3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54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Interactive whiteboards - http://www.youtube.com/watch?v=WC7qk8NSJxc&amp;feature=player_embedded (From 0.24)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231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D6D4-FA9A-46EA-A6CA-F57C599A9B5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E8BEDD-C385-4F13-8AE9-9F99A22010B2}" type="datetimeFigureOut">
              <a:rPr lang="en-GB" smtClean="0"/>
              <a:pPr/>
              <a:t>05/02/2014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283EC0-92C0-421C-9428-52CFB90DC507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1" name="Group 2"/>
          <p:cNvGrpSpPr>
            <a:grpSpLocks/>
          </p:cNvGrpSpPr>
          <p:nvPr userDrawn="1"/>
        </p:nvGrpSpPr>
        <p:grpSpPr bwMode="auto">
          <a:xfrm>
            <a:off x="0" y="0"/>
            <a:ext cx="9036496" cy="6669360"/>
            <a:chOff x="0" y="0"/>
            <a:chExt cx="5760" cy="4320"/>
          </a:xfrm>
        </p:grpSpPr>
        <p:grpSp>
          <p:nvGrpSpPr>
            <p:cNvPr id="1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5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5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1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techdisplayxerte.info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techdis.ac.uk/techdis/resources/detail/Xerte_QuickRef" TargetMode="External"/><Relationship Id="rId4" Type="http://schemas.openxmlformats.org/officeDocument/2006/relationships/hyperlink" Target="http://vle.jisctechdis.ac.uk/xerte/USER-FILES/190-alistairm-Nottingham/media/XOT_storyboard.ppt" TargetMode="External"/><Relationship Id="rId5" Type="http://schemas.openxmlformats.org/officeDocument/2006/relationships/hyperlink" Target="http://moodle.rsc-em.ac.uk/mod/resource/view.php?id=2501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rsc-em.ac.uk/course/view.php?id=204" TargetMode="External"/><Relationship Id="rId4" Type="http://schemas.openxmlformats.org/officeDocument/2006/relationships/hyperlink" Target="http://www.nottingham.ac.uk/toolkits/play_560" TargetMode="External"/><Relationship Id="rId5" Type="http://schemas.openxmlformats.org/officeDocument/2006/relationships/hyperlink" Target="http://www.jisctechdis.ac.uk/assets/Documents/Xerte_QuickRef.pdf" TargetMode="External"/><Relationship Id="rId6" Type="http://schemas.openxmlformats.org/officeDocument/2006/relationships/hyperlink" Target="http://xerte.org.uk/index.php?option=com_content&amp;view=article&amp;id=145&amp;Itemid=715&amp;lang=en" TargetMode="External"/><Relationship Id="rId7" Type="http://schemas.openxmlformats.org/officeDocument/2006/relationships/hyperlink" Target="http://mitchellmedia.co.uk/xot/play_80" TargetMode="External"/><Relationship Id="rId8" Type="http://schemas.openxmlformats.org/officeDocument/2006/relationships/hyperlink" Target="http://xerte.org.uk/index.php?option=com_content&amp;view=article&amp;id=149&amp;Itemid=716&amp;lang=en" TargetMode="External"/><Relationship Id="rId9" Type="http://schemas.openxmlformats.org/officeDocument/2006/relationships/hyperlink" Target="http://www.jisctechdis.ac.uk/techdis/investinyourself/xertefridays" TargetMode="External"/><Relationship Id="rId10" Type="http://schemas.openxmlformats.org/officeDocument/2006/relationships/hyperlink" Target="http://www.xerte.org.uk/" TargetMode="External"/><Relationship Id="rId11" Type="http://schemas.openxmlformats.org/officeDocument/2006/relationships/hyperlink" Target="http://www.jisctechdis.ac.uk/techdis/links/detail/MAXO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ttingham.ac.uk/toolkits/play_560" TargetMode="External"/><Relationship Id="rId4" Type="http://schemas.openxmlformats.org/officeDocument/2006/relationships/hyperlink" Target="http://www.nottingham.ac.uk/toolkits/play_1563" TargetMode="External"/><Relationship Id="rId5" Type="http://schemas.openxmlformats.org/officeDocument/2006/relationships/hyperlink" Target="http://itq.jisctechdis.ac.uk/xerte/play_31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C7qk8NSJxc&amp;feature=player_embedded" TargetMode="External"/><Relationship Id="rId4" Type="http://schemas.openxmlformats.org/officeDocument/2006/relationships/hyperlink" Target="http://prezi.com/6rlclz8qvn-u/statistics-an-intuitive-introduction/" TargetMode="External"/><Relationship Id="rId5" Type="http://schemas.openxmlformats.org/officeDocument/2006/relationships/hyperlink" Target="http://www.jisctechdis.ac.uk/technologymatters/xerteus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mitchellmedia.co.uk/33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xerte.cardiff.ac.uk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79512" y="0"/>
            <a:ext cx="8856984" cy="6741368"/>
            <a:chOff x="0" y="0"/>
            <a:chExt cx="5760" cy="4320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7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8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3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495425" cy="704850"/>
          </a:xfrm>
          <a:prstGeom prst="rect">
            <a:avLst/>
          </a:prstGeom>
        </p:spPr>
      </p:pic>
      <p:pic>
        <p:nvPicPr>
          <p:cNvPr id="3" name="Picture 2" descr="xerte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1" y="476672"/>
            <a:ext cx="4743236" cy="5013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8134672" cy="1089466"/>
          </a:xfrm>
        </p:spPr>
        <p:txBody>
          <a:bodyPr>
            <a:normAutofit/>
          </a:bodyPr>
          <a:lstStyle/>
          <a:p>
            <a:r>
              <a:rPr lang="en-GB" dirty="0" smtClean="0"/>
              <a:t>Xerte Online Toolkits (XOT)</a:t>
            </a:r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323528" y="6165304"/>
            <a:ext cx="8495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Adapted from original slides - Sam Barrington,  </a:t>
            </a:r>
            <a:r>
              <a:rPr lang="en-US" dirty="0"/>
              <a:t>BarringtonS@</a:t>
            </a:r>
            <a:r>
              <a:rPr lang="en-US" dirty="0" smtClean="0"/>
              <a:t>cardiff.ac.uk, @</a:t>
            </a:r>
            <a:r>
              <a:rPr lang="en-US" dirty="0" err="1" smtClean="0"/>
              <a:t>sambasite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3779912" y="3645024"/>
            <a:ext cx="4389363" cy="1439465"/>
          </a:xfrm>
        </p:spPr>
        <p:txBody>
          <a:bodyPr/>
          <a:lstStyle/>
          <a:p>
            <a:pPr algn="l" eaLnBrk="1" hangingPunct="1">
              <a:buFont typeface="Wingdings" charset="0"/>
              <a:buNone/>
            </a:pPr>
            <a:r>
              <a:rPr lang="en-US" sz="1600" b="1" dirty="0">
                <a:latin typeface="Tahoma" charset="0"/>
              </a:rPr>
              <a:t>Intercalated BSc Medical Education</a:t>
            </a:r>
          </a:p>
          <a:p>
            <a:pPr algn="l" eaLnBrk="1" hangingPunct="1">
              <a:buFont typeface="Wingdings" charset="0"/>
              <a:buNone/>
            </a:pPr>
            <a:r>
              <a:rPr lang="en-GB" sz="1600" b="1" dirty="0">
                <a:latin typeface="Tahoma" charset="0"/>
              </a:rPr>
              <a:t>Learning Environments Module</a:t>
            </a:r>
          </a:p>
          <a:p>
            <a:pPr algn="l" eaLnBrk="1" hangingPunct="1">
              <a:buFont typeface="Wingdings" charset="0"/>
              <a:buNone/>
            </a:pPr>
            <a:r>
              <a:rPr lang="en-GB" sz="1600" b="1" dirty="0">
                <a:latin typeface="Tahoma" charset="0"/>
              </a:rPr>
              <a:t>5</a:t>
            </a:r>
            <a:r>
              <a:rPr lang="en-GB" sz="1600" b="1" baseline="30000" dirty="0">
                <a:latin typeface="Tahoma" charset="0"/>
              </a:rPr>
              <a:t>th</a:t>
            </a:r>
            <a:r>
              <a:rPr lang="en-GB" sz="1600" b="1" dirty="0">
                <a:latin typeface="Tahoma" charset="0"/>
              </a:rPr>
              <a:t> </a:t>
            </a:r>
            <a:r>
              <a:rPr lang="en-GB" sz="1600" b="1" dirty="0">
                <a:latin typeface="Times New Roman" charset="0"/>
              </a:rPr>
              <a:t>–</a:t>
            </a:r>
            <a:r>
              <a:rPr lang="en-GB" sz="1600" b="1" dirty="0">
                <a:latin typeface="Tahoma" charset="0"/>
              </a:rPr>
              <a:t> 6</a:t>
            </a:r>
            <a:r>
              <a:rPr lang="en-GB" sz="1600" b="1" baseline="30000" dirty="0">
                <a:latin typeface="Tahoma" charset="0"/>
              </a:rPr>
              <a:t>th</a:t>
            </a:r>
            <a:r>
              <a:rPr lang="en-GB" sz="1600" b="1" dirty="0">
                <a:latin typeface="Tahoma" charset="0"/>
              </a:rPr>
              <a:t> February 2014</a:t>
            </a:r>
          </a:p>
          <a:p>
            <a:pPr algn="l" eaLnBrk="1" hangingPunct="1">
              <a:buFont typeface="Wingdings" charset="0"/>
              <a:buNone/>
            </a:pPr>
            <a:r>
              <a:rPr lang="en-GB" sz="1600" b="1" dirty="0">
                <a:latin typeface="Tahoma" charset="0"/>
              </a:rPr>
              <a:t>Dr Joe Nicholls</a:t>
            </a:r>
            <a:endParaRPr lang="en-US" sz="16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09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Institution installation</a:t>
            </a:r>
          </a:p>
          <a:p>
            <a:pPr lvl="1"/>
            <a:r>
              <a:rPr lang="en-GB" dirty="0" smtClean="0"/>
              <a:t>http://</a:t>
            </a:r>
            <a:r>
              <a:rPr lang="en-GB" dirty="0" err="1" smtClean="0"/>
              <a:t>xerte.cardiff.ac.uk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err="1" smtClean="0"/>
              <a:t>TechDis</a:t>
            </a:r>
            <a:r>
              <a:rPr lang="en-GB" dirty="0"/>
              <a:t> </a:t>
            </a:r>
            <a:r>
              <a:rPr lang="en-GB" dirty="0" smtClean="0"/>
              <a:t>Sandpit</a:t>
            </a:r>
          </a:p>
          <a:p>
            <a:pPr lvl="1"/>
            <a:r>
              <a:rPr lang="en-GB" dirty="0" smtClean="0"/>
              <a:t>-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www.techdisplayxerte.info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XOT Download</a:t>
            </a:r>
          </a:p>
          <a:p>
            <a:pPr lvl="1"/>
            <a:r>
              <a:rPr lang="en-GB" dirty="0" smtClean="0"/>
              <a:t>Server</a:t>
            </a:r>
          </a:p>
          <a:p>
            <a:pPr lvl="1"/>
            <a:r>
              <a:rPr lang="en-GB" dirty="0" smtClean="0"/>
              <a:t>Memory Stick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Desktop version – not </a:t>
            </a:r>
            <a:r>
              <a:rPr lang="en-GB" dirty="0" smtClean="0"/>
              <a:t>XOT</a:t>
            </a:r>
          </a:p>
          <a:p>
            <a:pPr lvl="1"/>
            <a:r>
              <a:rPr lang="en-GB" dirty="0" smtClean="0"/>
              <a:t>- </a:t>
            </a:r>
            <a:r>
              <a:rPr lang="en-GB" dirty="0" err="1"/>
              <a:t>www.nottingham.ac.uk</a:t>
            </a:r>
            <a:r>
              <a:rPr lang="en-GB" dirty="0"/>
              <a:t>/</a:t>
            </a:r>
            <a:r>
              <a:rPr lang="en-GB" dirty="0" err="1"/>
              <a:t>xerte</a:t>
            </a:r>
            <a:r>
              <a:rPr lang="en-GB" dirty="0"/>
              <a:t>/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Accessing XOT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62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Download the </a:t>
            </a:r>
            <a:r>
              <a:rPr lang="fr-FR" dirty="0" smtClean="0">
                <a:hlinkClick r:id="rId3"/>
              </a:rPr>
              <a:t>Page Types Quick </a:t>
            </a:r>
            <a:r>
              <a:rPr lang="fr-FR" dirty="0" err="1" smtClean="0">
                <a:hlinkClick r:id="rId3"/>
              </a:rPr>
              <a:t>Reference</a:t>
            </a:r>
            <a:r>
              <a:rPr lang="fr-FR" dirty="0" smtClean="0">
                <a:hlinkClick r:id="rId3"/>
              </a:rPr>
              <a:t> Guide</a:t>
            </a:r>
            <a:r>
              <a:rPr lang="en-GB" dirty="0" smtClean="0"/>
              <a:t> and select one new page*.</a:t>
            </a:r>
          </a:p>
          <a:p>
            <a:endParaRPr lang="en-GB" dirty="0" smtClean="0"/>
          </a:p>
          <a:p>
            <a:r>
              <a:rPr lang="en-GB" dirty="0" smtClean="0"/>
              <a:t>Download and complete a storyboard template:</a:t>
            </a:r>
          </a:p>
          <a:p>
            <a:pPr lvl="1"/>
            <a:r>
              <a:rPr lang="en-GB" dirty="0" smtClean="0">
                <a:hlinkClick r:id="rId4"/>
              </a:rPr>
              <a:t>Xerte Storyboard Template</a:t>
            </a:r>
            <a:r>
              <a:rPr lang="en-GB" dirty="0" smtClean="0"/>
              <a:t>*</a:t>
            </a:r>
          </a:p>
          <a:p>
            <a:pPr lvl="2"/>
            <a:r>
              <a:rPr lang="en-GB" dirty="0" smtClean="0"/>
              <a:t>This contains templates for the following pages: video, synched video, navigator, drag and drop, hot spot, categories, quiz with video, YouTube feed, YouTube video.</a:t>
            </a:r>
          </a:p>
          <a:p>
            <a:pPr lvl="1"/>
            <a:r>
              <a:rPr lang="en-GB" dirty="0" smtClean="0">
                <a:hlinkClick r:id="rId5"/>
              </a:rPr>
              <a:t>Generic Xerte Planning Template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Edit your resource and add the new </a:t>
            </a:r>
            <a:r>
              <a:rPr lang="en-GB" dirty="0" smtClean="0"/>
              <a:t>page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Resource list</a:t>
            </a:r>
          </a:p>
          <a:p>
            <a:endParaRPr lang="en-GB" dirty="0" smtClean="0"/>
          </a:p>
          <a:p>
            <a:pPr>
              <a:buNone/>
            </a:pPr>
            <a:r>
              <a:rPr lang="en-GB" sz="2100" dirty="0" smtClean="0">
                <a:solidFill>
                  <a:schemeClr val="bg1">
                    <a:lumMod val="50000"/>
                  </a:schemeClr>
                </a:solidFill>
              </a:rPr>
              <a:t>* Note: Cardiff University Xerte site does not support all page types.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Extended Task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hlinkClick r:id="rId3"/>
              </a:rPr>
              <a:t>Xerte for Beginners</a:t>
            </a:r>
            <a:endParaRPr lang="en-GB" dirty="0" smtClean="0"/>
          </a:p>
          <a:p>
            <a:r>
              <a:rPr lang="en-GB" dirty="0" smtClean="0"/>
              <a:t>Xerte Page Types – </a:t>
            </a:r>
            <a:r>
              <a:rPr lang="en-GB" dirty="0" smtClean="0">
                <a:hlinkClick r:id="rId4"/>
              </a:rPr>
              <a:t>Xerte Demonstration</a:t>
            </a:r>
            <a:r>
              <a:rPr lang="en-GB" dirty="0" smtClean="0"/>
              <a:t> and </a:t>
            </a:r>
            <a:r>
              <a:rPr lang="en-GB" dirty="0" smtClean="0">
                <a:hlinkClick r:id="rId5"/>
              </a:rPr>
              <a:t>PDF Guide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Designing for Learning</a:t>
            </a:r>
            <a:r>
              <a:rPr lang="en-GB" dirty="0" smtClean="0"/>
              <a:t> – Xerte Community resource</a:t>
            </a:r>
          </a:p>
          <a:p>
            <a:r>
              <a:rPr lang="en-GB" dirty="0" smtClean="0">
                <a:hlinkClick r:id="rId7"/>
              </a:rPr>
              <a:t>Top tips for creating learning objects with Xerte</a:t>
            </a:r>
            <a:endParaRPr lang="en-GB" dirty="0" smtClean="0"/>
          </a:p>
          <a:p>
            <a:r>
              <a:rPr lang="en-GB" dirty="0" smtClean="0">
                <a:hlinkClick r:id="rId8"/>
              </a:rPr>
              <a:t>Xerte Recipes</a:t>
            </a:r>
            <a:r>
              <a:rPr lang="en-GB" dirty="0" smtClean="0"/>
              <a:t> – These are templates you can import directly in to XOT and edit</a:t>
            </a:r>
          </a:p>
          <a:p>
            <a:r>
              <a:rPr lang="en-GB" dirty="0" smtClean="0">
                <a:hlinkClick r:id="rId9"/>
              </a:rPr>
              <a:t>Xerte Fridays</a:t>
            </a:r>
            <a:endParaRPr lang="en-GB" dirty="0" smtClean="0"/>
          </a:p>
          <a:p>
            <a:r>
              <a:rPr lang="en-GB" dirty="0" smtClean="0"/>
              <a:t>Xerte </a:t>
            </a:r>
            <a:r>
              <a:rPr lang="en-GB" dirty="0"/>
              <a:t>Community - </a:t>
            </a:r>
            <a:r>
              <a:rPr lang="en-GB" dirty="0">
                <a:hlinkClick r:id="rId10"/>
              </a:rPr>
              <a:t>http://</a:t>
            </a:r>
            <a:r>
              <a:rPr lang="en-GB" dirty="0" smtClean="0">
                <a:hlinkClick r:id="rId10"/>
              </a:rPr>
              <a:t>www.xerte.org.uk</a:t>
            </a:r>
            <a:endParaRPr lang="en-GB" dirty="0" smtClean="0"/>
          </a:p>
          <a:p>
            <a:pPr lvl="1"/>
            <a:r>
              <a:rPr lang="en-GB" dirty="0" smtClean="0"/>
              <a:t>This is an excellent site for Xerte users and is where you can download XOT, obtain support guides and access the Xerte discussion forum. </a:t>
            </a:r>
          </a:p>
          <a:p>
            <a:endParaRPr lang="en-GB" dirty="0" smtClean="0"/>
          </a:p>
          <a:p>
            <a:r>
              <a:rPr lang="en-GB" dirty="0" smtClean="0"/>
              <a:t>Running Xerte on a USB:</a:t>
            </a:r>
          </a:p>
          <a:p>
            <a:pPr lvl="1"/>
            <a:r>
              <a:rPr lang="en-GB" dirty="0" smtClean="0"/>
              <a:t>See </a:t>
            </a:r>
            <a:r>
              <a:rPr lang="en-US" dirty="0" smtClean="0">
                <a:hlinkClick r:id="rId11" tooltip="MAXOS"/>
              </a:rPr>
              <a:t>MAXOS</a:t>
            </a:r>
            <a:r>
              <a:rPr lang="en-US" dirty="0" smtClean="0"/>
              <a:t> (</a:t>
            </a:r>
            <a:r>
              <a:rPr lang="en-US" dirty="0" err="1" smtClean="0"/>
              <a:t>Moodle</a:t>
            </a:r>
            <a:r>
              <a:rPr lang="en-US" dirty="0" smtClean="0"/>
              <a:t> And </a:t>
            </a:r>
            <a:r>
              <a:rPr lang="en-US" dirty="0" err="1" smtClean="0"/>
              <a:t>Xerte</a:t>
            </a:r>
            <a:r>
              <a:rPr lang="en-US" dirty="0" smtClean="0"/>
              <a:t> On a  Stick) supported by </a:t>
            </a:r>
            <a:r>
              <a:rPr lang="en-US" dirty="0" err="1" smtClean="0"/>
              <a:t>Jisc</a:t>
            </a:r>
            <a:r>
              <a:rPr lang="en-US" dirty="0" smtClean="0"/>
              <a:t> Regional Support Centre Eastern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68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Brief overview of Xerte Online Toolkits (XOT)</a:t>
            </a:r>
          </a:p>
          <a:p>
            <a:pPr lvl="1"/>
            <a:r>
              <a:rPr lang="en-GB" dirty="0" smtClean="0"/>
              <a:t>What is </a:t>
            </a:r>
            <a:r>
              <a:rPr lang="en-GB" dirty="0" err="1" smtClean="0"/>
              <a:t>Xerte</a:t>
            </a:r>
            <a:r>
              <a:rPr lang="en-GB" dirty="0" smtClean="0"/>
              <a:t>?</a:t>
            </a:r>
            <a:endParaRPr lang="en-GB" dirty="0" smtClean="0"/>
          </a:p>
          <a:p>
            <a:pPr lvl="1"/>
            <a:r>
              <a:rPr lang="en-GB" dirty="0"/>
              <a:t>Why use </a:t>
            </a:r>
            <a:r>
              <a:rPr lang="en-GB" dirty="0" err="1"/>
              <a:t>Xerte</a:t>
            </a:r>
            <a:r>
              <a:rPr lang="en-GB" dirty="0"/>
              <a:t>?</a:t>
            </a:r>
          </a:p>
          <a:p>
            <a:pPr lvl="1"/>
            <a:r>
              <a:rPr lang="en-GB" dirty="0" smtClean="0"/>
              <a:t>Where can you gain access to </a:t>
            </a:r>
            <a:r>
              <a:rPr lang="en-GB" dirty="0" err="1" smtClean="0"/>
              <a:t>Xerte</a:t>
            </a:r>
            <a:r>
              <a:rPr lang="en-GB" dirty="0" smtClean="0"/>
              <a:t>?</a:t>
            </a:r>
            <a:endParaRPr lang="en-GB" dirty="0" smtClean="0"/>
          </a:p>
          <a:p>
            <a:pPr lvl="1"/>
            <a:r>
              <a:rPr lang="en-GB" dirty="0" smtClean="0"/>
              <a:t>How can </a:t>
            </a:r>
            <a:r>
              <a:rPr lang="en-GB" dirty="0" err="1" smtClean="0"/>
              <a:t>Xerte</a:t>
            </a:r>
            <a:r>
              <a:rPr lang="en-GB" dirty="0" smtClean="0"/>
              <a:t> be </a:t>
            </a:r>
            <a:r>
              <a:rPr lang="en-GB" dirty="0" smtClean="0"/>
              <a:t>used?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Task</a:t>
            </a:r>
          </a:p>
          <a:p>
            <a:pPr lvl="1"/>
            <a:r>
              <a:rPr lang="en-GB" dirty="0" smtClean="0"/>
              <a:t>Build a learning object – </a:t>
            </a:r>
            <a:r>
              <a:rPr lang="en-GB" dirty="0" smtClean="0"/>
              <a:t>e.g., ‘How </a:t>
            </a:r>
            <a:r>
              <a:rPr lang="en-GB" dirty="0" smtClean="0"/>
              <a:t>to Drive’ lesson plan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42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Free Open Source tool developed by University of </a:t>
            </a:r>
            <a:r>
              <a:rPr lang="en-US" dirty="0" smtClean="0"/>
              <a:t>Nottingham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Create </a:t>
            </a:r>
            <a:r>
              <a:rPr lang="en-GB" b="1" dirty="0" smtClean="0"/>
              <a:t>interactive</a:t>
            </a:r>
            <a:r>
              <a:rPr lang="en-GB" dirty="0" smtClean="0"/>
              <a:t>, </a:t>
            </a:r>
            <a:r>
              <a:rPr lang="en-GB" b="1" dirty="0" smtClean="0"/>
              <a:t>engaging</a:t>
            </a:r>
            <a:r>
              <a:rPr lang="en-GB" dirty="0" smtClean="0"/>
              <a:t> and </a:t>
            </a:r>
            <a:r>
              <a:rPr lang="en-GB" b="1" dirty="0" smtClean="0"/>
              <a:t>accessible</a:t>
            </a:r>
            <a:r>
              <a:rPr lang="en-GB" dirty="0" smtClean="0"/>
              <a:t> (reusable) learning </a:t>
            </a:r>
            <a:r>
              <a:rPr lang="en-GB" dirty="0" smtClean="0"/>
              <a:t>objects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Designed for the non-programmer tutor or content specialist</a:t>
            </a:r>
          </a:p>
          <a:p>
            <a:endParaRPr lang="en-GB" dirty="0" smtClean="0"/>
          </a:p>
          <a:p>
            <a:r>
              <a:rPr lang="en-GB" dirty="0" smtClean="0"/>
              <a:t>60+ templates - </a:t>
            </a:r>
            <a:r>
              <a:rPr lang="en-GB" sz="2400" dirty="0" smtClean="0">
                <a:hlinkClick r:id="rId3"/>
              </a:rPr>
              <a:t>http://www.nottingham.ac.uk/toolkits/play_560</a:t>
            </a:r>
            <a:endParaRPr lang="en-GB" sz="2400" dirty="0" smtClean="0"/>
          </a:p>
          <a:p>
            <a:endParaRPr lang="en-GB" dirty="0" smtClean="0"/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dirty="0" smtClean="0">
                <a:hlinkClick r:id="rId4"/>
              </a:rPr>
              <a:t>Skeletal Muscle</a:t>
            </a:r>
            <a:endParaRPr lang="en-GB" dirty="0" smtClean="0"/>
          </a:p>
          <a:p>
            <a:pPr lvl="1"/>
            <a:r>
              <a:rPr lang="en-GB" dirty="0" smtClean="0">
                <a:hlinkClick r:id="rId5"/>
              </a:rPr>
              <a:t>Literacy and Numeracy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7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Active classroom-based contexts </a:t>
            </a:r>
          </a:p>
          <a:p>
            <a:pPr lvl="1"/>
            <a:r>
              <a:rPr lang="en-GB" dirty="0" smtClean="0">
                <a:hlinkClick r:id="rId3"/>
              </a:rPr>
              <a:t>Interactive whiteboards</a:t>
            </a:r>
            <a:r>
              <a:rPr lang="en-GB" dirty="0" smtClean="0"/>
              <a:t> (from 0.24)</a:t>
            </a:r>
          </a:p>
          <a:p>
            <a:pPr lvl="1"/>
            <a:r>
              <a:rPr lang="en-GB" dirty="0" smtClean="0"/>
              <a:t>QR Codes</a:t>
            </a:r>
          </a:p>
          <a:p>
            <a:pPr lvl="1"/>
            <a:r>
              <a:rPr lang="en-US" dirty="0" smtClean="0"/>
              <a:t>Web pages e.g. </a:t>
            </a:r>
            <a:r>
              <a:rPr lang="en-US" dirty="0" err="1" smtClean="0">
                <a:hlinkClick r:id="rId4"/>
              </a:rPr>
              <a:t>Prezi</a:t>
            </a:r>
            <a:endParaRPr lang="en-US" dirty="0" smtClean="0"/>
          </a:p>
          <a:p>
            <a:pPr lvl="1"/>
            <a:r>
              <a:rPr lang="en-US" dirty="0" smtClean="0"/>
              <a:t>Social media tools e.g. wiki pages or text walls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Flipped, Blended and Distance Learning</a:t>
            </a:r>
          </a:p>
          <a:p>
            <a:r>
              <a:rPr lang="en-GB" dirty="0" smtClean="0"/>
              <a:t>Additional support resources:</a:t>
            </a:r>
          </a:p>
          <a:p>
            <a:pPr lvl="1"/>
            <a:r>
              <a:rPr lang="en-GB" dirty="0" smtClean="0"/>
              <a:t>self-assessment and formative feedback</a:t>
            </a:r>
          </a:p>
          <a:p>
            <a:r>
              <a:rPr lang="en-GB" dirty="0" smtClean="0"/>
              <a:t>Offline learning resources – Prisons, remote locations</a:t>
            </a:r>
          </a:p>
          <a:p>
            <a:r>
              <a:rPr lang="en-GB" dirty="0" smtClean="0"/>
              <a:t>By learners</a:t>
            </a:r>
          </a:p>
          <a:p>
            <a:endParaRPr lang="en-GB" dirty="0" smtClean="0"/>
          </a:p>
          <a:p>
            <a:r>
              <a:rPr lang="en-GB" sz="2100" dirty="0" smtClean="0"/>
              <a:t>Visit: </a:t>
            </a:r>
            <a:r>
              <a:rPr lang="en-GB" sz="2100" dirty="0" smtClean="0">
                <a:hlinkClick r:id="rId5"/>
              </a:rPr>
              <a:t>http://www.jisctechdis.ac.uk/technologymatters/xerteusing</a:t>
            </a:r>
            <a:endParaRPr lang="en-GB" sz="21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Support</a:t>
            </a:r>
          </a:p>
          <a:p>
            <a:pPr lvl="1"/>
            <a:r>
              <a:rPr lang="en-GB" dirty="0" smtClean="0"/>
              <a:t>Active Xerte Community – xerte.org.uk</a:t>
            </a:r>
          </a:p>
          <a:p>
            <a:pPr lvl="1"/>
            <a:r>
              <a:rPr lang="en-GB" dirty="0" smtClean="0"/>
              <a:t>Promoted and supported by </a:t>
            </a:r>
            <a:r>
              <a:rPr lang="en-GB" dirty="0" err="1" smtClean="0"/>
              <a:t>Techdis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Built-in features</a:t>
            </a:r>
          </a:p>
          <a:p>
            <a:pPr lvl="1"/>
            <a:r>
              <a:rPr lang="en-GB" dirty="0" smtClean="0"/>
              <a:t>Navigation</a:t>
            </a:r>
          </a:p>
          <a:p>
            <a:pPr lvl="1"/>
            <a:r>
              <a:rPr lang="en-GB" dirty="0" smtClean="0"/>
              <a:t>Accessibility</a:t>
            </a:r>
          </a:p>
          <a:p>
            <a:pPr lvl="1"/>
            <a:r>
              <a:rPr lang="en-GB" dirty="0" smtClean="0"/>
              <a:t>Cross-Platform (HTML5)</a:t>
            </a:r>
          </a:p>
          <a:p>
            <a:pPr lvl="1"/>
            <a:endParaRPr lang="en-GB" dirty="0" smtClean="0"/>
          </a:p>
          <a:p>
            <a:r>
              <a:rPr lang="en-GB" sz="1800" dirty="0" smtClean="0"/>
              <a:t>Visit: </a:t>
            </a:r>
            <a:r>
              <a:rPr lang="en-GB" sz="1800" dirty="0" smtClean="0">
                <a:hlinkClick r:id="rId3"/>
              </a:rPr>
              <a:t>Ron Mitchell – Why Xerte is the best thing since Lobster</a:t>
            </a:r>
            <a:endParaRPr lang="en-GB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11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Xerte Online Toolkits is not the same as “Xerte”</a:t>
            </a:r>
          </a:p>
          <a:p>
            <a:endParaRPr lang="en-GB" dirty="0" smtClean="0"/>
          </a:p>
          <a:p>
            <a:r>
              <a:rPr lang="en-GB" dirty="0" smtClean="0"/>
              <a:t>Xerte - parent program </a:t>
            </a:r>
          </a:p>
          <a:p>
            <a:pPr lvl="1"/>
            <a:r>
              <a:rPr lang="en-GB" dirty="0" smtClean="0"/>
              <a:t>sophisticated e-learning development environment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Xerte Online Toolkits is much easier to use!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Create learning resource about </a:t>
            </a:r>
            <a:r>
              <a:rPr lang="en-GB" dirty="0" smtClean="0"/>
              <a:t>using Online </a:t>
            </a:r>
            <a:r>
              <a:rPr lang="en-GB" dirty="0" err="1" smtClean="0"/>
              <a:t>Xerte</a:t>
            </a:r>
            <a:r>
              <a:rPr lang="en-GB" dirty="0" smtClean="0"/>
              <a:t> Toolkit at Cardiff - </a:t>
            </a:r>
            <a:r>
              <a:rPr lang="en-GB" sz="2000" dirty="0" smtClean="0">
                <a:hlinkClick r:id="rId3"/>
              </a:rPr>
              <a:t>https://xerte.cardiff.ac.uk/</a:t>
            </a:r>
            <a:endParaRPr lang="en-GB" sz="2000" dirty="0" smtClean="0"/>
          </a:p>
          <a:p>
            <a:endParaRPr lang="en-GB" dirty="0" smtClean="0"/>
          </a:p>
          <a:p>
            <a:r>
              <a:rPr lang="en-GB" dirty="0" smtClean="0"/>
              <a:t>Part 1 – Title page</a:t>
            </a:r>
          </a:p>
          <a:p>
            <a:r>
              <a:rPr lang="en-GB" dirty="0" smtClean="0"/>
              <a:t>Part 2 – Learning Outcomes – Plain Text Page</a:t>
            </a:r>
          </a:p>
          <a:p>
            <a:r>
              <a:rPr lang="en-GB" dirty="0" smtClean="0"/>
              <a:t>Part 3 – Explore the Interior - Hot Spots</a:t>
            </a:r>
          </a:p>
          <a:p>
            <a:r>
              <a:rPr lang="en-GB" dirty="0" smtClean="0"/>
              <a:t>Part 4 – Publish and test</a:t>
            </a:r>
          </a:p>
          <a:p>
            <a:r>
              <a:rPr lang="en-GB" dirty="0" smtClean="0"/>
              <a:t>Part 5 – Edit LO:</a:t>
            </a:r>
          </a:p>
          <a:p>
            <a:pPr lvl="1"/>
            <a:r>
              <a:rPr lang="en-GB" dirty="0" smtClean="0"/>
              <a:t>Test your knowledge! Drag and Drop</a:t>
            </a:r>
          </a:p>
          <a:p>
            <a:r>
              <a:rPr lang="en-GB" dirty="0" smtClean="0"/>
              <a:t>Part 6 - Embed video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69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</a:t>
            </a:r>
            <a:r>
              <a:rPr lang="en-US" b="1" u="sng" dirty="0" smtClean="0"/>
              <a:t>difference</a:t>
            </a:r>
            <a:r>
              <a:rPr lang="en-US" dirty="0" smtClean="0"/>
              <a:t> between Play and Publish</a:t>
            </a:r>
          </a:p>
          <a:p>
            <a:endParaRPr lang="en-US" b="1" dirty="0" smtClean="0"/>
          </a:p>
          <a:p>
            <a:r>
              <a:rPr lang="en-US" b="1" dirty="0" smtClean="0"/>
              <a:t>Play</a:t>
            </a:r>
            <a:r>
              <a:rPr lang="en-US" dirty="0" smtClean="0"/>
              <a:t> - saves the learning object but keeps the changes private</a:t>
            </a:r>
          </a:p>
          <a:p>
            <a:r>
              <a:rPr lang="en-US" b="1" dirty="0" smtClean="0"/>
              <a:t>Publish</a:t>
            </a:r>
            <a:r>
              <a:rPr lang="en-US" dirty="0" smtClean="0"/>
              <a:t> - saves it but also updates the public version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Save regularly!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Save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Share:</a:t>
            </a:r>
          </a:p>
          <a:p>
            <a:pPr lvl="1"/>
            <a:r>
              <a:rPr lang="en-GB" dirty="0" smtClean="0"/>
              <a:t>Link</a:t>
            </a:r>
          </a:p>
          <a:p>
            <a:pPr lvl="1"/>
            <a:r>
              <a:rPr lang="en-GB" dirty="0" smtClean="0"/>
              <a:t>Embed in VLE or other site (e.g. blog)</a:t>
            </a:r>
          </a:p>
          <a:p>
            <a:pPr lvl="1"/>
            <a:r>
              <a:rPr lang="en-GB" dirty="0" smtClean="0"/>
              <a:t>SCORM – VLE</a:t>
            </a:r>
          </a:p>
          <a:p>
            <a:pPr lvl="2"/>
            <a:r>
              <a:rPr lang="en-GB" dirty="0" smtClean="0"/>
              <a:t>interoperability between eLearning systems</a:t>
            </a:r>
          </a:p>
          <a:p>
            <a:pPr lvl="1"/>
            <a:endParaRPr lang="en-GB" dirty="0"/>
          </a:p>
          <a:p>
            <a:r>
              <a:rPr lang="en-GB" dirty="0" smtClean="0"/>
              <a:t>Must remember to select ‘publish’ before exporting!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Publish and Export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52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15&quot;&gt;&lt;/object&gt;&lt;object type=&quot;2&quot; unique_id=&quot;10016&quot;&gt;&lt;object type=&quot;3&quot; unique_id=&quot;10017&quot;&gt;&lt;property id=&quot;20148&quot; value=&quot;5&quot;/&gt;&lt;property id=&quot;20300&quot; value=&quot;Slide 1 - &amp;quot;Xerte Online Toolkits (XOT)&amp;quot;&quot;/&gt;&lt;property id=&quot;20307&quot; value=&quot;256&quot;/&gt;&lt;/object&gt;&lt;object type=&quot;3&quot; unique_id=&quot;10044&quot;&gt;&lt;property id=&quot;20148&quot; value=&quot;5&quot;/&gt;&lt;property id=&quot;20300&quot; value=&quot;Slide 5 - &amp;quot;Why?&amp;quot;&quot;/&gt;&lt;property id=&quot;20307&quot; value=&quot;259&quot;/&gt;&lt;/object&gt;&lt;object type=&quot;3&quot; unique_id=&quot;10046&quot;&gt;&lt;property id=&quot;20148&quot; value=&quot;5&quot;/&gt;&lt;property id=&quot;20300&quot; value=&quot;Slide 3 - &amp;quot;What?&amp;quot;&quot;/&gt;&lt;property id=&quot;20307&quot; value=&quot;260&quot;/&gt;&lt;/object&gt;&lt;object type=&quot;3&quot; unique_id=&quot;10079&quot;&gt;&lt;property id=&quot;20148&quot; value=&quot;5&quot;/&gt;&lt;property id=&quot;20300&quot; value=&quot;Slide 7 - &amp;quot;Activity&amp;quot;&quot;/&gt;&lt;property id=&quot;20307&quot; value=&quot;262&quot;/&gt;&lt;/object&gt;&lt;object type=&quot;3&quot; unique_id=&quot;10107&quot;&gt;&lt;property id=&quot;20148&quot; value=&quot;5&quot;/&gt;&lt;property id=&quot;20300&quot; value=&quot;Slide 2 - &amp;quot;Introduction&amp;quot;&quot;/&gt;&lt;property id=&quot;20307&quot; value=&quot;263&quot;/&gt;&lt;/object&gt;&lt;object type=&quot;3&quot; unique_id=&quot;10168&quot;&gt;&lt;property id=&quot;20148&quot; value=&quot;5&quot;/&gt;&lt;property id=&quot;20300&quot; value=&quot;Slide 9 - &amp;quot;Publish and Export&amp;quot;&quot;/&gt;&lt;property id=&quot;20307&quot; value=&quot;264&quot;/&gt;&lt;/object&gt;&lt;object type=&quot;3&quot; unique_id=&quot;10170&quot;&gt;&lt;property id=&quot;20148&quot; value=&quot;5&quot;/&gt;&lt;property id=&quot;20300&quot; value=&quot;Slide 10 - &amp;quot;Accessing XOT&amp;quot;&quot;/&gt;&lt;property id=&quot;20307&quot; value=&quot;267&quot;/&gt;&lt;/object&gt;&lt;object type=&quot;3&quot; unique_id=&quot;10171&quot;&gt;&lt;property id=&quot;20148&quot; value=&quot;5&quot;/&gt;&lt;property id=&quot;20300&quot; value=&quot;Slide 12 - &amp;quot;Resources&amp;quot;&quot;/&gt;&lt;property id=&quot;20307&quot; value=&quot;266&quot;/&gt;&lt;/object&gt;&lt;object type=&quot;3&quot; unique_id=&quot;10973&quot;&gt;&lt;property id=&quot;20148&quot; value=&quot;5&quot;/&gt;&lt;property id=&quot;20300&quot; value=&quot;Slide 4 - &amp;quot;Where?&amp;quot;&quot;/&gt;&lt;property id=&quot;20307&quot; value=&quot;269&quot;/&gt;&lt;/object&gt;&lt;object type=&quot;3&quot; unique_id=&quot;10974&quot;&gt;&lt;property id=&quot;20148&quot; value=&quot;5&quot;/&gt;&lt;property id=&quot;20300&quot; value=&quot;Slide 6 - &amp;quot;Note:&amp;quot;&quot;/&gt;&lt;property id=&quot;20307&quot; value=&quot;273&quot;/&gt;&lt;/object&gt;&lt;object type=&quot;3&quot; unique_id=&quot;10975&quot;&gt;&lt;property id=&quot;20148&quot; value=&quot;5&quot;/&gt;&lt;property id=&quot;20300&quot; value=&quot;Slide 8 - &amp;quot;How to Save&amp;quot;&quot;/&gt;&lt;property id=&quot;20307&quot; value=&quot;272&quot;/&gt;&lt;/object&gt;&lt;object type=&quot;3&quot; unique_id=&quot;10976&quot;&gt;&lt;property id=&quot;20148&quot; value=&quot;5&quot;/&gt;&lt;property id=&quot;20300&quot; value=&quot;Slide 11 - &amp;quot;Extended Task&amp;quot;&quot;/&gt;&lt;property id=&quot;20307&quot; value=&quot;27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1400</TotalTime>
  <Words>617</Words>
  <Application>Microsoft Macintosh PowerPoint</Application>
  <PresentationFormat>On-screen Show (4:3)</PresentationFormat>
  <Paragraphs>131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Xerte Online Toolkits (XOT)</vt:lpstr>
      <vt:lpstr>Introduction</vt:lpstr>
      <vt:lpstr>What?</vt:lpstr>
      <vt:lpstr>Where?</vt:lpstr>
      <vt:lpstr>Why?</vt:lpstr>
      <vt:lpstr>Note:</vt:lpstr>
      <vt:lpstr>Activity</vt:lpstr>
      <vt:lpstr>How to Save</vt:lpstr>
      <vt:lpstr>Publish and Export</vt:lpstr>
      <vt:lpstr>Accessing XOT</vt:lpstr>
      <vt:lpstr>Extended Task</vt:lpstr>
      <vt:lpstr>Resources</vt:lpstr>
    </vt:vector>
  </TitlesOfParts>
  <Company>Cardiff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insrv</dc:creator>
  <cp:lastModifiedBy>Joe Nicholls</cp:lastModifiedBy>
  <cp:revision>195</cp:revision>
  <cp:lastPrinted>2014-02-05T22:19:34Z</cp:lastPrinted>
  <dcterms:created xsi:type="dcterms:W3CDTF">2013-10-31T16:48:25Z</dcterms:created>
  <dcterms:modified xsi:type="dcterms:W3CDTF">2014-02-05T22:19:37Z</dcterms:modified>
</cp:coreProperties>
</file>