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6" r:id="rId2"/>
    <p:sldId id="257" r:id="rId3"/>
    <p:sldId id="258" r:id="rId4"/>
    <p:sldId id="260" r:id="rId5"/>
    <p:sldId id="259" r:id="rId6"/>
    <p:sldId id="261" r:id="rId7"/>
    <p:sldId id="262" r:id="rId8"/>
    <p:sldId id="263" r:id="rId9"/>
    <p:sldId id="264" r:id="rId10"/>
    <p:sldId id="265" r:id="rId11"/>
    <p:sldId id="266" r:id="rId12"/>
    <p:sldId id="267" r:id="rId13"/>
    <p:sldId id="268" r:id="rId14"/>
    <p:sldId id="269" r:id="rId15"/>
    <p:sldId id="270" r:id="rId16"/>
    <p:sldId id="271" r:id="rId17"/>
    <p:sldId id="273" r:id="rId18"/>
    <p:sldId id="272" r:id="rId19"/>
    <p:sldId id="274" r:id="rId20"/>
    <p:sldId id="275" r:id="rId21"/>
    <p:sldId id="276" r:id="rId22"/>
    <p:sldId id="280" r:id="rId23"/>
    <p:sldId id="281" r:id="rId24"/>
    <p:sldId id="277" r:id="rId25"/>
    <p:sldId id="283" r:id="rId26"/>
    <p:sldId id="278" r:id="rId27"/>
    <p:sldId id="284" r:id="rId28"/>
    <p:sldId id="282" r:id="rId29"/>
    <p:sldId id="279" r:id="rId30"/>
    <p:sldId id="285"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9900"/>
    <a:srgbClr val="FF66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029"/>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E97862D-BACE-4A44-B562-3520B820EF6D}" type="datetimeFigureOut">
              <a:rPr lang="en-029" smtClean="0"/>
              <a:pPr/>
              <a:t>12/03/2014</a:t>
            </a:fld>
            <a:endParaRPr lang="en-029"/>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029"/>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029"/>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029"/>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164ECF3-F05D-4694-9B3D-C19CC9F79A66}" type="slidenum">
              <a:rPr lang="en-029" smtClean="0"/>
              <a:pPr/>
              <a:t>‹#›</a:t>
            </a:fld>
            <a:endParaRPr lang="en-029"/>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029"/>
          </a:p>
        </p:txBody>
      </p:sp>
      <p:sp>
        <p:nvSpPr>
          <p:cNvPr id="4" name="Slide Number Placeholder 3"/>
          <p:cNvSpPr>
            <a:spLocks noGrp="1"/>
          </p:cNvSpPr>
          <p:nvPr>
            <p:ph type="sldNum" sz="quarter" idx="10"/>
          </p:nvPr>
        </p:nvSpPr>
        <p:spPr/>
        <p:txBody>
          <a:bodyPr/>
          <a:lstStyle/>
          <a:p>
            <a:fld id="{5164ECF3-F05D-4694-9B3D-C19CC9F79A66}" type="slidenum">
              <a:rPr lang="en-029" smtClean="0"/>
              <a:pPr/>
              <a:t>1</a:t>
            </a:fld>
            <a:endParaRPr lang="en-029"/>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029"/>
          </a:p>
        </p:txBody>
      </p:sp>
      <p:sp>
        <p:nvSpPr>
          <p:cNvPr id="4" name="Slide Number Placeholder 3"/>
          <p:cNvSpPr>
            <a:spLocks noGrp="1"/>
          </p:cNvSpPr>
          <p:nvPr>
            <p:ph type="sldNum" sz="quarter" idx="10"/>
          </p:nvPr>
        </p:nvSpPr>
        <p:spPr/>
        <p:txBody>
          <a:bodyPr/>
          <a:lstStyle/>
          <a:p>
            <a:fld id="{5164ECF3-F05D-4694-9B3D-C19CC9F79A66}" type="slidenum">
              <a:rPr lang="en-029" smtClean="0"/>
              <a:pPr/>
              <a:t>10</a:t>
            </a:fld>
            <a:endParaRPr lang="en-029"/>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029"/>
          </a:p>
        </p:txBody>
      </p:sp>
      <p:sp>
        <p:nvSpPr>
          <p:cNvPr id="4" name="Slide Number Placeholder 3"/>
          <p:cNvSpPr>
            <a:spLocks noGrp="1"/>
          </p:cNvSpPr>
          <p:nvPr>
            <p:ph type="sldNum" sz="quarter" idx="10"/>
          </p:nvPr>
        </p:nvSpPr>
        <p:spPr/>
        <p:txBody>
          <a:bodyPr/>
          <a:lstStyle/>
          <a:p>
            <a:fld id="{5164ECF3-F05D-4694-9B3D-C19CC9F79A66}" type="slidenum">
              <a:rPr lang="en-029" smtClean="0"/>
              <a:pPr/>
              <a:t>11</a:t>
            </a:fld>
            <a:endParaRPr lang="en-029"/>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029"/>
          </a:p>
        </p:txBody>
      </p:sp>
      <p:sp>
        <p:nvSpPr>
          <p:cNvPr id="4" name="Slide Number Placeholder 3"/>
          <p:cNvSpPr>
            <a:spLocks noGrp="1"/>
          </p:cNvSpPr>
          <p:nvPr>
            <p:ph type="sldNum" sz="quarter" idx="10"/>
          </p:nvPr>
        </p:nvSpPr>
        <p:spPr/>
        <p:txBody>
          <a:bodyPr/>
          <a:lstStyle/>
          <a:p>
            <a:fld id="{5164ECF3-F05D-4694-9B3D-C19CC9F79A66}" type="slidenum">
              <a:rPr lang="en-029" smtClean="0"/>
              <a:pPr/>
              <a:t>12</a:t>
            </a:fld>
            <a:endParaRPr lang="en-029"/>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029"/>
          </a:p>
        </p:txBody>
      </p:sp>
      <p:sp>
        <p:nvSpPr>
          <p:cNvPr id="4" name="Slide Number Placeholder 3"/>
          <p:cNvSpPr>
            <a:spLocks noGrp="1"/>
          </p:cNvSpPr>
          <p:nvPr>
            <p:ph type="sldNum" sz="quarter" idx="10"/>
          </p:nvPr>
        </p:nvSpPr>
        <p:spPr/>
        <p:txBody>
          <a:bodyPr/>
          <a:lstStyle/>
          <a:p>
            <a:fld id="{5164ECF3-F05D-4694-9B3D-C19CC9F79A66}" type="slidenum">
              <a:rPr lang="en-029" smtClean="0"/>
              <a:pPr/>
              <a:t>13</a:t>
            </a:fld>
            <a:endParaRPr lang="en-029"/>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029"/>
          </a:p>
        </p:txBody>
      </p:sp>
      <p:sp>
        <p:nvSpPr>
          <p:cNvPr id="4" name="Slide Number Placeholder 3"/>
          <p:cNvSpPr>
            <a:spLocks noGrp="1"/>
          </p:cNvSpPr>
          <p:nvPr>
            <p:ph type="sldNum" sz="quarter" idx="10"/>
          </p:nvPr>
        </p:nvSpPr>
        <p:spPr/>
        <p:txBody>
          <a:bodyPr/>
          <a:lstStyle/>
          <a:p>
            <a:fld id="{5164ECF3-F05D-4694-9B3D-C19CC9F79A66}" type="slidenum">
              <a:rPr lang="en-029" smtClean="0"/>
              <a:pPr/>
              <a:t>14</a:t>
            </a:fld>
            <a:endParaRPr lang="en-029"/>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029"/>
          </a:p>
        </p:txBody>
      </p:sp>
      <p:sp>
        <p:nvSpPr>
          <p:cNvPr id="4" name="Slide Number Placeholder 3"/>
          <p:cNvSpPr>
            <a:spLocks noGrp="1"/>
          </p:cNvSpPr>
          <p:nvPr>
            <p:ph type="sldNum" sz="quarter" idx="10"/>
          </p:nvPr>
        </p:nvSpPr>
        <p:spPr/>
        <p:txBody>
          <a:bodyPr/>
          <a:lstStyle/>
          <a:p>
            <a:fld id="{5164ECF3-F05D-4694-9B3D-C19CC9F79A66}" type="slidenum">
              <a:rPr lang="en-029" smtClean="0"/>
              <a:pPr/>
              <a:t>15</a:t>
            </a:fld>
            <a:endParaRPr lang="en-029"/>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029"/>
          </a:p>
        </p:txBody>
      </p:sp>
      <p:sp>
        <p:nvSpPr>
          <p:cNvPr id="4" name="Slide Number Placeholder 3"/>
          <p:cNvSpPr>
            <a:spLocks noGrp="1"/>
          </p:cNvSpPr>
          <p:nvPr>
            <p:ph type="sldNum" sz="quarter" idx="10"/>
          </p:nvPr>
        </p:nvSpPr>
        <p:spPr/>
        <p:txBody>
          <a:bodyPr/>
          <a:lstStyle/>
          <a:p>
            <a:fld id="{5164ECF3-F05D-4694-9B3D-C19CC9F79A66}" type="slidenum">
              <a:rPr lang="en-029" smtClean="0"/>
              <a:pPr/>
              <a:t>16</a:t>
            </a:fld>
            <a:endParaRPr lang="en-029"/>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029"/>
          </a:p>
        </p:txBody>
      </p:sp>
      <p:sp>
        <p:nvSpPr>
          <p:cNvPr id="4" name="Slide Number Placeholder 3"/>
          <p:cNvSpPr>
            <a:spLocks noGrp="1"/>
          </p:cNvSpPr>
          <p:nvPr>
            <p:ph type="sldNum" sz="quarter" idx="10"/>
          </p:nvPr>
        </p:nvSpPr>
        <p:spPr/>
        <p:txBody>
          <a:bodyPr/>
          <a:lstStyle/>
          <a:p>
            <a:fld id="{5164ECF3-F05D-4694-9B3D-C19CC9F79A66}" type="slidenum">
              <a:rPr lang="en-029" smtClean="0"/>
              <a:pPr/>
              <a:t>17</a:t>
            </a:fld>
            <a:endParaRPr lang="en-029"/>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029"/>
          </a:p>
        </p:txBody>
      </p:sp>
      <p:sp>
        <p:nvSpPr>
          <p:cNvPr id="4" name="Slide Number Placeholder 3"/>
          <p:cNvSpPr>
            <a:spLocks noGrp="1"/>
          </p:cNvSpPr>
          <p:nvPr>
            <p:ph type="sldNum" sz="quarter" idx="10"/>
          </p:nvPr>
        </p:nvSpPr>
        <p:spPr/>
        <p:txBody>
          <a:bodyPr/>
          <a:lstStyle/>
          <a:p>
            <a:fld id="{5164ECF3-F05D-4694-9B3D-C19CC9F79A66}" type="slidenum">
              <a:rPr lang="en-029" smtClean="0"/>
              <a:pPr/>
              <a:t>18</a:t>
            </a:fld>
            <a:endParaRPr lang="en-029"/>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029"/>
          </a:p>
        </p:txBody>
      </p:sp>
      <p:sp>
        <p:nvSpPr>
          <p:cNvPr id="4" name="Slide Number Placeholder 3"/>
          <p:cNvSpPr>
            <a:spLocks noGrp="1"/>
          </p:cNvSpPr>
          <p:nvPr>
            <p:ph type="sldNum" sz="quarter" idx="10"/>
          </p:nvPr>
        </p:nvSpPr>
        <p:spPr/>
        <p:txBody>
          <a:bodyPr/>
          <a:lstStyle/>
          <a:p>
            <a:fld id="{5164ECF3-F05D-4694-9B3D-C19CC9F79A66}" type="slidenum">
              <a:rPr lang="en-029" smtClean="0"/>
              <a:pPr/>
              <a:t>19</a:t>
            </a:fld>
            <a:endParaRPr lang="en-029"/>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029"/>
          </a:p>
        </p:txBody>
      </p:sp>
      <p:sp>
        <p:nvSpPr>
          <p:cNvPr id="4" name="Slide Number Placeholder 3"/>
          <p:cNvSpPr>
            <a:spLocks noGrp="1"/>
          </p:cNvSpPr>
          <p:nvPr>
            <p:ph type="sldNum" sz="quarter" idx="10"/>
          </p:nvPr>
        </p:nvSpPr>
        <p:spPr/>
        <p:txBody>
          <a:bodyPr/>
          <a:lstStyle/>
          <a:p>
            <a:fld id="{5164ECF3-F05D-4694-9B3D-C19CC9F79A66}" type="slidenum">
              <a:rPr lang="en-029" smtClean="0"/>
              <a:pPr/>
              <a:t>2</a:t>
            </a:fld>
            <a:endParaRPr lang="en-029"/>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029"/>
          </a:p>
        </p:txBody>
      </p:sp>
      <p:sp>
        <p:nvSpPr>
          <p:cNvPr id="4" name="Slide Number Placeholder 3"/>
          <p:cNvSpPr>
            <a:spLocks noGrp="1"/>
          </p:cNvSpPr>
          <p:nvPr>
            <p:ph type="sldNum" sz="quarter" idx="10"/>
          </p:nvPr>
        </p:nvSpPr>
        <p:spPr/>
        <p:txBody>
          <a:bodyPr/>
          <a:lstStyle/>
          <a:p>
            <a:fld id="{5164ECF3-F05D-4694-9B3D-C19CC9F79A66}" type="slidenum">
              <a:rPr lang="en-029" smtClean="0"/>
              <a:pPr/>
              <a:t>20</a:t>
            </a:fld>
            <a:endParaRPr lang="en-029"/>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029"/>
          </a:p>
        </p:txBody>
      </p:sp>
      <p:sp>
        <p:nvSpPr>
          <p:cNvPr id="4" name="Slide Number Placeholder 3"/>
          <p:cNvSpPr>
            <a:spLocks noGrp="1"/>
          </p:cNvSpPr>
          <p:nvPr>
            <p:ph type="sldNum" sz="quarter" idx="10"/>
          </p:nvPr>
        </p:nvSpPr>
        <p:spPr/>
        <p:txBody>
          <a:bodyPr/>
          <a:lstStyle/>
          <a:p>
            <a:fld id="{5164ECF3-F05D-4694-9B3D-C19CC9F79A66}" type="slidenum">
              <a:rPr lang="en-029" smtClean="0"/>
              <a:pPr/>
              <a:t>21</a:t>
            </a:fld>
            <a:endParaRPr lang="en-029"/>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029"/>
          </a:p>
        </p:txBody>
      </p:sp>
      <p:sp>
        <p:nvSpPr>
          <p:cNvPr id="4" name="Slide Number Placeholder 3"/>
          <p:cNvSpPr>
            <a:spLocks noGrp="1"/>
          </p:cNvSpPr>
          <p:nvPr>
            <p:ph type="sldNum" sz="quarter" idx="10"/>
          </p:nvPr>
        </p:nvSpPr>
        <p:spPr/>
        <p:txBody>
          <a:bodyPr/>
          <a:lstStyle/>
          <a:p>
            <a:fld id="{5164ECF3-F05D-4694-9B3D-C19CC9F79A66}" type="slidenum">
              <a:rPr lang="en-029" smtClean="0"/>
              <a:pPr/>
              <a:t>22</a:t>
            </a:fld>
            <a:endParaRPr lang="en-029"/>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029"/>
          </a:p>
        </p:txBody>
      </p:sp>
      <p:sp>
        <p:nvSpPr>
          <p:cNvPr id="4" name="Slide Number Placeholder 3"/>
          <p:cNvSpPr>
            <a:spLocks noGrp="1"/>
          </p:cNvSpPr>
          <p:nvPr>
            <p:ph type="sldNum" sz="quarter" idx="10"/>
          </p:nvPr>
        </p:nvSpPr>
        <p:spPr/>
        <p:txBody>
          <a:bodyPr/>
          <a:lstStyle/>
          <a:p>
            <a:fld id="{5164ECF3-F05D-4694-9B3D-C19CC9F79A66}" type="slidenum">
              <a:rPr lang="en-029" smtClean="0"/>
              <a:pPr/>
              <a:t>23</a:t>
            </a:fld>
            <a:endParaRPr lang="en-029"/>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029"/>
          </a:p>
        </p:txBody>
      </p:sp>
      <p:sp>
        <p:nvSpPr>
          <p:cNvPr id="4" name="Slide Number Placeholder 3"/>
          <p:cNvSpPr>
            <a:spLocks noGrp="1"/>
          </p:cNvSpPr>
          <p:nvPr>
            <p:ph type="sldNum" sz="quarter" idx="10"/>
          </p:nvPr>
        </p:nvSpPr>
        <p:spPr/>
        <p:txBody>
          <a:bodyPr/>
          <a:lstStyle/>
          <a:p>
            <a:fld id="{5164ECF3-F05D-4694-9B3D-C19CC9F79A66}" type="slidenum">
              <a:rPr lang="en-029" smtClean="0"/>
              <a:pPr/>
              <a:t>24</a:t>
            </a:fld>
            <a:endParaRPr lang="en-029"/>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029"/>
          </a:p>
        </p:txBody>
      </p:sp>
      <p:sp>
        <p:nvSpPr>
          <p:cNvPr id="4" name="Slide Number Placeholder 3"/>
          <p:cNvSpPr>
            <a:spLocks noGrp="1"/>
          </p:cNvSpPr>
          <p:nvPr>
            <p:ph type="sldNum" sz="quarter" idx="10"/>
          </p:nvPr>
        </p:nvSpPr>
        <p:spPr/>
        <p:txBody>
          <a:bodyPr/>
          <a:lstStyle/>
          <a:p>
            <a:fld id="{5164ECF3-F05D-4694-9B3D-C19CC9F79A66}" type="slidenum">
              <a:rPr lang="en-029" smtClean="0"/>
              <a:pPr/>
              <a:t>25</a:t>
            </a:fld>
            <a:endParaRPr lang="en-029"/>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029"/>
          </a:p>
        </p:txBody>
      </p:sp>
      <p:sp>
        <p:nvSpPr>
          <p:cNvPr id="4" name="Slide Number Placeholder 3"/>
          <p:cNvSpPr>
            <a:spLocks noGrp="1"/>
          </p:cNvSpPr>
          <p:nvPr>
            <p:ph type="sldNum" sz="quarter" idx="10"/>
          </p:nvPr>
        </p:nvSpPr>
        <p:spPr/>
        <p:txBody>
          <a:bodyPr/>
          <a:lstStyle/>
          <a:p>
            <a:fld id="{5164ECF3-F05D-4694-9B3D-C19CC9F79A66}" type="slidenum">
              <a:rPr lang="en-029" smtClean="0"/>
              <a:pPr/>
              <a:t>26</a:t>
            </a:fld>
            <a:endParaRPr lang="en-029"/>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029"/>
          </a:p>
        </p:txBody>
      </p:sp>
      <p:sp>
        <p:nvSpPr>
          <p:cNvPr id="4" name="Slide Number Placeholder 3"/>
          <p:cNvSpPr>
            <a:spLocks noGrp="1"/>
          </p:cNvSpPr>
          <p:nvPr>
            <p:ph type="sldNum" sz="quarter" idx="10"/>
          </p:nvPr>
        </p:nvSpPr>
        <p:spPr/>
        <p:txBody>
          <a:bodyPr/>
          <a:lstStyle/>
          <a:p>
            <a:fld id="{5164ECF3-F05D-4694-9B3D-C19CC9F79A66}" type="slidenum">
              <a:rPr lang="en-029" smtClean="0"/>
              <a:pPr/>
              <a:t>27</a:t>
            </a:fld>
            <a:endParaRPr lang="en-029"/>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029"/>
          </a:p>
        </p:txBody>
      </p:sp>
      <p:sp>
        <p:nvSpPr>
          <p:cNvPr id="4" name="Slide Number Placeholder 3"/>
          <p:cNvSpPr>
            <a:spLocks noGrp="1"/>
          </p:cNvSpPr>
          <p:nvPr>
            <p:ph type="sldNum" sz="quarter" idx="10"/>
          </p:nvPr>
        </p:nvSpPr>
        <p:spPr/>
        <p:txBody>
          <a:bodyPr/>
          <a:lstStyle/>
          <a:p>
            <a:fld id="{5164ECF3-F05D-4694-9B3D-C19CC9F79A66}" type="slidenum">
              <a:rPr lang="en-029" smtClean="0"/>
              <a:pPr/>
              <a:t>28</a:t>
            </a:fld>
            <a:endParaRPr lang="en-029"/>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029"/>
          </a:p>
        </p:txBody>
      </p:sp>
      <p:sp>
        <p:nvSpPr>
          <p:cNvPr id="4" name="Slide Number Placeholder 3"/>
          <p:cNvSpPr>
            <a:spLocks noGrp="1"/>
          </p:cNvSpPr>
          <p:nvPr>
            <p:ph type="sldNum" sz="quarter" idx="10"/>
          </p:nvPr>
        </p:nvSpPr>
        <p:spPr/>
        <p:txBody>
          <a:bodyPr/>
          <a:lstStyle/>
          <a:p>
            <a:fld id="{5164ECF3-F05D-4694-9B3D-C19CC9F79A66}" type="slidenum">
              <a:rPr lang="en-029" smtClean="0"/>
              <a:pPr/>
              <a:t>29</a:t>
            </a:fld>
            <a:endParaRPr lang="en-029"/>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029"/>
          </a:p>
        </p:txBody>
      </p:sp>
      <p:sp>
        <p:nvSpPr>
          <p:cNvPr id="4" name="Slide Number Placeholder 3"/>
          <p:cNvSpPr>
            <a:spLocks noGrp="1"/>
          </p:cNvSpPr>
          <p:nvPr>
            <p:ph type="sldNum" sz="quarter" idx="10"/>
          </p:nvPr>
        </p:nvSpPr>
        <p:spPr/>
        <p:txBody>
          <a:bodyPr/>
          <a:lstStyle/>
          <a:p>
            <a:fld id="{5164ECF3-F05D-4694-9B3D-C19CC9F79A66}" type="slidenum">
              <a:rPr lang="en-029" smtClean="0"/>
              <a:pPr/>
              <a:t>3</a:t>
            </a:fld>
            <a:endParaRPr lang="en-029"/>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029"/>
          </a:p>
        </p:txBody>
      </p:sp>
      <p:sp>
        <p:nvSpPr>
          <p:cNvPr id="4" name="Slide Number Placeholder 3"/>
          <p:cNvSpPr>
            <a:spLocks noGrp="1"/>
          </p:cNvSpPr>
          <p:nvPr>
            <p:ph type="sldNum" sz="quarter" idx="10"/>
          </p:nvPr>
        </p:nvSpPr>
        <p:spPr/>
        <p:txBody>
          <a:bodyPr/>
          <a:lstStyle/>
          <a:p>
            <a:fld id="{5164ECF3-F05D-4694-9B3D-C19CC9F79A66}" type="slidenum">
              <a:rPr lang="en-029" smtClean="0"/>
              <a:pPr/>
              <a:t>30</a:t>
            </a:fld>
            <a:endParaRPr lang="en-029"/>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029"/>
          </a:p>
        </p:txBody>
      </p:sp>
      <p:sp>
        <p:nvSpPr>
          <p:cNvPr id="4" name="Slide Number Placeholder 3"/>
          <p:cNvSpPr>
            <a:spLocks noGrp="1"/>
          </p:cNvSpPr>
          <p:nvPr>
            <p:ph type="sldNum" sz="quarter" idx="10"/>
          </p:nvPr>
        </p:nvSpPr>
        <p:spPr/>
        <p:txBody>
          <a:bodyPr/>
          <a:lstStyle/>
          <a:p>
            <a:fld id="{5164ECF3-F05D-4694-9B3D-C19CC9F79A66}" type="slidenum">
              <a:rPr lang="en-029" smtClean="0"/>
              <a:pPr/>
              <a:t>4</a:t>
            </a:fld>
            <a:endParaRPr lang="en-029"/>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029"/>
          </a:p>
        </p:txBody>
      </p:sp>
      <p:sp>
        <p:nvSpPr>
          <p:cNvPr id="4" name="Slide Number Placeholder 3"/>
          <p:cNvSpPr>
            <a:spLocks noGrp="1"/>
          </p:cNvSpPr>
          <p:nvPr>
            <p:ph type="sldNum" sz="quarter" idx="10"/>
          </p:nvPr>
        </p:nvSpPr>
        <p:spPr/>
        <p:txBody>
          <a:bodyPr/>
          <a:lstStyle/>
          <a:p>
            <a:fld id="{5164ECF3-F05D-4694-9B3D-C19CC9F79A66}" type="slidenum">
              <a:rPr lang="en-029" smtClean="0"/>
              <a:pPr/>
              <a:t>5</a:t>
            </a:fld>
            <a:endParaRPr lang="en-029"/>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029"/>
          </a:p>
        </p:txBody>
      </p:sp>
      <p:sp>
        <p:nvSpPr>
          <p:cNvPr id="4" name="Slide Number Placeholder 3"/>
          <p:cNvSpPr>
            <a:spLocks noGrp="1"/>
          </p:cNvSpPr>
          <p:nvPr>
            <p:ph type="sldNum" sz="quarter" idx="10"/>
          </p:nvPr>
        </p:nvSpPr>
        <p:spPr/>
        <p:txBody>
          <a:bodyPr/>
          <a:lstStyle/>
          <a:p>
            <a:fld id="{5164ECF3-F05D-4694-9B3D-C19CC9F79A66}" type="slidenum">
              <a:rPr lang="en-029" smtClean="0"/>
              <a:pPr/>
              <a:t>6</a:t>
            </a:fld>
            <a:endParaRPr lang="en-029"/>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029"/>
          </a:p>
        </p:txBody>
      </p:sp>
      <p:sp>
        <p:nvSpPr>
          <p:cNvPr id="4" name="Slide Number Placeholder 3"/>
          <p:cNvSpPr>
            <a:spLocks noGrp="1"/>
          </p:cNvSpPr>
          <p:nvPr>
            <p:ph type="sldNum" sz="quarter" idx="10"/>
          </p:nvPr>
        </p:nvSpPr>
        <p:spPr/>
        <p:txBody>
          <a:bodyPr/>
          <a:lstStyle/>
          <a:p>
            <a:fld id="{5164ECF3-F05D-4694-9B3D-C19CC9F79A66}" type="slidenum">
              <a:rPr lang="en-029" smtClean="0"/>
              <a:pPr/>
              <a:t>7</a:t>
            </a:fld>
            <a:endParaRPr lang="en-029"/>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029"/>
          </a:p>
        </p:txBody>
      </p:sp>
      <p:sp>
        <p:nvSpPr>
          <p:cNvPr id="4" name="Slide Number Placeholder 3"/>
          <p:cNvSpPr>
            <a:spLocks noGrp="1"/>
          </p:cNvSpPr>
          <p:nvPr>
            <p:ph type="sldNum" sz="quarter" idx="10"/>
          </p:nvPr>
        </p:nvSpPr>
        <p:spPr/>
        <p:txBody>
          <a:bodyPr/>
          <a:lstStyle/>
          <a:p>
            <a:fld id="{5164ECF3-F05D-4694-9B3D-C19CC9F79A66}" type="slidenum">
              <a:rPr lang="en-029" smtClean="0"/>
              <a:pPr/>
              <a:t>8</a:t>
            </a:fld>
            <a:endParaRPr lang="en-029"/>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029"/>
          </a:p>
        </p:txBody>
      </p:sp>
      <p:sp>
        <p:nvSpPr>
          <p:cNvPr id="4" name="Slide Number Placeholder 3"/>
          <p:cNvSpPr>
            <a:spLocks noGrp="1"/>
          </p:cNvSpPr>
          <p:nvPr>
            <p:ph type="sldNum" sz="quarter" idx="10"/>
          </p:nvPr>
        </p:nvSpPr>
        <p:spPr/>
        <p:txBody>
          <a:bodyPr/>
          <a:lstStyle/>
          <a:p>
            <a:fld id="{5164ECF3-F05D-4694-9B3D-C19CC9F79A66}" type="slidenum">
              <a:rPr lang="en-029" smtClean="0"/>
              <a:pPr/>
              <a:t>9</a:t>
            </a:fld>
            <a:endParaRPr lang="en-029"/>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029"/>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029"/>
          </a:p>
        </p:txBody>
      </p:sp>
      <p:sp>
        <p:nvSpPr>
          <p:cNvPr id="4" name="Date Placeholder 3"/>
          <p:cNvSpPr>
            <a:spLocks noGrp="1"/>
          </p:cNvSpPr>
          <p:nvPr>
            <p:ph type="dt" sz="half" idx="10"/>
          </p:nvPr>
        </p:nvSpPr>
        <p:spPr/>
        <p:txBody>
          <a:bodyPr/>
          <a:lstStyle/>
          <a:p>
            <a:fld id="{B8810D9A-A016-4152-82F9-72F1674C25B9}" type="datetimeFigureOut">
              <a:rPr lang="en-029" smtClean="0"/>
              <a:pPr/>
              <a:t>12/03/2014</a:t>
            </a:fld>
            <a:endParaRPr lang="en-029"/>
          </a:p>
        </p:txBody>
      </p:sp>
      <p:sp>
        <p:nvSpPr>
          <p:cNvPr id="5" name="Footer Placeholder 4"/>
          <p:cNvSpPr>
            <a:spLocks noGrp="1"/>
          </p:cNvSpPr>
          <p:nvPr>
            <p:ph type="ftr" sz="quarter" idx="11"/>
          </p:nvPr>
        </p:nvSpPr>
        <p:spPr/>
        <p:txBody>
          <a:bodyPr/>
          <a:lstStyle/>
          <a:p>
            <a:endParaRPr lang="en-029"/>
          </a:p>
        </p:txBody>
      </p:sp>
      <p:sp>
        <p:nvSpPr>
          <p:cNvPr id="6" name="Slide Number Placeholder 5"/>
          <p:cNvSpPr>
            <a:spLocks noGrp="1"/>
          </p:cNvSpPr>
          <p:nvPr>
            <p:ph type="sldNum" sz="quarter" idx="12"/>
          </p:nvPr>
        </p:nvSpPr>
        <p:spPr/>
        <p:txBody>
          <a:bodyPr/>
          <a:lstStyle/>
          <a:p>
            <a:fld id="{F260CE25-8BB6-4347-B45C-6BEC2C70CF08}" type="slidenum">
              <a:rPr lang="en-029" smtClean="0"/>
              <a:pPr/>
              <a:t>‹#›</a:t>
            </a:fld>
            <a:endParaRPr lang="en-029"/>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029"/>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029"/>
          </a:p>
        </p:txBody>
      </p:sp>
      <p:sp>
        <p:nvSpPr>
          <p:cNvPr id="4" name="Date Placeholder 3"/>
          <p:cNvSpPr>
            <a:spLocks noGrp="1"/>
          </p:cNvSpPr>
          <p:nvPr>
            <p:ph type="dt" sz="half" idx="10"/>
          </p:nvPr>
        </p:nvSpPr>
        <p:spPr/>
        <p:txBody>
          <a:bodyPr/>
          <a:lstStyle/>
          <a:p>
            <a:fld id="{B8810D9A-A016-4152-82F9-72F1674C25B9}" type="datetimeFigureOut">
              <a:rPr lang="en-029" smtClean="0"/>
              <a:pPr/>
              <a:t>12/03/2014</a:t>
            </a:fld>
            <a:endParaRPr lang="en-029"/>
          </a:p>
        </p:txBody>
      </p:sp>
      <p:sp>
        <p:nvSpPr>
          <p:cNvPr id="5" name="Footer Placeholder 4"/>
          <p:cNvSpPr>
            <a:spLocks noGrp="1"/>
          </p:cNvSpPr>
          <p:nvPr>
            <p:ph type="ftr" sz="quarter" idx="11"/>
          </p:nvPr>
        </p:nvSpPr>
        <p:spPr/>
        <p:txBody>
          <a:bodyPr/>
          <a:lstStyle/>
          <a:p>
            <a:endParaRPr lang="en-029"/>
          </a:p>
        </p:txBody>
      </p:sp>
      <p:sp>
        <p:nvSpPr>
          <p:cNvPr id="6" name="Slide Number Placeholder 5"/>
          <p:cNvSpPr>
            <a:spLocks noGrp="1"/>
          </p:cNvSpPr>
          <p:nvPr>
            <p:ph type="sldNum" sz="quarter" idx="12"/>
          </p:nvPr>
        </p:nvSpPr>
        <p:spPr/>
        <p:txBody>
          <a:bodyPr/>
          <a:lstStyle/>
          <a:p>
            <a:fld id="{F260CE25-8BB6-4347-B45C-6BEC2C70CF08}" type="slidenum">
              <a:rPr lang="en-029" smtClean="0"/>
              <a:pPr/>
              <a:t>‹#›</a:t>
            </a:fld>
            <a:endParaRPr lang="en-029"/>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029"/>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029"/>
          </a:p>
        </p:txBody>
      </p:sp>
      <p:sp>
        <p:nvSpPr>
          <p:cNvPr id="4" name="Date Placeholder 3"/>
          <p:cNvSpPr>
            <a:spLocks noGrp="1"/>
          </p:cNvSpPr>
          <p:nvPr>
            <p:ph type="dt" sz="half" idx="10"/>
          </p:nvPr>
        </p:nvSpPr>
        <p:spPr/>
        <p:txBody>
          <a:bodyPr/>
          <a:lstStyle/>
          <a:p>
            <a:fld id="{B8810D9A-A016-4152-82F9-72F1674C25B9}" type="datetimeFigureOut">
              <a:rPr lang="en-029" smtClean="0"/>
              <a:pPr/>
              <a:t>12/03/2014</a:t>
            </a:fld>
            <a:endParaRPr lang="en-029"/>
          </a:p>
        </p:txBody>
      </p:sp>
      <p:sp>
        <p:nvSpPr>
          <p:cNvPr id="5" name="Footer Placeholder 4"/>
          <p:cNvSpPr>
            <a:spLocks noGrp="1"/>
          </p:cNvSpPr>
          <p:nvPr>
            <p:ph type="ftr" sz="quarter" idx="11"/>
          </p:nvPr>
        </p:nvSpPr>
        <p:spPr/>
        <p:txBody>
          <a:bodyPr/>
          <a:lstStyle/>
          <a:p>
            <a:endParaRPr lang="en-029"/>
          </a:p>
        </p:txBody>
      </p:sp>
      <p:sp>
        <p:nvSpPr>
          <p:cNvPr id="6" name="Slide Number Placeholder 5"/>
          <p:cNvSpPr>
            <a:spLocks noGrp="1"/>
          </p:cNvSpPr>
          <p:nvPr>
            <p:ph type="sldNum" sz="quarter" idx="12"/>
          </p:nvPr>
        </p:nvSpPr>
        <p:spPr/>
        <p:txBody>
          <a:bodyPr/>
          <a:lstStyle/>
          <a:p>
            <a:fld id="{F260CE25-8BB6-4347-B45C-6BEC2C70CF08}" type="slidenum">
              <a:rPr lang="en-029" smtClean="0"/>
              <a:pPr/>
              <a:t>‹#›</a:t>
            </a:fld>
            <a:endParaRPr lang="en-029"/>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029"/>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029"/>
          </a:p>
        </p:txBody>
      </p:sp>
      <p:sp>
        <p:nvSpPr>
          <p:cNvPr id="4" name="Date Placeholder 3"/>
          <p:cNvSpPr>
            <a:spLocks noGrp="1"/>
          </p:cNvSpPr>
          <p:nvPr>
            <p:ph type="dt" sz="half" idx="10"/>
          </p:nvPr>
        </p:nvSpPr>
        <p:spPr/>
        <p:txBody>
          <a:bodyPr/>
          <a:lstStyle/>
          <a:p>
            <a:fld id="{B8810D9A-A016-4152-82F9-72F1674C25B9}" type="datetimeFigureOut">
              <a:rPr lang="en-029" smtClean="0"/>
              <a:pPr/>
              <a:t>12/03/2014</a:t>
            </a:fld>
            <a:endParaRPr lang="en-029"/>
          </a:p>
        </p:txBody>
      </p:sp>
      <p:sp>
        <p:nvSpPr>
          <p:cNvPr id="5" name="Footer Placeholder 4"/>
          <p:cNvSpPr>
            <a:spLocks noGrp="1"/>
          </p:cNvSpPr>
          <p:nvPr>
            <p:ph type="ftr" sz="quarter" idx="11"/>
          </p:nvPr>
        </p:nvSpPr>
        <p:spPr/>
        <p:txBody>
          <a:bodyPr/>
          <a:lstStyle/>
          <a:p>
            <a:endParaRPr lang="en-029"/>
          </a:p>
        </p:txBody>
      </p:sp>
      <p:sp>
        <p:nvSpPr>
          <p:cNvPr id="6" name="Slide Number Placeholder 5"/>
          <p:cNvSpPr>
            <a:spLocks noGrp="1"/>
          </p:cNvSpPr>
          <p:nvPr>
            <p:ph type="sldNum" sz="quarter" idx="12"/>
          </p:nvPr>
        </p:nvSpPr>
        <p:spPr/>
        <p:txBody>
          <a:bodyPr/>
          <a:lstStyle/>
          <a:p>
            <a:fld id="{F260CE25-8BB6-4347-B45C-6BEC2C70CF08}" type="slidenum">
              <a:rPr lang="en-029" smtClean="0"/>
              <a:pPr/>
              <a:t>‹#›</a:t>
            </a:fld>
            <a:endParaRPr lang="en-029"/>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029"/>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8810D9A-A016-4152-82F9-72F1674C25B9}" type="datetimeFigureOut">
              <a:rPr lang="en-029" smtClean="0"/>
              <a:pPr/>
              <a:t>12/03/2014</a:t>
            </a:fld>
            <a:endParaRPr lang="en-029"/>
          </a:p>
        </p:txBody>
      </p:sp>
      <p:sp>
        <p:nvSpPr>
          <p:cNvPr id="5" name="Footer Placeholder 4"/>
          <p:cNvSpPr>
            <a:spLocks noGrp="1"/>
          </p:cNvSpPr>
          <p:nvPr>
            <p:ph type="ftr" sz="quarter" idx="11"/>
          </p:nvPr>
        </p:nvSpPr>
        <p:spPr/>
        <p:txBody>
          <a:bodyPr/>
          <a:lstStyle/>
          <a:p>
            <a:endParaRPr lang="en-029"/>
          </a:p>
        </p:txBody>
      </p:sp>
      <p:sp>
        <p:nvSpPr>
          <p:cNvPr id="6" name="Slide Number Placeholder 5"/>
          <p:cNvSpPr>
            <a:spLocks noGrp="1"/>
          </p:cNvSpPr>
          <p:nvPr>
            <p:ph type="sldNum" sz="quarter" idx="12"/>
          </p:nvPr>
        </p:nvSpPr>
        <p:spPr/>
        <p:txBody>
          <a:bodyPr/>
          <a:lstStyle/>
          <a:p>
            <a:fld id="{F260CE25-8BB6-4347-B45C-6BEC2C70CF08}" type="slidenum">
              <a:rPr lang="en-029" smtClean="0"/>
              <a:pPr/>
              <a:t>‹#›</a:t>
            </a:fld>
            <a:endParaRPr lang="en-029"/>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029"/>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029"/>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029"/>
          </a:p>
        </p:txBody>
      </p:sp>
      <p:sp>
        <p:nvSpPr>
          <p:cNvPr id="5" name="Date Placeholder 4"/>
          <p:cNvSpPr>
            <a:spLocks noGrp="1"/>
          </p:cNvSpPr>
          <p:nvPr>
            <p:ph type="dt" sz="half" idx="10"/>
          </p:nvPr>
        </p:nvSpPr>
        <p:spPr/>
        <p:txBody>
          <a:bodyPr/>
          <a:lstStyle/>
          <a:p>
            <a:fld id="{B8810D9A-A016-4152-82F9-72F1674C25B9}" type="datetimeFigureOut">
              <a:rPr lang="en-029" smtClean="0"/>
              <a:pPr/>
              <a:t>12/03/2014</a:t>
            </a:fld>
            <a:endParaRPr lang="en-029"/>
          </a:p>
        </p:txBody>
      </p:sp>
      <p:sp>
        <p:nvSpPr>
          <p:cNvPr id="6" name="Footer Placeholder 5"/>
          <p:cNvSpPr>
            <a:spLocks noGrp="1"/>
          </p:cNvSpPr>
          <p:nvPr>
            <p:ph type="ftr" sz="quarter" idx="11"/>
          </p:nvPr>
        </p:nvSpPr>
        <p:spPr/>
        <p:txBody>
          <a:bodyPr/>
          <a:lstStyle/>
          <a:p>
            <a:endParaRPr lang="en-029"/>
          </a:p>
        </p:txBody>
      </p:sp>
      <p:sp>
        <p:nvSpPr>
          <p:cNvPr id="7" name="Slide Number Placeholder 6"/>
          <p:cNvSpPr>
            <a:spLocks noGrp="1"/>
          </p:cNvSpPr>
          <p:nvPr>
            <p:ph type="sldNum" sz="quarter" idx="12"/>
          </p:nvPr>
        </p:nvSpPr>
        <p:spPr/>
        <p:txBody>
          <a:bodyPr/>
          <a:lstStyle/>
          <a:p>
            <a:fld id="{F260CE25-8BB6-4347-B45C-6BEC2C70CF08}" type="slidenum">
              <a:rPr lang="en-029" smtClean="0"/>
              <a:pPr/>
              <a:t>‹#›</a:t>
            </a:fld>
            <a:endParaRPr lang="en-029"/>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029"/>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029"/>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029"/>
          </a:p>
        </p:txBody>
      </p:sp>
      <p:sp>
        <p:nvSpPr>
          <p:cNvPr id="7" name="Date Placeholder 6"/>
          <p:cNvSpPr>
            <a:spLocks noGrp="1"/>
          </p:cNvSpPr>
          <p:nvPr>
            <p:ph type="dt" sz="half" idx="10"/>
          </p:nvPr>
        </p:nvSpPr>
        <p:spPr/>
        <p:txBody>
          <a:bodyPr/>
          <a:lstStyle/>
          <a:p>
            <a:fld id="{B8810D9A-A016-4152-82F9-72F1674C25B9}" type="datetimeFigureOut">
              <a:rPr lang="en-029" smtClean="0"/>
              <a:pPr/>
              <a:t>12/03/2014</a:t>
            </a:fld>
            <a:endParaRPr lang="en-029"/>
          </a:p>
        </p:txBody>
      </p:sp>
      <p:sp>
        <p:nvSpPr>
          <p:cNvPr id="8" name="Footer Placeholder 7"/>
          <p:cNvSpPr>
            <a:spLocks noGrp="1"/>
          </p:cNvSpPr>
          <p:nvPr>
            <p:ph type="ftr" sz="quarter" idx="11"/>
          </p:nvPr>
        </p:nvSpPr>
        <p:spPr/>
        <p:txBody>
          <a:bodyPr/>
          <a:lstStyle/>
          <a:p>
            <a:endParaRPr lang="en-029"/>
          </a:p>
        </p:txBody>
      </p:sp>
      <p:sp>
        <p:nvSpPr>
          <p:cNvPr id="9" name="Slide Number Placeholder 8"/>
          <p:cNvSpPr>
            <a:spLocks noGrp="1"/>
          </p:cNvSpPr>
          <p:nvPr>
            <p:ph type="sldNum" sz="quarter" idx="12"/>
          </p:nvPr>
        </p:nvSpPr>
        <p:spPr/>
        <p:txBody>
          <a:bodyPr/>
          <a:lstStyle/>
          <a:p>
            <a:fld id="{F260CE25-8BB6-4347-B45C-6BEC2C70CF08}" type="slidenum">
              <a:rPr lang="en-029" smtClean="0"/>
              <a:pPr/>
              <a:t>‹#›</a:t>
            </a:fld>
            <a:endParaRPr lang="en-029"/>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029"/>
          </a:p>
        </p:txBody>
      </p:sp>
      <p:sp>
        <p:nvSpPr>
          <p:cNvPr id="3" name="Date Placeholder 2"/>
          <p:cNvSpPr>
            <a:spLocks noGrp="1"/>
          </p:cNvSpPr>
          <p:nvPr>
            <p:ph type="dt" sz="half" idx="10"/>
          </p:nvPr>
        </p:nvSpPr>
        <p:spPr/>
        <p:txBody>
          <a:bodyPr/>
          <a:lstStyle/>
          <a:p>
            <a:fld id="{B8810D9A-A016-4152-82F9-72F1674C25B9}" type="datetimeFigureOut">
              <a:rPr lang="en-029" smtClean="0"/>
              <a:pPr/>
              <a:t>12/03/2014</a:t>
            </a:fld>
            <a:endParaRPr lang="en-029"/>
          </a:p>
        </p:txBody>
      </p:sp>
      <p:sp>
        <p:nvSpPr>
          <p:cNvPr id="4" name="Footer Placeholder 3"/>
          <p:cNvSpPr>
            <a:spLocks noGrp="1"/>
          </p:cNvSpPr>
          <p:nvPr>
            <p:ph type="ftr" sz="quarter" idx="11"/>
          </p:nvPr>
        </p:nvSpPr>
        <p:spPr/>
        <p:txBody>
          <a:bodyPr/>
          <a:lstStyle/>
          <a:p>
            <a:endParaRPr lang="en-029"/>
          </a:p>
        </p:txBody>
      </p:sp>
      <p:sp>
        <p:nvSpPr>
          <p:cNvPr id="5" name="Slide Number Placeholder 4"/>
          <p:cNvSpPr>
            <a:spLocks noGrp="1"/>
          </p:cNvSpPr>
          <p:nvPr>
            <p:ph type="sldNum" sz="quarter" idx="12"/>
          </p:nvPr>
        </p:nvSpPr>
        <p:spPr/>
        <p:txBody>
          <a:bodyPr/>
          <a:lstStyle/>
          <a:p>
            <a:fld id="{F260CE25-8BB6-4347-B45C-6BEC2C70CF08}" type="slidenum">
              <a:rPr lang="en-029" smtClean="0"/>
              <a:pPr/>
              <a:t>‹#›</a:t>
            </a:fld>
            <a:endParaRPr lang="en-029"/>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810D9A-A016-4152-82F9-72F1674C25B9}" type="datetimeFigureOut">
              <a:rPr lang="en-029" smtClean="0"/>
              <a:pPr/>
              <a:t>12/03/2014</a:t>
            </a:fld>
            <a:endParaRPr lang="en-029"/>
          </a:p>
        </p:txBody>
      </p:sp>
      <p:sp>
        <p:nvSpPr>
          <p:cNvPr id="3" name="Footer Placeholder 2"/>
          <p:cNvSpPr>
            <a:spLocks noGrp="1"/>
          </p:cNvSpPr>
          <p:nvPr>
            <p:ph type="ftr" sz="quarter" idx="11"/>
          </p:nvPr>
        </p:nvSpPr>
        <p:spPr/>
        <p:txBody>
          <a:bodyPr/>
          <a:lstStyle/>
          <a:p>
            <a:endParaRPr lang="en-029"/>
          </a:p>
        </p:txBody>
      </p:sp>
      <p:sp>
        <p:nvSpPr>
          <p:cNvPr id="4" name="Slide Number Placeholder 3"/>
          <p:cNvSpPr>
            <a:spLocks noGrp="1"/>
          </p:cNvSpPr>
          <p:nvPr>
            <p:ph type="sldNum" sz="quarter" idx="12"/>
          </p:nvPr>
        </p:nvSpPr>
        <p:spPr/>
        <p:txBody>
          <a:bodyPr/>
          <a:lstStyle/>
          <a:p>
            <a:fld id="{F260CE25-8BB6-4347-B45C-6BEC2C70CF08}" type="slidenum">
              <a:rPr lang="en-029" smtClean="0"/>
              <a:pPr/>
              <a:t>‹#›</a:t>
            </a:fld>
            <a:endParaRPr lang="en-029"/>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029"/>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029"/>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8810D9A-A016-4152-82F9-72F1674C25B9}" type="datetimeFigureOut">
              <a:rPr lang="en-029" smtClean="0"/>
              <a:pPr/>
              <a:t>12/03/2014</a:t>
            </a:fld>
            <a:endParaRPr lang="en-029"/>
          </a:p>
        </p:txBody>
      </p:sp>
      <p:sp>
        <p:nvSpPr>
          <p:cNvPr id="6" name="Footer Placeholder 5"/>
          <p:cNvSpPr>
            <a:spLocks noGrp="1"/>
          </p:cNvSpPr>
          <p:nvPr>
            <p:ph type="ftr" sz="quarter" idx="11"/>
          </p:nvPr>
        </p:nvSpPr>
        <p:spPr/>
        <p:txBody>
          <a:bodyPr/>
          <a:lstStyle/>
          <a:p>
            <a:endParaRPr lang="en-029"/>
          </a:p>
        </p:txBody>
      </p:sp>
      <p:sp>
        <p:nvSpPr>
          <p:cNvPr id="7" name="Slide Number Placeholder 6"/>
          <p:cNvSpPr>
            <a:spLocks noGrp="1"/>
          </p:cNvSpPr>
          <p:nvPr>
            <p:ph type="sldNum" sz="quarter" idx="12"/>
          </p:nvPr>
        </p:nvSpPr>
        <p:spPr/>
        <p:txBody>
          <a:bodyPr/>
          <a:lstStyle/>
          <a:p>
            <a:fld id="{F260CE25-8BB6-4347-B45C-6BEC2C70CF08}" type="slidenum">
              <a:rPr lang="en-029" smtClean="0"/>
              <a:pPr/>
              <a:t>‹#›</a:t>
            </a:fld>
            <a:endParaRPr lang="en-029"/>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029"/>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029"/>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8810D9A-A016-4152-82F9-72F1674C25B9}" type="datetimeFigureOut">
              <a:rPr lang="en-029" smtClean="0"/>
              <a:pPr/>
              <a:t>12/03/2014</a:t>
            </a:fld>
            <a:endParaRPr lang="en-029"/>
          </a:p>
        </p:txBody>
      </p:sp>
      <p:sp>
        <p:nvSpPr>
          <p:cNvPr id="6" name="Footer Placeholder 5"/>
          <p:cNvSpPr>
            <a:spLocks noGrp="1"/>
          </p:cNvSpPr>
          <p:nvPr>
            <p:ph type="ftr" sz="quarter" idx="11"/>
          </p:nvPr>
        </p:nvSpPr>
        <p:spPr/>
        <p:txBody>
          <a:bodyPr/>
          <a:lstStyle/>
          <a:p>
            <a:endParaRPr lang="en-029"/>
          </a:p>
        </p:txBody>
      </p:sp>
      <p:sp>
        <p:nvSpPr>
          <p:cNvPr id="7" name="Slide Number Placeholder 6"/>
          <p:cNvSpPr>
            <a:spLocks noGrp="1"/>
          </p:cNvSpPr>
          <p:nvPr>
            <p:ph type="sldNum" sz="quarter" idx="12"/>
          </p:nvPr>
        </p:nvSpPr>
        <p:spPr/>
        <p:txBody>
          <a:bodyPr/>
          <a:lstStyle/>
          <a:p>
            <a:fld id="{F260CE25-8BB6-4347-B45C-6BEC2C70CF08}" type="slidenum">
              <a:rPr lang="en-029" smtClean="0"/>
              <a:pPr/>
              <a:t>‹#›</a:t>
            </a:fld>
            <a:endParaRPr lang="en-029"/>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029"/>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029"/>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810D9A-A016-4152-82F9-72F1674C25B9}" type="datetimeFigureOut">
              <a:rPr lang="en-029" smtClean="0"/>
              <a:pPr/>
              <a:t>12/03/2014</a:t>
            </a:fld>
            <a:endParaRPr lang="en-029"/>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029"/>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60CE25-8BB6-4347-B45C-6BEC2C70CF08}" type="slidenum">
              <a:rPr lang="en-029" smtClean="0"/>
              <a:pPr/>
              <a:t>‹#›</a:t>
            </a:fld>
            <a:endParaRPr lang="en-029"/>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029" dirty="0" err="1" smtClean="0"/>
              <a:t>Antiprotozoal</a:t>
            </a:r>
            <a:r>
              <a:rPr lang="en-029" dirty="0" smtClean="0"/>
              <a:t> Drugs</a:t>
            </a:r>
            <a:endParaRPr lang="en-029" dirty="0"/>
          </a:p>
        </p:txBody>
      </p:sp>
      <p:sp>
        <p:nvSpPr>
          <p:cNvPr id="3" name="Subtitle 2"/>
          <p:cNvSpPr>
            <a:spLocks noGrp="1"/>
          </p:cNvSpPr>
          <p:nvPr>
            <p:ph type="subTitle" idx="1"/>
          </p:nvPr>
        </p:nvSpPr>
        <p:spPr>
          <a:xfrm>
            <a:off x="1143000" y="3886200"/>
            <a:ext cx="6934200" cy="2362200"/>
          </a:xfrm>
        </p:spPr>
        <p:txBody>
          <a:bodyPr>
            <a:normAutofit/>
          </a:bodyPr>
          <a:lstStyle/>
          <a:p>
            <a:r>
              <a:rPr lang="en-029" dirty="0" smtClean="0"/>
              <a:t>Extracted from:</a:t>
            </a:r>
          </a:p>
          <a:p>
            <a:r>
              <a:rPr lang="en-029" dirty="0" smtClean="0"/>
              <a:t>Handbook of Veterinary Pharmacology by</a:t>
            </a:r>
          </a:p>
          <a:p>
            <a:r>
              <a:rPr lang="en-US" dirty="0" smtClean="0"/>
              <a:t>Walter H. Hsu</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969600"/>
          </a:xfrm>
          <a:prstGeom prst="rect">
            <a:avLst/>
          </a:prstGeom>
        </p:spPr>
        <p:txBody>
          <a:bodyPr wrap="square">
            <a:spAutoFit/>
          </a:bodyPr>
          <a:lstStyle/>
          <a:p>
            <a:pPr>
              <a:lnSpc>
                <a:spcPct val="150000"/>
              </a:lnSpc>
            </a:pPr>
            <a:r>
              <a:rPr lang="en-029" sz="2000" b="1" dirty="0" smtClean="0"/>
              <a:t>Na+ </a:t>
            </a:r>
            <a:r>
              <a:rPr lang="en-029" sz="2000" b="1" dirty="0" err="1" smtClean="0"/>
              <a:t>ionophores</a:t>
            </a:r>
            <a:r>
              <a:rPr lang="en-029" sz="2000" b="1" dirty="0" smtClean="0"/>
              <a:t> Cont’d</a:t>
            </a:r>
            <a:endParaRPr lang="en-US" sz="2000" b="1" dirty="0" smtClean="0"/>
          </a:p>
          <a:p>
            <a:pPr marL="344488" indent="-344488">
              <a:lnSpc>
                <a:spcPct val="150000"/>
              </a:lnSpc>
            </a:pPr>
            <a:r>
              <a:rPr lang="en-US" sz="2000" b="1" dirty="0" smtClean="0"/>
              <a:t>(5) Adverse effects. </a:t>
            </a:r>
            <a:r>
              <a:rPr lang="en-US" sz="2000" dirty="0" smtClean="0"/>
              <a:t>These drugs may cause severe cardiovascular and skeletal </a:t>
            </a:r>
            <a:r>
              <a:rPr lang="en-029" sz="2000" dirty="0" smtClean="0"/>
              <a:t>muscular side effects.</a:t>
            </a:r>
          </a:p>
          <a:p>
            <a:pPr marL="569913" indent="-344488">
              <a:lnSpc>
                <a:spcPct val="150000"/>
              </a:lnSpc>
            </a:pPr>
            <a:r>
              <a:rPr lang="en-029" sz="2000" b="1" dirty="0" smtClean="0"/>
              <a:t>(a) </a:t>
            </a:r>
            <a:r>
              <a:rPr lang="en-029" sz="2000" dirty="0" smtClean="0"/>
              <a:t>Increased intracellular Na+ concentrations will damage mitochondria and Golgi body.</a:t>
            </a:r>
          </a:p>
          <a:p>
            <a:pPr marL="569913" indent="-344488">
              <a:lnSpc>
                <a:spcPct val="150000"/>
              </a:lnSpc>
            </a:pPr>
            <a:r>
              <a:rPr lang="en-US" sz="2000" b="1" dirty="0" smtClean="0"/>
              <a:t>(b) </a:t>
            </a:r>
            <a:r>
              <a:rPr lang="en-US" sz="2000" dirty="0" smtClean="0"/>
              <a:t>In animal cells, intracellular Na+ further exchanges for extracellular Ca2+, thereby increasing intracellular Ca2+ concentrations ([Ca2+]</a:t>
            </a:r>
            <a:r>
              <a:rPr lang="en-US" sz="2000" dirty="0" err="1" smtClean="0"/>
              <a:t>i</a:t>
            </a:r>
            <a:r>
              <a:rPr lang="en-US" sz="2000" dirty="0" smtClean="0"/>
              <a:t>). </a:t>
            </a:r>
            <a:r>
              <a:rPr lang="en-US" sz="2000" dirty="0" err="1" smtClean="0"/>
              <a:t>Lasalocid</a:t>
            </a:r>
            <a:r>
              <a:rPr lang="en-US" sz="2000" dirty="0" smtClean="0"/>
              <a:t> may directly facilitate Ca2+ transport into the cells. High [Ca2+]</a:t>
            </a:r>
            <a:r>
              <a:rPr lang="en-US" sz="2000" dirty="0" err="1" smtClean="0"/>
              <a:t>i</a:t>
            </a:r>
            <a:r>
              <a:rPr lang="en-US" sz="2000" dirty="0" smtClean="0"/>
              <a:t> in cardiac and skeletal muscle cells are responsible for the main toxic effects of these drugs in animals.</a:t>
            </a:r>
          </a:p>
          <a:p>
            <a:pPr marL="569913" indent="-344488">
              <a:lnSpc>
                <a:spcPct val="150000"/>
              </a:lnSpc>
            </a:pPr>
            <a:r>
              <a:rPr lang="en-US" sz="2000" b="1" dirty="0" smtClean="0"/>
              <a:t>(c) </a:t>
            </a:r>
            <a:r>
              <a:rPr lang="en-US" sz="2000" dirty="0" smtClean="0"/>
              <a:t>High [Ca2+]</a:t>
            </a:r>
            <a:r>
              <a:rPr lang="en-US" sz="2000" dirty="0" err="1" smtClean="0"/>
              <a:t>i</a:t>
            </a:r>
            <a:r>
              <a:rPr lang="en-US" sz="2000" dirty="0" smtClean="0"/>
              <a:t> in </a:t>
            </a:r>
            <a:r>
              <a:rPr lang="en-US" sz="2000" dirty="0" err="1" smtClean="0"/>
              <a:t>chromaffin</a:t>
            </a:r>
            <a:r>
              <a:rPr lang="en-US" sz="2000" dirty="0" smtClean="0"/>
              <a:t> cells increase catecholamine secretion can further jeopardize the cardiac arrhythmia. High [Ca2+]</a:t>
            </a:r>
            <a:r>
              <a:rPr lang="en-US" sz="2000" dirty="0" err="1" smtClean="0"/>
              <a:t>i</a:t>
            </a:r>
            <a:r>
              <a:rPr lang="en-US" sz="2000" dirty="0" smtClean="0"/>
              <a:t> in endocrine cells increase various hormone secretions.</a:t>
            </a:r>
          </a:p>
          <a:p>
            <a:pPr marL="344488" indent="-344488">
              <a:lnSpc>
                <a:spcPct val="150000"/>
              </a:lnSpc>
            </a:pPr>
            <a:r>
              <a:rPr lang="en-US" sz="2000" b="1" dirty="0" smtClean="0"/>
              <a:t>(6) Contraindications. </a:t>
            </a:r>
            <a:r>
              <a:rPr lang="en-US" sz="2000" dirty="0" smtClean="0"/>
              <a:t>Horses and turkeys are very sensitive to Na+ </a:t>
            </a:r>
            <a:r>
              <a:rPr lang="en-US" sz="2000" dirty="0" err="1" smtClean="0"/>
              <a:t>ionophores</a:t>
            </a:r>
            <a:r>
              <a:rPr lang="en-US" sz="2000" dirty="0" smtClean="0"/>
              <a:t>. Accidental consumption by these animals can be fatal.</a:t>
            </a:r>
            <a:endParaRPr lang="en-029"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704143"/>
          </a:xfrm>
          <a:prstGeom prst="rect">
            <a:avLst/>
          </a:prstGeom>
        </p:spPr>
        <p:txBody>
          <a:bodyPr wrap="square">
            <a:spAutoFit/>
          </a:bodyPr>
          <a:lstStyle/>
          <a:p>
            <a:pPr>
              <a:lnSpc>
                <a:spcPct val="135000"/>
              </a:lnSpc>
            </a:pPr>
            <a:r>
              <a:rPr lang="en-029" sz="2000" b="1" dirty="0" smtClean="0"/>
              <a:t>e. </a:t>
            </a:r>
            <a:r>
              <a:rPr lang="en-029" sz="2000" b="1" dirty="0" err="1" smtClean="0"/>
              <a:t>Amprolium</a:t>
            </a:r>
            <a:endParaRPr lang="en-029" sz="2000" b="1" dirty="0" smtClean="0"/>
          </a:p>
          <a:p>
            <a:pPr>
              <a:lnSpc>
                <a:spcPct val="135000"/>
              </a:lnSpc>
            </a:pPr>
            <a:r>
              <a:rPr lang="en-US" sz="2000" b="1" dirty="0" smtClean="0"/>
              <a:t>(1) Chemistry. </a:t>
            </a:r>
            <a:r>
              <a:rPr lang="en-US" sz="2000" dirty="0" err="1" smtClean="0"/>
              <a:t>Amprolium</a:t>
            </a:r>
            <a:r>
              <a:rPr lang="en-US" sz="2000" dirty="0" smtClean="0"/>
              <a:t> is an analog of thiamine, and is a quaternary compound.</a:t>
            </a:r>
          </a:p>
          <a:p>
            <a:pPr marL="344488" indent="-344488">
              <a:lnSpc>
                <a:spcPct val="135000"/>
              </a:lnSpc>
            </a:pPr>
            <a:r>
              <a:rPr lang="en-US" sz="2000" b="1" dirty="0" smtClean="0"/>
              <a:t>(2) Therapeutic uses. </a:t>
            </a:r>
            <a:r>
              <a:rPr lang="en-US" sz="2000" dirty="0" err="1" smtClean="0"/>
              <a:t>Amprolium</a:t>
            </a:r>
            <a:r>
              <a:rPr lang="en-US" sz="2000" dirty="0" smtClean="0"/>
              <a:t> is the only </a:t>
            </a:r>
            <a:r>
              <a:rPr lang="en-US" sz="2000" dirty="0" err="1" smtClean="0"/>
              <a:t>anticoccidial</a:t>
            </a:r>
            <a:r>
              <a:rPr lang="en-US" sz="2000" dirty="0" smtClean="0"/>
              <a:t> agent that can </a:t>
            </a:r>
            <a:r>
              <a:rPr lang="en-US" sz="2000" dirty="0" smtClean="0"/>
              <a:t>be used </a:t>
            </a:r>
            <a:r>
              <a:rPr lang="en-US" sz="2000" dirty="0" smtClean="0"/>
              <a:t>in laying birds and cattle for both the prevention and treatment of outbreaks.</a:t>
            </a:r>
          </a:p>
          <a:p>
            <a:pPr marL="344488">
              <a:lnSpc>
                <a:spcPct val="135000"/>
              </a:lnSpc>
            </a:pPr>
            <a:r>
              <a:rPr lang="en-US" sz="2000" b="1" dirty="0" smtClean="0"/>
              <a:t>(a) </a:t>
            </a:r>
            <a:r>
              <a:rPr lang="en-US" sz="2000" dirty="0" smtClean="0"/>
              <a:t>It is effective against the first generation of </a:t>
            </a:r>
            <a:r>
              <a:rPr lang="en-US" sz="2000" dirty="0" err="1" smtClean="0"/>
              <a:t>trophozoites</a:t>
            </a:r>
            <a:r>
              <a:rPr lang="en-US" sz="2000" dirty="0" smtClean="0"/>
              <a:t> and </a:t>
            </a:r>
            <a:r>
              <a:rPr lang="en-US" sz="2000" dirty="0" err="1" smtClean="0"/>
              <a:t>schizonts</a:t>
            </a:r>
            <a:r>
              <a:rPr lang="en-US" sz="2000" dirty="0" smtClean="0"/>
              <a:t>.</a:t>
            </a:r>
          </a:p>
          <a:p>
            <a:pPr marL="688975" indent="-344488">
              <a:lnSpc>
                <a:spcPct val="135000"/>
              </a:lnSpc>
            </a:pPr>
            <a:r>
              <a:rPr lang="en-US" sz="2000" b="1" dirty="0" smtClean="0"/>
              <a:t>(b) </a:t>
            </a:r>
            <a:r>
              <a:rPr lang="en-US" sz="2000" dirty="0" err="1" smtClean="0"/>
              <a:t>Amprolium</a:t>
            </a:r>
            <a:r>
              <a:rPr lang="en-US" sz="2000" dirty="0" smtClean="0"/>
              <a:t> is rarely used alone, because </a:t>
            </a:r>
            <a:r>
              <a:rPr lang="en-US" sz="2000" i="1" dirty="0" smtClean="0"/>
              <a:t>E. maxima, E. </a:t>
            </a:r>
            <a:r>
              <a:rPr lang="en-US" sz="2000" i="1" dirty="0" err="1" smtClean="0"/>
              <a:t>mivati</a:t>
            </a:r>
            <a:r>
              <a:rPr lang="en-US" sz="2000" i="1" dirty="0" smtClean="0"/>
              <a:t>, and </a:t>
            </a:r>
            <a:r>
              <a:rPr lang="en-US" sz="2000" i="1" dirty="0" smtClean="0"/>
              <a:t>other </a:t>
            </a:r>
            <a:r>
              <a:rPr lang="en-US" sz="2000" dirty="0" smtClean="0"/>
              <a:t>species </a:t>
            </a:r>
            <a:r>
              <a:rPr lang="en-US" sz="2000" dirty="0" smtClean="0"/>
              <a:t>are resistant to it; combination with </a:t>
            </a:r>
            <a:r>
              <a:rPr lang="en-US" sz="2000" dirty="0" err="1" smtClean="0"/>
              <a:t>antifolate</a:t>
            </a:r>
            <a:r>
              <a:rPr lang="en-US" sz="2000" dirty="0" smtClean="0"/>
              <a:t> drugs increases </a:t>
            </a:r>
            <a:r>
              <a:rPr lang="en-US" sz="2000" dirty="0" smtClean="0"/>
              <a:t>the efficacy </a:t>
            </a:r>
            <a:r>
              <a:rPr lang="en-US" sz="2000" dirty="0" smtClean="0"/>
              <a:t>of </a:t>
            </a:r>
            <a:r>
              <a:rPr lang="en-US" sz="2000" dirty="0" err="1" smtClean="0"/>
              <a:t>amprolium</a:t>
            </a:r>
            <a:r>
              <a:rPr lang="en-US" sz="2000" dirty="0" smtClean="0"/>
              <a:t> against these organisms in chickens.</a:t>
            </a:r>
          </a:p>
          <a:p>
            <a:pPr marL="344488" indent="-344488">
              <a:lnSpc>
                <a:spcPct val="135000"/>
              </a:lnSpc>
            </a:pPr>
            <a:r>
              <a:rPr lang="en-US" sz="2000" b="1" dirty="0" smtClean="0"/>
              <a:t>(3) Mechanism of action. </a:t>
            </a:r>
            <a:r>
              <a:rPr lang="en-US" sz="2000" dirty="0" err="1" smtClean="0"/>
              <a:t>Amprolium</a:t>
            </a:r>
            <a:r>
              <a:rPr lang="en-US" sz="2000" dirty="0" smtClean="0"/>
              <a:t> prevents </a:t>
            </a:r>
            <a:r>
              <a:rPr lang="en-US" sz="2000" dirty="0" err="1" smtClean="0"/>
              <a:t>coccidia</a:t>
            </a:r>
            <a:r>
              <a:rPr lang="en-US" sz="2000" dirty="0" smtClean="0"/>
              <a:t> from utilizing </a:t>
            </a:r>
            <a:r>
              <a:rPr lang="en-US" sz="2000" dirty="0" smtClean="0"/>
              <a:t>thiamine </a:t>
            </a:r>
            <a:r>
              <a:rPr lang="en-029" sz="2000" dirty="0" smtClean="0"/>
              <a:t>by </a:t>
            </a:r>
            <a:r>
              <a:rPr lang="en-029" sz="2000" dirty="0" smtClean="0"/>
              <a:t>blocking thiamine receptors.</a:t>
            </a:r>
          </a:p>
          <a:p>
            <a:pPr>
              <a:lnSpc>
                <a:spcPct val="135000"/>
              </a:lnSpc>
            </a:pPr>
            <a:r>
              <a:rPr lang="en-029" sz="2000" b="1" dirty="0" smtClean="0"/>
              <a:t>(4) Pharmacokinetics</a:t>
            </a:r>
          </a:p>
          <a:p>
            <a:pPr marL="344488">
              <a:lnSpc>
                <a:spcPct val="135000"/>
              </a:lnSpc>
            </a:pPr>
            <a:r>
              <a:rPr lang="en-US" sz="2000" b="1" dirty="0" smtClean="0"/>
              <a:t>(a) </a:t>
            </a:r>
            <a:r>
              <a:rPr lang="en-US" sz="2000" dirty="0" err="1" smtClean="0"/>
              <a:t>Amprolium</a:t>
            </a:r>
            <a:r>
              <a:rPr lang="en-US" sz="2000" dirty="0" smtClean="0"/>
              <a:t> is poorly absorbed after oral administration.</a:t>
            </a:r>
          </a:p>
          <a:p>
            <a:pPr marL="344488">
              <a:lnSpc>
                <a:spcPct val="135000"/>
              </a:lnSpc>
            </a:pPr>
            <a:r>
              <a:rPr lang="en-US" sz="2000" b="1" dirty="0" smtClean="0"/>
              <a:t>(b) </a:t>
            </a:r>
            <a:r>
              <a:rPr lang="en-US" sz="2000" dirty="0" smtClean="0"/>
              <a:t>No </a:t>
            </a:r>
            <a:r>
              <a:rPr lang="en-US" sz="2000" dirty="0" err="1" smtClean="0"/>
              <a:t>preslaughter</a:t>
            </a:r>
            <a:r>
              <a:rPr lang="en-US" sz="2000" dirty="0" smtClean="0"/>
              <a:t> withdrawal period is necessary.</a:t>
            </a:r>
          </a:p>
          <a:p>
            <a:pPr marL="344488" indent="-344488">
              <a:lnSpc>
                <a:spcPct val="135000"/>
              </a:lnSpc>
            </a:pPr>
            <a:r>
              <a:rPr lang="en-US" sz="2000" b="1" dirty="0" smtClean="0"/>
              <a:t>(5) Adverse effects. </a:t>
            </a:r>
            <a:r>
              <a:rPr lang="en-US" sz="2000" dirty="0" err="1" smtClean="0"/>
              <a:t>Amprolium</a:t>
            </a:r>
            <a:r>
              <a:rPr lang="en-US" sz="2000" dirty="0" smtClean="0"/>
              <a:t> is a safe drug when used as directed. </a:t>
            </a:r>
            <a:r>
              <a:rPr lang="en-US" sz="2000" dirty="0" smtClean="0"/>
              <a:t>Neurological signs </a:t>
            </a:r>
            <a:r>
              <a:rPr lang="en-US" sz="2000" dirty="0" smtClean="0"/>
              <a:t>and lesions of thiamine deficiency may occur in the host </a:t>
            </a:r>
            <a:r>
              <a:rPr lang="en-US" sz="2000" dirty="0" smtClean="0"/>
              <a:t>following </a:t>
            </a:r>
            <a:r>
              <a:rPr lang="en-029" sz="2000" dirty="0" smtClean="0"/>
              <a:t>extremely </a:t>
            </a:r>
            <a:r>
              <a:rPr lang="en-029" sz="2000" dirty="0" smtClean="0"/>
              <a:t>high overdoses.</a:t>
            </a:r>
            <a:endParaRPr lang="en-029"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7089633"/>
          </a:xfrm>
          <a:prstGeom prst="rect">
            <a:avLst/>
          </a:prstGeom>
        </p:spPr>
        <p:txBody>
          <a:bodyPr wrap="square">
            <a:spAutoFit/>
          </a:bodyPr>
          <a:lstStyle/>
          <a:p>
            <a:pPr>
              <a:lnSpc>
                <a:spcPct val="110000"/>
              </a:lnSpc>
            </a:pPr>
            <a:r>
              <a:rPr lang="en-029" sz="2000" b="1" dirty="0" smtClean="0"/>
              <a:t>f. </a:t>
            </a:r>
            <a:r>
              <a:rPr lang="en-029" sz="2000" b="1" dirty="0" err="1" smtClean="0"/>
              <a:t>Nicarbazin</a:t>
            </a:r>
            <a:endParaRPr lang="en-029" sz="2000" b="1" dirty="0" smtClean="0"/>
          </a:p>
          <a:p>
            <a:pPr marL="344488" indent="-344488">
              <a:lnSpc>
                <a:spcPct val="110000"/>
              </a:lnSpc>
            </a:pPr>
            <a:r>
              <a:rPr lang="en-US" sz="2000" b="1" dirty="0" smtClean="0"/>
              <a:t>(1) Chemistry. </a:t>
            </a:r>
            <a:r>
              <a:rPr lang="en-US" sz="2000" dirty="0" err="1" smtClean="0"/>
              <a:t>Nicarbazin</a:t>
            </a:r>
            <a:r>
              <a:rPr lang="en-US" sz="2000" dirty="0" smtClean="0"/>
              <a:t> is a mixture of 4,4-dinitrocarbanilide (DNC) </a:t>
            </a:r>
            <a:r>
              <a:rPr lang="en-US" sz="2000" dirty="0" smtClean="0"/>
              <a:t>and </a:t>
            </a:r>
            <a:r>
              <a:rPr lang="en-029" sz="2000" dirty="0" smtClean="0"/>
              <a:t>2-hydroxy-4,6-dimethylpyrimidine </a:t>
            </a:r>
            <a:r>
              <a:rPr lang="en-029" sz="2000" dirty="0" smtClean="0"/>
              <a:t>(HOP).</a:t>
            </a:r>
          </a:p>
          <a:p>
            <a:pPr marL="344488" indent="-344488">
              <a:lnSpc>
                <a:spcPct val="110000"/>
              </a:lnSpc>
            </a:pPr>
            <a:r>
              <a:rPr lang="en-US" sz="2000" b="1" dirty="0" smtClean="0"/>
              <a:t>(2) Therapeutic uses. </a:t>
            </a:r>
            <a:r>
              <a:rPr lang="en-US" sz="2000" dirty="0" err="1" smtClean="0"/>
              <a:t>Nicarbazin</a:t>
            </a:r>
            <a:r>
              <a:rPr lang="en-US" sz="2000" dirty="0" smtClean="0"/>
              <a:t> is approved for use in chickens to prevent </a:t>
            </a:r>
            <a:r>
              <a:rPr lang="en-US" sz="2000" dirty="0" err="1" smtClean="0"/>
              <a:t>coccidiosis</a:t>
            </a:r>
            <a:r>
              <a:rPr lang="en-US" sz="2000" dirty="0" smtClean="0"/>
              <a:t> </a:t>
            </a:r>
            <a:r>
              <a:rPr lang="en-029" sz="2000" dirty="0" smtClean="0"/>
              <a:t>outbreaks</a:t>
            </a:r>
            <a:r>
              <a:rPr lang="en-029" sz="2000" dirty="0" smtClean="0"/>
              <a:t>.</a:t>
            </a:r>
          </a:p>
          <a:p>
            <a:pPr marL="688975" indent="-344488">
              <a:lnSpc>
                <a:spcPct val="110000"/>
              </a:lnSpc>
              <a:tabLst>
                <a:tab pos="344488" algn="l"/>
              </a:tabLst>
            </a:pPr>
            <a:r>
              <a:rPr lang="en-US" sz="2000" b="1" dirty="0" smtClean="0"/>
              <a:t>(a) </a:t>
            </a:r>
            <a:r>
              <a:rPr lang="en-US" sz="2000" dirty="0" smtClean="0"/>
              <a:t>It is effective against all </a:t>
            </a:r>
            <a:r>
              <a:rPr lang="en-US" sz="2000" i="1" dirty="0" err="1" smtClean="0"/>
              <a:t>Eimeria</a:t>
            </a:r>
            <a:r>
              <a:rPr lang="en-US" sz="2000" i="1" dirty="0" smtClean="0"/>
              <a:t> species.</a:t>
            </a:r>
          </a:p>
          <a:p>
            <a:pPr marL="688975" indent="-344488">
              <a:lnSpc>
                <a:spcPct val="110000"/>
              </a:lnSpc>
              <a:tabLst>
                <a:tab pos="344488" algn="l"/>
              </a:tabLst>
            </a:pPr>
            <a:r>
              <a:rPr lang="en-US" sz="2000" b="1" dirty="0" smtClean="0"/>
              <a:t>(b) </a:t>
            </a:r>
            <a:r>
              <a:rPr lang="en-US" sz="2000" dirty="0" smtClean="0"/>
              <a:t>Its peak activity is on second-generation </a:t>
            </a:r>
            <a:r>
              <a:rPr lang="en-US" sz="2000" dirty="0" err="1" smtClean="0"/>
              <a:t>trophozoites</a:t>
            </a:r>
            <a:r>
              <a:rPr lang="en-US" sz="2000" dirty="0" smtClean="0"/>
              <a:t>. </a:t>
            </a:r>
          </a:p>
          <a:p>
            <a:pPr marL="344488" indent="-344488">
              <a:lnSpc>
                <a:spcPct val="110000"/>
              </a:lnSpc>
            </a:pPr>
            <a:r>
              <a:rPr lang="en-US" sz="2000" b="1" dirty="0" smtClean="0"/>
              <a:t>(3) Mechanism of action. </a:t>
            </a:r>
            <a:r>
              <a:rPr lang="en-US" sz="2000" dirty="0" err="1" smtClean="0"/>
              <a:t>Nicarbazin’s</a:t>
            </a:r>
            <a:r>
              <a:rPr lang="en-US" sz="2000" dirty="0" smtClean="0"/>
              <a:t> mechanism of action is unknown; however</a:t>
            </a:r>
            <a:r>
              <a:rPr lang="en-US" sz="2000" dirty="0" smtClean="0"/>
              <a:t>, it </a:t>
            </a:r>
            <a:r>
              <a:rPr lang="en-US" sz="2000" dirty="0" smtClean="0"/>
              <a:t>is thought to be via inhibition of </a:t>
            </a:r>
            <a:r>
              <a:rPr lang="en-US" sz="2000" dirty="0" err="1" smtClean="0"/>
              <a:t>succinate</a:t>
            </a:r>
            <a:r>
              <a:rPr lang="en-US" sz="2000" dirty="0" smtClean="0"/>
              <a:t>-linked NAD </a:t>
            </a:r>
            <a:r>
              <a:rPr lang="en-US" sz="2000" dirty="0" smtClean="0"/>
              <a:t>reduction and </a:t>
            </a:r>
            <a:r>
              <a:rPr lang="en-US" sz="2000" dirty="0" smtClean="0"/>
              <a:t>the energy-dependent </a:t>
            </a:r>
            <a:r>
              <a:rPr lang="en-US" sz="2000" dirty="0" err="1" smtClean="0"/>
              <a:t>transhydrogenase</a:t>
            </a:r>
            <a:r>
              <a:rPr lang="en-US" sz="2000" dirty="0" smtClean="0"/>
              <a:t>, and the accumulation of Ca2</a:t>
            </a:r>
            <a:r>
              <a:rPr lang="en-US" sz="2000" dirty="0" smtClean="0"/>
              <a:t>+ in </a:t>
            </a:r>
            <a:r>
              <a:rPr lang="en-US" sz="2000" dirty="0" smtClean="0"/>
              <a:t>the presence of ATP.</a:t>
            </a:r>
          </a:p>
          <a:p>
            <a:pPr>
              <a:lnSpc>
                <a:spcPct val="110000"/>
              </a:lnSpc>
            </a:pPr>
            <a:r>
              <a:rPr lang="en-029" sz="2000" b="1" dirty="0" smtClean="0"/>
              <a:t>(4) Pharmacokinetics</a:t>
            </a:r>
          </a:p>
          <a:p>
            <a:pPr marL="688975" indent="-344488">
              <a:lnSpc>
                <a:spcPct val="110000"/>
              </a:lnSpc>
              <a:tabLst>
                <a:tab pos="344488" algn="l"/>
              </a:tabLst>
            </a:pPr>
            <a:r>
              <a:rPr lang="en-US" sz="2000" b="1" dirty="0" smtClean="0"/>
              <a:t>(a) Absorption. </a:t>
            </a:r>
            <a:r>
              <a:rPr lang="en-US" sz="2000" dirty="0" smtClean="0"/>
              <a:t>DNC and HOP are absorbed separately from the </a:t>
            </a:r>
            <a:r>
              <a:rPr lang="en-US" sz="2000" dirty="0" smtClean="0"/>
              <a:t>digestive tract</a:t>
            </a:r>
            <a:r>
              <a:rPr lang="en-US" sz="2000" dirty="0" smtClean="0"/>
              <a:t>. DNC is absorbed more rapidly but disappears more slowly </a:t>
            </a:r>
            <a:r>
              <a:rPr lang="en-US" sz="2000" dirty="0" smtClean="0"/>
              <a:t>from </a:t>
            </a:r>
            <a:r>
              <a:rPr lang="en-029" sz="2000" dirty="0" smtClean="0"/>
              <a:t>the </a:t>
            </a:r>
            <a:r>
              <a:rPr lang="en-029" sz="2000" dirty="0" smtClean="0"/>
              <a:t>tissues than HOP.</a:t>
            </a:r>
          </a:p>
          <a:p>
            <a:pPr marL="688975" indent="-344488">
              <a:lnSpc>
                <a:spcPct val="110000"/>
              </a:lnSpc>
              <a:tabLst>
                <a:tab pos="344488" algn="l"/>
              </a:tabLst>
            </a:pPr>
            <a:r>
              <a:rPr lang="en-US" sz="2000" b="1" dirty="0" smtClean="0"/>
              <a:t>(b) </a:t>
            </a:r>
            <a:r>
              <a:rPr lang="en-US" sz="2000" dirty="0" smtClean="0"/>
              <a:t>A 4-day withdrawal period is required before broilers are marketed.</a:t>
            </a:r>
          </a:p>
          <a:p>
            <a:pPr>
              <a:lnSpc>
                <a:spcPct val="110000"/>
              </a:lnSpc>
            </a:pPr>
            <a:r>
              <a:rPr lang="en-029" sz="2000" b="1" dirty="0" smtClean="0"/>
              <a:t>(5) Adverse effects</a:t>
            </a:r>
          </a:p>
          <a:p>
            <a:pPr marL="688975" indent="-344488">
              <a:lnSpc>
                <a:spcPct val="110000"/>
              </a:lnSpc>
              <a:tabLst>
                <a:tab pos="344488" algn="l"/>
              </a:tabLst>
            </a:pPr>
            <a:r>
              <a:rPr lang="en-US" sz="2000" b="1" dirty="0" smtClean="0"/>
              <a:t>(a) </a:t>
            </a:r>
            <a:r>
              <a:rPr lang="en-US" sz="2000" dirty="0" err="1" smtClean="0"/>
              <a:t>Nicarbazin</a:t>
            </a:r>
            <a:r>
              <a:rPr lang="en-US" sz="2000" dirty="0" smtClean="0"/>
              <a:t> may bleach brown-shelled eggs, cause mottled egg yolks </a:t>
            </a:r>
            <a:r>
              <a:rPr lang="en-US" sz="2000" dirty="0" smtClean="0"/>
              <a:t>and poor hatchability, and impair egg production.</a:t>
            </a:r>
          </a:p>
          <a:p>
            <a:pPr marL="688975" indent="-344488">
              <a:lnSpc>
                <a:spcPct val="110000"/>
              </a:lnSpc>
              <a:tabLst>
                <a:tab pos="344488" algn="l"/>
              </a:tabLst>
            </a:pPr>
            <a:r>
              <a:rPr lang="en-US" sz="2000" b="1" dirty="0" smtClean="0"/>
              <a:t>(</a:t>
            </a:r>
            <a:r>
              <a:rPr lang="en-US" sz="2000" b="1" dirty="0" smtClean="0"/>
              <a:t>b) </a:t>
            </a:r>
            <a:r>
              <a:rPr lang="en-US" sz="2000" dirty="0" smtClean="0"/>
              <a:t>Medicated broilers may be more susceptible to heat stress.</a:t>
            </a:r>
            <a:endParaRPr lang="en-029" sz="20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4661276"/>
          </a:xfrm>
          <a:prstGeom prst="rect">
            <a:avLst/>
          </a:prstGeom>
        </p:spPr>
        <p:txBody>
          <a:bodyPr wrap="square">
            <a:spAutoFit/>
          </a:bodyPr>
          <a:lstStyle/>
          <a:p>
            <a:pPr>
              <a:lnSpc>
                <a:spcPct val="150000"/>
              </a:lnSpc>
            </a:pPr>
            <a:r>
              <a:rPr lang="en-029" sz="2000" b="1" dirty="0" smtClean="0"/>
              <a:t>g. </a:t>
            </a:r>
            <a:r>
              <a:rPr lang="en-029" sz="2000" b="1" dirty="0" err="1" smtClean="0"/>
              <a:t>Robenidine</a:t>
            </a:r>
            <a:endParaRPr lang="en-029" sz="2000" b="1" dirty="0" smtClean="0"/>
          </a:p>
          <a:p>
            <a:pPr marL="344488" indent="-344488">
              <a:lnSpc>
                <a:spcPct val="150000"/>
              </a:lnSpc>
              <a:tabLst>
                <a:tab pos="284163" algn="l"/>
              </a:tabLst>
            </a:pPr>
            <a:r>
              <a:rPr lang="en-US" sz="2000" b="1" dirty="0" smtClean="0"/>
              <a:t>(1) Therapeutic uses. </a:t>
            </a:r>
            <a:r>
              <a:rPr lang="en-US" sz="2000" dirty="0" err="1" smtClean="0"/>
              <a:t>Robenidine</a:t>
            </a:r>
            <a:r>
              <a:rPr lang="en-US" sz="2000" dirty="0" smtClean="0"/>
              <a:t> is approved for use in chickens to </a:t>
            </a:r>
            <a:r>
              <a:rPr lang="en-US" sz="2000" dirty="0" smtClean="0"/>
              <a:t>prevent outbreaks </a:t>
            </a:r>
            <a:r>
              <a:rPr lang="en-US" sz="2000" dirty="0" smtClean="0"/>
              <a:t>of </a:t>
            </a:r>
            <a:r>
              <a:rPr lang="en-US" sz="2000" dirty="0" err="1" smtClean="0"/>
              <a:t>coccidiosis</a:t>
            </a:r>
            <a:r>
              <a:rPr lang="en-US" sz="2000" dirty="0" smtClean="0"/>
              <a:t>. It is effective against all </a:t>
            </a:r>
            <a:r>
              <a:rPr lang="en-US" sz="2000" i="1" dirty="0" err="1" smtClean="0"/>
              <a:t>Eimeria</a:t>
            </a:r>
            <a:r>
              <a:rPr lang="en-US" sz="2000" i="1" dirty="0" smtClean="0"/>
              <a:t> species.</a:t>
            </a:r>
          </a:p>
          <a:p>
            <a:pPr marL="344488" indent="-344488">
              <a:lnSpc>
                <a:spcPct val="150000"/>
              </a:lnSpc>
              <a:tabLst>
                <a:tab pos="284163" algn="l"/>
              </a:tabLst>
            </a:pPr>
            <a:r>
              <a:rPr lang="en-US" sz="2000" b="1" dirty="0" smtClean="0"/>
              <a:t>(2) Mechanism of action.</a:t>
            </a:r>
            <a:r>
              <a:rPr lang="en-US" sz="2000" dirty="0" smtClean="0"/>
              <a:t> The mechanism of action is undetermined. Its </a:t>
            </a:r>
            <a:r>
              <a:rPr lang="en-US" sz="2000" dirty="0" smtClean="0"/>
              <a:t>peak activity </a:t>
            </a:r>
            <a:r>
              <a:rPr lang="en-US" sz="2000" dirty="0" smtClean="0"/>
              <a:t>is on the first generation </a:t>
            </a:r>
            <a:r>
              <a:rPr lang="en-US" sz="2000" dirty="0" err="1" smtClean="0"/>
              <a:t>schizonts</a:t>
            </a:r>
            <a:r>
              <a:rPr lang="en-US" sz="2000" dirty="0" smtClean="0"/>
              <a:t>.</a:t>
            </a:r>
          </a:p>
          <a:p>
            <a:pPr marL="344488" indent="-344488">
              <a:lnSpc>
                <a:spcPct val="150000"/>
              </a:lnSpc>
              <a:tabLst>
                <a:tab pos="284163" algn="l"/>
              </a:tabLst>
            </a:pPr>
            <a:r>
              <a:rPr lang="en-US" sz="2000" b="1" dirty="0" smtClean="0"/>
              <a:t>(3) Pharmacokinetics. </a:t>
            </a:r>
            <a:r>
              <a:rPr lang="en-US" sz="2000" dirty="0" smtClean="0"/>
              <a:t>The pharmacokinetics of </a:t>
            </a:r>
            <a:r>
              <a:rPr lang="en-US" sz="2000" dirty="0" err="1" smtClean="0"/>
              <a:t>robenidine</a:t>
            </a:r>
            <a:r>
              <a:rPr lang="en-US" sz="2000" dirty="0" smtClean="0"/>
              <a:t> are not well understood.</a:t>
            </a:r>
          </a:p>
          <a:p>
            <a:pPr marL="344488" indent="-344488">
              <a:lnSpc>
                <a:spcPct val="150000"/>
              </a:lnSpc>
              <a:tabLst>
                <a:tab pos="284163" algn="l"/>
              </a:tabLst>
            </a:pPr>
            <a:r>
              <a:rPr lang="en-US" sz="2000" b="1" dirty="0" smtClean="0"/>
              <a:t>(4) Adverse effects. </a:t>
            </a:r>
            <a:r>
              <a:rPr lang="en-US" sz="2000" dirty="0" err="1" smtClean="0"/>
              <a:t>Robenidine</a:t>
            </a:r>
            <a:r>
              <a:rPr lang="en-US" sz="2000" dirty="0" smtClean="0"/>
              <a:t> imparts an unpleasant taste to the flesh of broilers</a:t>
            </a:r>
            <a:r>
              <a:rPr lang="en-US" sz="2000" dirty="0" smtClean="0"/>
              <a:t>, if </a:t>
            </a:r>
            <a:r>
              <a:rPr lang="en-US" sz="2000" dirty="0" smtClean="0"/>
              <a:t>therapy is not terminated 5 days before slaughter. The taste is </a:t>
            </a:r>
            <a:r>
              <a:rPr lang="en-US" sz="2000" dirty="0" smtClean="0"/>
              <a:t>imparted to </a:t>
            </a:r>
            <a:r>
              <a:rPr lang="en-US" sz="2000" dirty="0" smtClean="0"/>
              <a:t>eggs when birds are fed at dosages equal to or greater than </a:t>
            </a:r>
            <a:r>
              <a:rPr lang="en-US" sz="2000" dirty="0" smtClean="0"/>
              <a:t>66 </a:t>
            </a:r>
            <a:r>
              <a:rPr lang="en-US" sz="2000" dirty="0" err="1" smtClean="0"/>
              <a:t>ppm</a:t>
            </a:r>
            <a:r>
              <a:rPr lang="en-US" sz="2000" dirty="0" smtClean="0"/>
              <a:t>. The ability of humans to taste </a:t>
            </a:r>
            <a:r>
              <a:rPr lang="en-US" sz="2000" dirty="0" err="1" smtClean="0"/>
              <a:t>robenidine</a:t>
            </a:r>
            <a:r>
              <a:rPr lang="en-US" sz="2000" dirty="0" smtClean="0"/>
              <a:t> is apparently </a:t>
            </a:r>
            <a:r>
              <a:rPr lang="en-US" sz="2000" dirty="0" smtClean="0"/>
              <a:t>genetically </a:t>
            </a:r>
            <a:r>
              <a:rPr lang="en-029" sz="2000" dirty="0" smtClean="0"/>
              <a:t>linked</a:t>
            </a:r>
            <a:r>
              <a:rPr lang="en-029" sz="2000" dirty="0" smtClean="0"/>
              <a:t>.</a:t>
            </a:r>
            <a:endParaRPr lang="en-029" sz="20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742615"/>
          </a:xfrm>
          <a:prstGeom prst="rect">
            <a:avLst/>
          </a:prstGeom>
        </p:spPr>
        <p:txBody>
          <a:bodyPr wrap="square">
            <a:spAutoFit/>
          </a:bodyPr>
          <a:lstStyle/>
          <a:p>
            <a:pPr marL="225425" indent="-225425">
              <a:lnSpc>
                <a:spcPct val="145000"/>
              </a:lnSpc>
            </a:pPr>
            <a:r>
              <a:rPr lang="en-US" sz="2000" b="1" dirty="0" smtClean="0"/>
              <a:t>h. Sulfonamides </a:t>
            </a:r>
            <a:r>
              <a:rPr lang="en-US" sz="2000" dirty="0" smtClean="0"/>
              <a:t>have the longest history of use as </a:t>
            </a:r>
            <a:r>
              <a:rPr lang="en-US" sz="2000" dirty="0" err="1" smtClean="0"/>
              <a:t>anticoccidial</a:t>
            </a:r>
            <a:r>
              <a:rPr lang="en-US" sz="2000" dirty="0" smtClean="0"/>
              <a:t> drugs. These </a:t>
            </a:r>
            <a:r>
              <a:rPr lang="en-US" sz="2000" dirty="0" smtClean="0"/>
              <a:t>agents are </a:t>
            </a:r>
            <a:r>
              <a:rPr lang="en-US" sz="2000" dirty="0" smtClean="0"/>
              <a:t>discussed in detail in Chapter 15.</a:t>
            </a:r>
          </a:p>
          <a:p>
            <a:pPr marL="344488" indent="-344488">
              <a:lnSpc>
                <a:spcPct val="145000"/>
              </a:lnSpc>
            </a:pPr>
            <a:r>
              <a:rPr lang="en-US" sz="2000" b="1" dirty="0" smtClean="0"/>
              <a:t>(1) Preparations. </a:t>
            </a:r>
            <a:r>
              <a:rPr lang="en-US" sz="2000" dirty="0" smtClean="0"/>
              <a:t>Sulfonamides used most frequently as </a:t>
            </a:r>
            <a:r>
              <a:rPr lang="en-US" sz="2000" dirty="0" err="1" smtClean="0"/>
              <a:t>anticoccidial</a:t>
            </a:r>
            <a:r>
              <a:rPr lang="en-US" sz="2000" dirty="0" smtClean="0"/>
              <a:t> agents </a:t>
            </a:r>
            <a:r>
              <a:rPr lang="en-US" sz="2000" dirty="0" smtClean="0"/>
              <a:t>include </a:t>
            </a:r>
            <a:r>
              <a:rPr lang="en-US" sz="2000" b="1" dirty="0" err="1" smtClean="0"/>
              <a:t>sulfadimethoxine</a:t>
            </a:r>
            <a:r>
              <a:rPr lang="en-US" sz="2000" b="1" dirty="0" smtClean="0"/>
              <a:t>, </a:t>
            </a:r>
            <a:r>
              <a:rPr lang="en-US" sz="2000" b="1" dirty="0" err="1" smtClean="0"/>
              <a:t>sulfamethazine</a:t>
            </a:r>
            <a:r>
              <a:rPr lang="en-US" sz="2000" b="1" dirty="0" smtClean="0"/>
              <a:t>, and </a:t>
            </a:r>
            <a:r>
              <a:rPr lang="en-US" sz="2000" b="1" dirty="0" err="1" smtClean="0"/>
              <a:t>sulfaquinoxaline</a:t>
            </a:r>
            <a:r>
              <a:rPr lang="en-US" sz="2000" dirty="0" smtClean="0"/>
              <a:t> (</a:t>
            </a:r>
            <a:r>
              <a:rPr lang="en-US" sz="2000" dirty="0" smtClean="0"/>
              <a:t>long-acting </a:t>
            </a:r>
            <a:r>
              <a:rPr lang="en-029" sz="2000" dirty="0" err="1" smtClean="0"/>
              <a:t>sulfonamides</a:t>
            </a:r>
            <a:r>
              <a:rPr lang="en-029" sz="2000" dirty="0" smtClean="0"/>
              <a:t>).</a:t>
            </a:r>
          </a:p>
          <a:p>
            <a:pPr marL="344488" indent="-344488">
              <a:lnSpc>
                <a:spcPct val="145000"/>
              </a:lnSpc>
            </a:pPr>
            <a:r>
              <a:rPr lang="en-US" sz="2000" b="1" dirty="0" smtClean="0"/>
              <a:t>(2) Mechanism of action. </a:t>
            </a:r>
            <a:r>
              <a:rPr lang="en-US" sz="2000" dirty="0" smtClean="0"/>
              <a:t>Sulfonamides competitively inhibit </a:t>
            </a:r>
            <a:r>
              <a:rPr lang="en-US" sz="2000" dirty="0" err="1" smtClean="0"/>
              <a:t>dihydropteroate</a:t>
            </a:r>
            <a:r>
              <a:rPr lang="en-US" sz="2000" dirty="0" smtClean="0"/>
              <a:t> </a:t>
            </a:r>
            <a:r>
              <a:rPr lang="en-US" sz="2000" dirty="0" smtClean="0"/>
              <a:t> </a:t>
            </a:r>
            <a:r>
              <a:rPr lang="en-US" sz="2000" dirty="0" err="1" smtClean="0"/>
              <a:t>synthase</a:t>
            </a:r>
            <a:r>
              <a:rPr lang="en-US" sz="2000" dirty="0" smtClean="0"/>
              <a:t>, </a:t>
            </a:r>
            <a:r>
              <a:rPr lang="en-US" sz="2000" dirty="0" smtClean="0"/>
              <a:t>the enzyme </a:t>
            </a:r>
            <a:r>
              <a:rPr lang="en-US" sz="2000" dirty="0" smtClean="0"/>
              <a:t>which catalyzes the incorporation of PABA into </a:t>
            </a:r>
            <a:r>
              <a:rPr lang="en-US" sz="2000" dirty="0" err="1" smtClean="0"/>
              <a:t>dihydrofolic</a:t>
            </a:r>
            <a:r>
              <a:rPr lang="en-US" sz="2000" dirty="0" smtClean="0"/>
              <a:t> </a:t>
            </a:r>
            <a:r>
              <a:rPr lang="en-US" sz="2000" dirty="0" smtClean="0"/>
              <a:t>acid.  </a:t>
            </a:r>
            <a:r>
              <a:rPr lang="en-US" sz="2000" dirty="0" smtClean="0"/>
              <a:t>Folic acid is required for </a:t>
            </a:r>
            <a:r>
              <a:rPr lang="en-US" sz="2000" dirty="0" err="1" smtClean="0"/>
              <a:t>purine</a:t>
            </a:r>
            <a:r>
              <a:rPr lang="en-US" sz="2000" dirty="0" smtClean="0"/>
              <a:t> and DNA synthesis and thus bacterial growth </a:t>
            </a:r>
            <a:r>
              <a:rPr lang="en-US" sz="2000" dirty="0" smtClean="0"/>
              <a:t>is inhibited</a:t>
            </a:r>
            <a:r>
              <a:rPr lang="en-US" sz="2000" dirty="0" smtClean="0"/>
              <a:t>. Mammalian cells and bacteria that use preformed folic acid are not affected</a:t>
            </a:r>
            <a:r>
              <a:rPr lang="en-US" sz="2000" dirty="0" smtClean="0"/>
              <a:t>. Sulfonamides </a:t>
            </a:r>
            <a:r>
              <a:rPr lang="en-US" sz="2000" dirty="0" smtClean="0"/>
              <a:t>are broad spectrum (including protozoa) and </a:t>
            </a:r>
            <a:r>
              <a:rPr lang="en-US" sz="2000" dirty="0" err="1" smtClean="0"/>
              <a:t>bacteriostatic</a:t>
            </a:r>
            <a:r>
              <a:rPr lang="en-US" sz="2000" dirty="0" smtClean="0"/>
              <a:t>.</a:t>
            </a:r>
          </a:p>
          <a:p>
            <a:pPr marL="344488" indent="-344488">
              <a:lnSpc>
                <a:spcPct val="145000"/>
              </a:lnSpc>
            </a:pPr>
            <a:r>
              <a:rPr lang="en-US" sz="2000" b="1" dirty="0" smtClean="0"/>
              <a:t>(3) Therapeutic uses. </a:t>
            </a:r>
            <a:r>
              <a:rPr lang="en-US" sz="2000" dirty="0" smtClean="0"/>
              <a:t>These drugs are used for both the prevention and </a:t>
            </a:r>
            <a:r>
              <a:rPr lang="en-US" sz="2000" dirty="0" smtClean="0"/>
              <a:t>treatment of </a:t>
            </a:r>
            <a:r>
              <a:rPr lang="en-US" sz="2000" dirty="0" err="1" smtClean="0"/>
              <a:t>coccidiosis</a:t>
            </a:r>
            <a:r>
              <a:rPr lang="en-US" sz="2000" dirty="0" smtClean="0"/>
              <a:t> outbreaks in all species.</a:t>
            </a:r>
          </a:p>
          <a:p>
            <a:pPr marL="284163">
              <a:lnSpc>
                <a:spcPct val="145000"/>
              </a:lnSpc>
            </a:pPr>
            <a:r>
              <a:rPr lang="en-US" sz="2000" b="1" dirty="0" smtClean="0"/>
              <a:t>(a) </a:t>
            </a:r>
            <a:r>
              <a:rPr lang="en-US" sz="2000" dirty="0" smtClean="0"/>
              <a:t>They are more effective against the intestinal than </a:t>
            </a:r>
            <a:r>
              <a:rPr lang="en-US" sz="2000" dirty="0" err="1" smtClean="0"/>
              <a:t>cecal</a:t>
            </a:r>
            <a:r>
              <a:rPr lang="en-US" sz="2000" dirty="0" smtClean="0"/>
              <a:t> species of </a:t>
            </a:r>
            <a:r>
              <a:rPr lang="en-US" sz="2000" dirty="0" err="1" smtClean="0"/>
              <a:t>coccidia</a:t>
            </a:r>
            <a:r>
              <a:rPr lang="en-US" sz="2000" dirty="0" smtClean="0"/>
              <a:t>.</a:t>
            </a:r>
          </a:p>
          <a:p>
            <a:pPr marL="284163">
              <a:lnSpc>
                <a:spcPct val="145000"/>
              </a:lnSpc>
            </a:pPr>
            <a:r>
              <a:rPr lang="en-US" sz="2000" b="1" dirty="0" smtClean="0"/>
              <a:t>(b) </a:t>
            </a:r>
            <a:r>
              <a:rPr lang="en-US" sz="2000" dirty="0" smtClean="0"/>
              <a:t>Their peak activity is against the second-generation </a:t>
            </a:r>
            <a:r>
              <a:rPr lang="en-US" sz="2000" dirty="0" err="1" smtClean="0"/>
              <a:t>schizonts</a:t>
            </a:r>
            <a:r>
              <a:rPr lang="en-US" sz="2000" dirty="0" smtClean="0"/>
              <a:t>.</a:t>
            </a:r>
          </a:p>
          <a:p>
            <a:pPr marL="284163">
              <a:lnSpc>
                <a:spcPct val="145000"/>
              </a:lnSpc>
            </a:pPr>
            <a:r>
              <a:rPr lang="en-US" sz="2000" b="1" dirty="0" smtClean="0"/>
              <a:t>(c) </a:t>
            </a:r>
            <a:r>
              <a:rPr lang="en-US" sz="2000" dirty="0" smtClean="0"/>
              <a:t>Use of these drugs does not impair immunity development</a:t>
            </a:r>
            <a:r>
              <a:rPr lang="en-US" sz="2000" dirty="0" smtClean="0"/>
              <a:t>.</a:t>
            </a:r>
            <a:endParaRPr lang="en-US" sz="2000"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5584606"/>
          </a:xfrm>
          <a:prstGeom prst="rect">
            <a:avLst/>
          </a:prstGeom>
        </p:spPr>
        <p:txBody>
          <a:bodyPr wrap="square">
            <a:spAutoFit/>
          </a:bodyPr>
          <a:lstStyle/>
          <a:p>
            <a:pPr>
              <a:lnSpc>
                <a:spcPct val="150000"/>
              </a:lnSpc>
            </a:pPr>
            <a:r>
              <a:rPr lang="en-029" sz="2000" b="1" dirty="0" err="1" smtClean="0"/>
              <a:t>i</a:t>
            </a:r>
            <a:r>
              <a:rPr lang="en-029" sz="2000" b="1" dirty="0" smtClean="0"/>
              <a:t>. </a:t>
            </a:r>
            <a:r>
              <a:rPr lang="en-029" sz="2000" b="1" dirty="0" err="1" smtClean="0"/>
              <a:t>Dihydrofolate</a:t>
            </a:r>
            <a:r>
              <a:rPr lang="en-029" sz="2000" b="1" dirty="0" smtClean="0"/>
              <a:t> </a:t>
            </a:r>
            <a:r>
              <a:rPr lang="en-029" sz="2000" b="1" dirty="0" err="1" smtClean="0"/>
              <a:t>reductase</a:t>
            </a:r>
            <a:r>
              <a:rPr lang="en-029" sz="2000" b="1" dirty="0" smtClean="0"/>
              <a:t> inhibitors</a:t>
            </a:r>
          </a:p>
          <a:p>
            <a:pPr marL="344488" indent="-344488">
              <a:lnSpc>
                <a:spcPct val="150000"/>
              </a:lnSpc>
            </a:pPr>
            <a:r>
              <a:rPr lang="en-US" sz="2000" b="1" dirty="0" smtClean="0"/>
              <a:t>(1) Preparations include </a:t>
            </a:r>
            <a:r>
              <a:rPr lang="en-US" sz="2000" b="1" dirty="0" err="1" smtClean="0"/>
              <a:t>ormetoprim</a:t>
            </a:r>
            <a:r>
              <a:rPr lang="en-US" sz="2000" b="1" dirty="0" smtClean="0"/>
              <a:t> and </a:t>
            </a:r>
            <a:r>
              <a:rPr lang="en-US" sz="2000" b="1" dirty="0" err="1" smtClean="0"/>
              <a:t>pyrimethamine</a:t>
            </a:r>
            <a:r>
              <a:rPr lang="en-US" sz="2000" b="1" dirty="0" smtClean="0"/>
              <a:t>. </a:t>
            </a:r>
            <a:r>
              <a:rPr lang="en-US" sz="2000" dirty="0" err="1" smtClean="0"/>
              <a:t>Pyrimethamine</a:t>
            </a:r>
            <a:r>
              <a:rPr lang="en-US" sz="2000" dirty="0" smtClean="0"/>
              <a:t> is </a:t>
            </a:r>
            <a:r>
              <a:rPr lang="en-US" sz="2000" dirty="0" smtClean="0"/>
              <a:t>not approved </a:t>
            </a:r>
            <a:r>
              <a:rPr lang="en-US" sz="2000" dirty="0" smtClean="0"/>
              <a:t>for food animal use.</a:t>
            </a:r>
          </a:p>
          <a:p>
            <a:pPr marL="344488" indent="-344488">
              <a:lnSpc>
                <a:spcPct val="150000"/>
              </a:lnSpc>
            </a:pPr>
            <a:r>
              <a:rPr lang="en-US" sz="2000" b="1" dirty="0" smtClean="0"/>
              <a:t>(2) Mechanism of action. </a:t>
            </a:r>
            <a:r>
              <a:rPr lang="en-US" sz="2000" dirty="0" smtClean="0"/>
              <a:t>Inhibits </a:t>
            </a:r>
            <a:r>
              <a:rPr lang="en-US" sz="2000" dirty="0" err="1" smtClean="0"/>
              <a:t>dihydrofolate</a:t>
            </a:r>
            <a:r>
              <a:rPr lang="en-US" sz="2000" dirty="0" smtClean="0"/>
              <a:t> </a:t>
            </a:r>
            <a:r>
              <a:rPr lang="en-US" sz="2000" dirty="0" err="1" smtClean="0"/>
              <a:t>reductase</a:t>
            </a:r>
            <a:r>
              <a:rPr lang="en-US" sz="2000" dirty="0" smtClean="0"/>
              <a:t> in bacteria (but </a:t>
            </a:r>
            <a:r>
              <a:rPr lang="en-US" sz="2000" dirty="0" smtClean="0"/>
              <a:t>not mammalian </a:t>
            </a:r>
            <a:r>
              <a:rPr lang="en-US" sz="2000" dirty="0" smtClean="0"/>
              <a:t>cells) and thus block the formation of </a:t>
            </a:r>
            <a:r>
              <a:rPr lang="en-US" sz="2000" dirty="0" err="1" smtClean="0"/>
              <a:t>tetrahydrofolic</a:t>
            </a:r>
            <a:r>
              <a:rPr lang="en-US" sz="2000" dirty="0" smtClean="0"/>
              <a:t> acid </a:t>
            </a:r>
            <a:r>
              <a:rPr lang="en-US" sz="2000" dirty="0" smtClean="0"/>
              <a:t>essential for </a:t>
            </a:r>
            <a:r>
              <a:rPr lang="en-US" sz="2000" dirty="0" err="1" smtClean="0"/>
              <a:t>purine</a:t>
            </a:r>
            <a:r>
              <a:rPr lang="en-US" sz="2000" dirty="0" smtClean="0"/>
              <a:t> and DNA synthesis.</a:t>
            </a:r>
            <a:endParaRPr lang="en-US" sz="2000" b="1" dirty="0" smtClean="0"/>
          </a:p>
          <a:p>
            <a:pPr marL="344488" indent="-344488">
              <a:lnSpc>
                <a:spcPct val="150000"/>
              </a:lnSpc>
            </a:pPr>
            <a:r>
              <a:rPr lang="en-US" sz="2000" b="1" dirty="0" smtClean="0"/>
              <a:t>(3) Therapeutic uses. </a:t>
            </a:r>
            <a:r>
              <a:rPr lang="en-US" sz="2000" dirty="0" smtClean="0"/>
              <a:t>The </a:t>
            </a:r>
            <a:r>
              <a:rPr lang="en-US" sz="2000" dirty="0" err="1" smtClean="0"/>
              <a:t>anticoccidial</a:t>
            </a:r>
            <a:r>
              <a:rPr lang="en-US" sz="2000" dirty="0" smtClean="0"/>
              <a:t> effects of </a:t>
            </a:r>
            <a:r>
              <a:rPr lang="en-US" sz="2000" dirty="0" err="1" smtClean="0"/>
              <a:t>ormetoprim</a:t>
            </a:r>
            <a:r>
              <a:rPr lang="en-US" sz="2000" dirty="0" smtClean="0"/>
              <a:t> </a:t>
            </a:r>
            <a:r>
              <a:rPr lang="en-US" sz="2000" dirty="0" smtClean="0"/>
              <a:t>and </a:t>
            </a:r>
            <a:r>
              <a:rPr lang="en-US" sz="2000" dirty="0" err="1" smtClean="0"/>
              <a:t>pyrimethamine</a:t>
            </a:r>
            <a:r>
              <a:rPr lang="en-US" sz="2000" dirty="0" smtClean="0"/>
              <a:t> </a:t>
            </a:r>
            <a:r>
              <a:rPr lang="en-US" sz="2000" dirty="0" smtClean="0"/>
              <a:t>are synergistic with sulfonamides. They are used to treat </a:t>
            </a:r>
            <a:r>
              <a:rPr lang="en-US" sz="2000" dirty="0" err="1" smtClean="0"/>
              <a:t>coccidiosis</a:t>
            </a:r>
            <a:r>
              <a:rPr lang="en-US" sz="2000" dirty="0" smtClean="0"/>
              <a:t> outbreaks</a:t>
            </a:r>
            <a:r>
              <a:rPr lang="en-US" sz="2000" dirty="0" smtClean="0"/>
              <a:t>. The </a:t>
            </a:r>
            <a:r>
              <a:rPr lang="en-US" sz="2000" dirty="0" err="1" smtClean="0"/>
              <a:t>preslaughter</a:t>
            </a:r>
            <a:r>
              <a:rPr lang="en-US" sz="2000" dirty="0" smtClean="0"/>
              <a:t> withdrawal period for </a:t>
            </a:r>
            <a:r>
              <a:rPr lang="en-US" sz="2000" dirty="0" err="1" smtClean="0"/>
              <a:t>sulfadimethoxineormetoprim</a:t>
            </a:r>
            <a:r>
              <a:rPr lang="en-US" sz="2000" dirty="0" smtClean="0"/>
              <a:t> in </a:t>
            </a:r>
            <a:r>
              <a:rPr lang="en-US" sz="2000" dirty="0" smtClean="0"/>
              <a:t>poultry is 5 days.</a:t>
            </a:r>
          </a:p>
          <a:p>
            <a:pPr marL="344488" indent="-344488">
              <a:lnSpc>
                <a:spcPct val="150000"/>
              </a:lnSpc>
            </a:pPr>
            <a:r>
              <a:rPr lang="en-US" sz="2000" b="1" dirty="0" smtClean="0"/>
              <a:t>(4) Pharmacokinetics. </a:t>
            </a:r>
            <a:r>
              <a:rPr lang="en-US" sz="2000" dirty="0" smtClean="0"/>
              <a:t>After oral administration, therapeutic levels of </a:t>
            </a:r>
            <a:r>
              <a:rPr lang="en-US" sz="2000" dirty="0" err="1" smtClean="0"/>
              <a:t>ormetoprim</a:t>
            </a:r>
            <a:r>
              <a:rPr lang="en-US" sz="2000" dirty="0" smtClean="0"/>
              <a:t> are </a:t>
            </a:r>
            <a:r>
              <a:rPr lang="en-US" sz="2000" dirty="0" smtClean="0"/>
              <a:t>maintained for ≥24 hours. Other information is not available </a:t>
            </a:r>
            <a:r>
              <a:rPr lang="en-US" sz="2000" dirty="0" smtClean="0"/>
              <a:t>for </a:t>
            </a:r>
            <a:r>
              <a:rPr lang="en-029" sz="2000" dirty="0" smtClean="0"/>
              <a:t>animals</a:t>
            </a:r>
            <a:r>
              <a:rPr lang="en-029" sz="2000" dirty="0" smtClean="0"/>
              <a:t>.</a:t>
            </a:r>
            <a:endParaRPr lang="en-029" sz="2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718121"/>
          </a:xfrm>
          <a:prstGeom prst="rect">
            <a:avLst/>
          </a:prstGeom>
        </p:spPr>
        <p:txBody>
          <a:bodyPr wrap="square">
            <a:spAutoFit/>
          </a:bodyPr>
          <a:lstStyle/>
          <a:p>
            <a:pPr>
              <a:lnSpc>
                <a:spcPct val="120000"/>
              </a:lnSpc>
            </a:pPr>
            <a:r>
              <a:rPr lang="en-029" b="1" dirty="0" smtClean="0"/>
              <a:t>j. </a:t>
            </a:r>
            <a:r>
              <a:rPr lang="en-029" b="1" dirty="0" err="1" smtClean="0"/>
              <a:t>Diclazuril</a:t>
            </a:r>
            <a:r>
              <a:rPr lang="en-029" b="1" dirty="0" smtClean="0"/>
              <a:t> (</a:t>
            </a:r>
            <a:r>
              <a:rPr lang="en-029" b="1" dirty="0" err="1" smtClean="0"/>
              <a:t>Clinacox</a:t>
            </a:r>
            <a:r>
              <a:rPr lang="en-029" b="1" dirty="0" smtClean="0"/>
              <a:t> </a:t>
            </a:r>
            <a:r>
              <a:rPr lang="en-029" dirty="0" smtClean="0">
                <a:sym typeface="Symbol"/>
              </a:rPr>
              <a:t></a:t>
            </a:r>
            <a:r>
              <a:rPr lang="en-029" b="1" dirty="0" smtClean="0"/>
              <a:t> </a:t>
            </a:r>
            <a:r>
              <a:rPr lang="en-029" b="1" i="1" dirty="0" smtClean="0"/>
              <a:t> </a:t>
            </a:r>
            <a:r>
              <a:rPr lang="en-029" b="1" i="1" dirty="0" smtClean="0"/>
              <a:t>)</a:t>
            </a:r>
          </a:p>
          <a:p>
            <a:pPr marL="284163" indent="-284163">
              <a:lnSpc>
                <a:spcPct val="120000"/>
              </a:lnSpc>
            </a:pPr>
            <a:r>
              <a:rPr lang="en-US" b="1" dirty="0" smtClean="0"/>
              <a:t>(1) Chemistry. </a:t>
            </a:r>
            <a:r>
              <a:rPr lang="en-US" dirty="0" smtClean="0"/>
              <a:t>It is one of </a:t>
            </a:r>
            <a:r>
              <a:rPr lang="en-US" dirty="0" err="1" smtClean="0"/>
              <a:t>benzeneacetonitriles</a:t>
            </a:r>
            <a:r>
              <a:rPr lang="en-US" dirty="0" smtClean="0"/>
              <a:t> that have potent </a:t>
            </a:r>
            <a:r>
              <a:rPr lang="en-US" dirty="0" err="1" smtClean="0"/>
              <a:t>anticoccidial</a:t>
            </a:r>
            <a:r>
              <a:rPr lang="en-US" dirty="0" smtClean="0"/>
              <a:t> activity</a:t>
            </a:r>
            <a:r>
              <a:rPr lang="en-US" dirty="0" smtClean="0"/>
              <a:t>. </a:t>
            </a:r>
            <a:r>
              <a:rPr lang="en-US" dirty="0" err="1" smtClean="0"/>
              <a:t>Diclazuril</a:t>
            </a:r>
            <a:r>
              <a:rPr lang="en-US" dirty="0" smtClean="0"/>
              <a:t> is a slightly yellowish to beige powder, and it is </a:t>
            </a:r>
            <a:r>
              <a:rPr lang="en-US" dirty="0" smtClean="0"/>
              <a:t>almost </a:t>
            </a:r>
            <a:r>
              <a:rPr lang="en-029" dirty="0" smtClean="0"/>
              <a:t>insoluble </a:t>
            </a:r>
            <a:r>
              <a:rPr lang="en-029" dirty="0" smtClean="0"/>
              <a:t>in water.</a:t>
            </a:r>
          </a:p>
          <a:p>
            <a:pPr marL="284163" indent="-284163">
              <a:lnSpc>
                <a:spcPct val="120000"/>
              </a:lnSpc>
            </a:pPr>
            <a:r>
              <a:rPr lang="en-US" b="1" dirty="0" smtClean="0"/>
              <a:t>(2) Mechanism of action. </a:t>
            </a:r>
            <a:r>
              <a:rPr lang="en-US" dirty="0" err="1" smtClean="0"/>
              <a:t>Diclazuril</a:t>
            </a:r>
            <a:r>
              <a:rPr lang="en-US" dirty="0" smtClean="0"/>
              <a:t> is effective against </a:t>
            </a:r>
            <a:r>
              <a:rPr lang="en-US" dirty="0" err="1" smtClean="0"/>
              <a:t>schizonts</a:t>
            </a:r>
            <a:r>
              <a:rPr lang="en-US" dirty="0" smtClean="0"/>
              <a:t> and </a:t>
            </a:r>
            <a:r>
              <a:rPr lang="en-US" dirty="0" smtClean="0"/>
              <a:t>gametes </a:t>
            </a:r>
            <a:r>
              <a:rPr lang="en-029" dirty="0" smtClean="0"/>
              <a:t>by </a:t>
            </a:r>
            <a:r>
              <a:rPr lang="en-029" dirty="0" smtClean="0"/>
              <a:t>inhibiting nuclear division.</a:t>
            </a:r>
          </a:p>
          <a:p>
            <a:pPr marL="284163" indent="-284163">
              <a:lnSpc>
                <a:spcPct val="120000"/>
              </a:lnSpc>
            </a:pPr>
            <a:r>
              <a:rPr lang="en-US" b="1" dirty="0" smtClean="0"/>
              <a:t>(3) Therapeutic uses. </a:t>
            </a:r>
            <a:r>
              <a:rPr lang="en-US" dirty="0" smtClean="0"/>
              <a:t>It is used as a feed additive to prevent </a:t>
            </a:r>
            <a:r>
              <a:rPr lang="en-US" dirty="0" err="1" smtClean="0"/>
              <a:t>coccidiosis</a:t>
            </a:r>
            <a:r>
              <a:rPr lang="en-US" dirty="0" smtClean="0"/>
              <a:t> in broilers</a:t>
            </a:r>
            <a:r>
              <a:rPr lang="en-US" dirty="0" smtClean="0"/>
              <a:t>.</a:t>
            </a:r>
            <a:r>
              <a:rPr lang="en-US" b="1" dirty="0" smtClean="0"/>
              <a:t> </a:t>
            </a:r>
            <a:r>
              <a:rPr lang="en-US" dirty="0" smtClean="0"/>
              <a:t>Since </a:t>
            </a:r>
            <a:r>
              <a:rPr lang="en-US" dirty="0" smtClean="0"/>
              <a:t>it is effective against later stages of </a:t>
            </a:r>
            <a:r>
              <a:rPr lang="en-US" dirty="0" err="1" smtClean="0"/>
              <a:t>coccidia</a:t>
            </a:r>
            <a:r>
              <a:rPr lang="en-US" dirty="0" smtClean="0"/>
              <a:t>, it has potential to </a:t>
            </a:r>
            <a:r>
              <a:rPr lang="en-US" dirty="0" smtClean="0"/>
              <a:t>be used </a:t>
            </a:r>
            <a:r>
              <a:rPr lang="en-US" dirty="0" smtClean="0"/>
              <a:t>for treating outbreaks of </a:t>
            </a:r>
            <a:r>
              <a:rPr lang="en-US" dirty="0" err="1" smtClean="0"/>
              <a:t>coccidiosis</a:t>
            </a:r>
            <a:r>
              <a:rPr lang="en-US" dirty="0" smtClean="0"/>
              <a:t>. It could be used in an </a:t>
            </a:r>
            <a:r>
              <a:rPr lang="en-US" dirty="0" smtClean="0"/>
              <a:t>extra-label manner </a:t>
            </a:r>
            <a:r>
              <a:rPr lang="en-US" dirty="0" smtClean="0"/>
              <a:t>to treat mammalian </a:t>
            </a:r>
            <a:r>
              <a:rPr lang="en-US" dirty="0" err="1" smtClean="0"/>
              <a:t>coccidiosis</a:t>
            </a:r>
            <a:r>
              <a:rPr lang="en-US" dirty="0" smtClean="0"/>
              <a:t>, EPM, and toxoplasmosis</a:t>
            </a:r>
            <a:r>
              <a:rPr lang="en-US" dirty="0" smtClean="0"/>
              <a:t>. </a:t>
            </a:r>
          </a:p>
          <a:p>
            <a:pPr>
              <a:lnSpc>
                <a:spcPct val="120000"/>
              </a:lnSpc>
            </a:pPr>
            <a:r>
              <a:rPr lang="en-029" b="1" dirty="0" smtClean="0"/>
              <a:t>(4) Pharmacokinetics</a:t>
            </a:r>
          </a:p>
          <a:p>
            <a:pPr marL="569913" indent="-285750">
              <a:lnSpc>
                <a:spcPct val="120000"/>
              </a:lnSpc>
            </a:pPr>
            <a:r>
              <a:rPr lang="en-US" b="1" dirty="0" smtClean="0"/>
              <a:t>(a) </a:t>
            </a:r>
            <a:r>
              <a:rPr lang="en-US" dirty="0" smtClean="0"/>
              <a:t>Following oral administration to chickens, plasma concentrations of </a:t>
            </a:r>
            <a:r>
              <a:rPr lang="en-US" dirty="0" err="1" smtClean="0"/>
              <a:t>diclazuril</a:t>
            </a:r>
            <a:r>
              <a:rPr lang="en-US" dirty="0" smtClean="0"/>
              <a:t> peak </a:t>
            </a:r>
            <a:r>
              <a:rPr lang="en-US" dirty="0" smtClean="0"/>
              <a:t>at 6 hours. The plasma and tissue </a:t>
            </a:r>
            <a:r>
              <a:rPr lang="en-US" i="1" dirty="0" smtClean="0"/>
              <a:t>t1/2 are ∼50 hours. </a:t>
            </a:r>
            <a:r>
              <a:rPr lang="en-US" i="1" dirty="0" smtClean="0"/>
              <a:t>There </a:t>
            </a:r>
            <a:r>
              <a:rPr lang="en-US" dirty="0" smtClean="0"/>
              <a:t>is </a:t>
            </a:r>
            <a:r>
              <a:rPr lang="en-US" dirty="0" smtClean="0"/>
              <a:t>a rapid equilibrium between plasma and tissue concentrations of </a:t>
            </a:r>
            <a:r>
              <a:rPr lang="en-US" dirty="0" smtClean="0"/>
              <a:t>the </a:t>
            </a:r>
            <a:r>
              <a:rPr lang="en-029" dirty="0" smtClean="0"/>
              <a:t>drug</a:t>
            </a:r>
            <a:r>
              <a:rPr lang="en-029" dirty="0" smtClean="0"/>
              <a:t>.</a:t>
            </a:r>
          </a:p>
          <a:p>
            <a:pPr marL="569913" indent="-285750">
              <a:lnSpc>
                <a:spcPct val="120000"/>
              </a:lnSpc>
            </a:pPr>
            <a:r>
              <a:rPr lang="en-US" b="1" dirty="0" smtClean="0"/>
              <a:t>(b) </a:t>
            </a:r>
            <a:r>
              <a:rPr lang="en-US" dirty="0" smtClean="0"/>
              <a:t>The tissue concentrations are 2–10 times lower than the </a:t>
            </a:r>
            <a:r>
              <a:rPr lang="en-US" dirty="0" smtClean="0"/>
              <a:t>corresponding plasma </a:t>
            </a:r>
            <a:r>
              <a:rPr lang="en-US" dirty="0" smtClean="0"/>
              <a:t>concentrations. The liver and the kidneys have the highest </a:t>
            </a:r>
            <a:r>
              <a:rPr lang="en-US" dirty="0" smtClean="0"/>
              <a:t>concentrations </a:t>
            </a:r>
            <a:r>
              <a:rPr lang="en-029" dirty="0" smtClean="0"/>
              <a:t>of </a:t>
            </a:r>
            <a:r>
              <a:rPr lang="en-029" dirty="0" smtClean="0"/>
              <a:t>the drug.</a:t>
            </a:r>
          </a:p>
          <a:p>
            <a:pPr marL="569913" indent="-285750">
              <a:lnSpc>
                <a:spcPct val="120000"/>
              </a:lnSpc>
            </a:pPr>
            <a:r>
              <a:rPr lang="en-US" b="1" dirty="0" smtClean="0"/>
              <a:t>(c) </a:t>
            </a:r>
            <a:r>
              <a:rPr lang="en-US" dirty="0" err="1" smtClean="0"/>
              <a:t>Diclazuril</a:t>
            </a:r>
            <a:r>
              <a:rPr lang="en-US" dirty="0" smtClean="0"/>
              <a:t> is excreted in the urine mostly as the parent compound</a:t>
            </a:r>
            <a:r>
              <a:rPr lang="en-US" dirty="0" smtClean="0"/>
              <a:t>. About </a:t>
            </a:r>
            <a:r>
              <a:rPr lang="en-US" dirty="0" smtClean="0"/>
              <a:t>50% of the dose is excreted within 24 hours, and </a:t>
            </a:r>
            <a:r>
              <a:rPr lang="en-US" i="1" dirty="0" smtClean="0"/>
              <a:t>&gt;95% </a:t>
            </a:r>
            <a:r>
              <a:rPr lang="en-US" i="1" dirty="0" smtClean="0"/>
              <a:t>after </a:t>
            </a:r>
            <a:r>
              <a:rPr lang="en-029" dirty="0" smtClean="0"/>
              <a:t>10 </a:t>
            </a:r>
            <a:r>
              <a:rPr lang="en-029" dirty="0" smtClean="0"/>
              <a:t>days.</a:t>
            </a:r>
          </a:p>
          <a:p>
            <a:pPr marL="569913" indent="-285750">
              <a:lnSpc>
                <a:spcPct val="120000"/>
              </a:lnSpc>
            </a:pPr>
            <a:r>
              <a:rPr lang="en-US" b="1" dirty="0" smtClean="0"/>
              <a:t>(d) </a:t>
            </a:r>
            <a:r>
              <a:rPr lang="en-US" dirty="0" smtClean="0"/>
              <a:t>There is no </a:t>
            </a:r>
            <a:r>
              <a:rPr lang="en-US" dirty="0" err="1" smtClean="0"/>
              <a:t>preslaughter</a:t>
            </a:r>
            <a:r>
              <a:rPr lang="en-US" dirty="0" smtClean="0"/>
              <a:t> withdrawal time in broilers, since the </a:t>
            </a:r>
            <a:r>
              <a:rPr lang="en-US" dirty="0" smtClean="0"/>
              <a:t>tissue levels </a:t>
            </a:r>
            <a:r>
              <a:rPr lang="en-US" dirty="0" smtClean="0"/>
              <a:t>of </a:t>
            </a:r>
            <a:r>
              <a:rPr lang="en-US" dirty="0" err="1" smtClean="0"/>
              <a:t>diclazuril</a:t>
            </a:r>
            <a:r>
              <a:rPr lang="en-US" dirty="0" smtClean="0"/>
              <a:t> are below minimal limit after oral administration</a:t>
            </a:r>
            <a:r>
              <a:rPr lang="en-US" dirty="0" smtClean="0"/>
              <a:t>. </a:t>
            </a:r>
            <a:r>
              <a:rPr lang="en-US" dirty="0" err="1" smtClean="0"/>
              <a:t>Diclazuril</a:t>
            </a:r>
            <a:r>
              <a:rPr lang="en-US" dirty="0" smtClean="0"/>
              <a:t> </a:t>
            </a:r>
            <a:r>
              <a:rPr lang="en-US" dirty="0" smtClean="0"/>
              <a:t>is not for use in laying hens.</a:t>
            </a:r>
          </a:p>
          <a:p>
            <a:pPr>
              <a:lnSpc>
                <a:spcPct val="120000"/>
              </a:lnSpc>
            </a:pPr>
            <a:r>
              <a:rPr lang="en-US" b="1" dirty="0" smtClean="0"/>
              <a:t>(5) Adverse effects.</a:t>
            </a:r>
            <a:r>
              <a:rPr lang="en-US" dirty="0" smtClean="0"/>
              <a:t> </a:t>
            </a:r>
            <a:r>
              <a:rPr lang="en-US" dirty="0" err="1" smtClean="0"/>
              <a:t>Diclazuril</a:t>
            </a:r>
            <a:r>
              <a:rPr lang="en-US" dirty="0" smtClean="0"/>
              <a:t> is a safe drug when use as directed.</a:t>
            </a:r>
            <a:endParaRPr lang="en-029"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515630"/>
          </a:xfrm>
          <a:prstGeom prst="rect">
            <a:avLst/>
          </a:prstGeom>
        </p:spPr>
        <p:txBody>
          <a:bodyPr wrap="square">
            <a:spAutoFit/>
          </a:bodyPr>
          <a:lstStyle/>
          <a:p>
            <a:pPr marL="225425" indent="-225425">
              <a:lnSpc>
                <a:spcPct val="140000"/>
              </a:lnSpc>
            </a:pPr>
            <a:r>
              <a:rPr lang="en-029" sz="2000" b="1" dirty="0" smtClean="0"/>
              <a:t>k. </a:t>
            </a:r>
            <a:r>
              <a:rPr lang="en-029" sz="2000" b="1" dirty="0" err="1" smtClean="0"/>
              <a:t>Toltrazuril</a:t>
            </a:r>
            <a:r>
              <a:rPr lang="en-029" sz="2000" b="1" dirty="0" smtClean="0"/>
              <a:t> and </a:t>
            </a:r>
            <a:r>
              <a:rPr lang="en-029" sz="2000" b="1" dirty="0" err="1" smtClean="0"/>
              <a:t>ponazuril</a:t>
            </a:r>
            <a:r>
              <a:rPr lang="en-029" sz="2000" b="1" dirty="0" smtClean="0"/>
              <a:t> (extra-label use). </a:t>
            </a:r>
            <a:r>
              <a:rPr lang="en-029" sz="2000" dirty="0" err="1" smtClean="0"/>
              <a:t>Ponazuril</a:t>
            </a:r>
            <a:r>
              <a:rPr lang="en-029" sz="2000" dirty="0" smtClean="0"/>
              <a:t> is </a:t>
            </a:r>
            <a:r>
              <a:rPr lang="en-029" sz="2000" dirty="0" err="1" smtClean="0"/>
              <a:t>toltrazuril</a:t>
            </a:r>
            <a:r>
              <a:rPr lang="en-029" sz="2000" dirty="0" smtClean="0"/>
              <a:t> </a:t>
            </a:r>
            <a:r>
              <a:rPr lang="en-029" sz="2000" dirty="0" err="1" smtClean="0"/>
              <a:t>sulfone</a:t>
            </a:r>
            <a:r>
              <a:rPr lang="en-029" sz="2000" dirty="0" smtClean="0"/>
              <a:t>, </a:t>
            </a:r>
            <a:r>
              <a:rPr lang="en-029" sz="2000" dirty="0" smtClean="0"/>
              <a:t>an active </a:t>
            </a:r>
            <a:r>
              <a:rPr lang="en-029" sz="2000" dirty="0" smtClean="0"/>
              <a:t>metabolite of </a:t>
            </a:r>
            <a:r>
              <a:rPr lang="en-029" sz="2000" dirty="0" err="1" smtClean="0"/>
              <a:t>toltrazuril</a:t>
            </a:r>
            <a:r>
              <a:rPr lang="en-029" sz="2000" dirty="0" smtClean="0"/>
              <a:t>.</a:t>
            </a:r>
          </a:p>
          <a:p>
            <a:pPr marL="344488" indent="-344488">
              <a:lnSpc>
                <a:spcPct val="140000"/>
              </a:lnSpc>
            </a:pPr>
            <a:r>
              <a:rPr lang="en-US" sz="2000" b="1" dirty="0" smtClean="0"/>
              <a:t>(1) Mechanism of action. </a:t>
            </a:r>
            <a:r>
              <a:rPr lang="en-US" sz="2000" dirty="0" err="1" smtClean="0"/>
              <a:t>Toltrazuril</a:t>
            </a:r>
            <a:r>
              <a:rPr lang="en-US" sz="2000" dirty="0" smtClean="0"/>
              <a:t> and </a:t>
            </a:r>
            <a:r>
              <a:rPr lang="en-US" sz="2000" dirty="0" err="1" smtClean="0"/>
              <a:t>ponazuril</a:t>
            </a:r>
            <a:r>
              <a:rPr lang="en-US" sz="2000" dirty="0" smtClean="0"/>
              <a:t> are effective </a:t>
            </a:r>
            <a:r>
              <a:rPr lang="en-US" sz="2000" dirty="0" smtClean="0"/>
              <a:t>against </a:t>
            </a:r>
            <a:r>
              <a:rPr lang="en-US" sz="2000" dirty="0" err="1" smtClean="0"/>
              <a:t>schizonts</a:t>
            </a:r>
            <a:r>
              <a:rPr lang="en-US" sz="2000" dirty="0" smtClean="0"/>
              <a:t> </a:t>
            </a:r>
            <a:r>
              <a:rPr lang="en-US" sz="2000" dirty="0" smtClean="0"/>
              <a:t>and gametes by inhibiting nuclear division.</a:t>
            </a:r>
          </a:p>
          <a:p>
            <a:pPr marL="344488" indent="-344488">
              <a:lnSpc>
                <a:spcPct val="140000"/>
              </a:lnSpc>
            </a:pPr>
            <a:r>
              <a:rPr lang="en-US" sz="2000" b="1" dirty="0" smtClean="0"/>
              <a:t>(2) Therapeutic uses. </a:t>
            </a:r>
            <a:r>
              <a:rPr lang="en-US" sz="2000" dirty="0" smtClean="0"/>
              <a:t>These are very effective drugs against </a:t>
            </a:r>
            <a:r>
              <a:rPr lang="en-US" sz="2000" dirty="0" err="1" smtClean="0"/>
              <a:t>coccidia</a:t>
            </a:r>
            <a:r>
              <a:rPr lang="en-US" sz="2000" dirty="0" smtClean="0"/>
              <a:t>, but not </a:t>
            </a:r>
            <a:r>
              <a:rPr lang="en-US" sz="2000" dirty="0" smtClean="0"/>
              <a:t>yet approved </a:t>
            </a:r>
            <a:r>
              <a:rPr lang="en-US" sz="2000" dirty="0" smtClean="0"/>
              <a:t>by FDA for such a use. </a:t>
            </a:r>
            <a:r>
              <a:rPr lang="en-US" sz="2000" dirty="0" err="1" smtClean="0"/>
              <a:t>Ponazuril</a:t>
            </a:r>
            <a:r>
              <a:rPr lang="en-US" sz="2000" dirty="0" smtClean="0"/>
              <a:t> is approved for use to </a:t>
            </a:r>
            <a:r>
              <a:rPr lang="en-US" sz="2000" dirty="0" smtClean="0"/>
              <a:t>control </a:t>
            </a:r>
            <a:r>
              <a:rPr lang="en-029" sz="2000" dirty="0" smtClean="0"/>
              <a:t>EPM</a:t>
            </a:r>
            <a:r>
              <a:rPr lang="en-029" sz="2000" dirty="0" smtClean="0"/>
              <a:t>.</a:t>
            </a:r>
          </a:p>
          <a:p>
            <a:pPr marL="344488" indent="-344488">
              <a:lnSpc>
                <a:spcPct val="140000"/>
              </a:lnSpc>
            </a:pPr>
            <a:r>
              <a:rPr lang="en-US" sz="2000" b="1" dirty="0" smtClean="0"/>
              <a:t>(3) Pharmacokinetics of </a:t>
            </a:r>
            <a:r>
              <a:rPr lang="en-US" sz="2000" b="1" dirty="0" err="1" smtClean="0"/>
              <a:t>toltrazuril</a:t>
            </a:r>
            <a:r>
              <a:rPr lang="en-US" sz="2000" b="1" dirty="0" smtClean="0"/>
              <a:t>. </a:t>
            </a:r>
            <a:r>
              <a:rPr lang="en-US" sz="2000" dirty="0" smtClean="0"/>
              <a:t>After oral administration to piglets </a:t>
            </a:r>
            <a:r>
              <a:rPr lang="en-US" sz="2000" dirty="0" smtClean="0"/>
              <a:t>and calves</a:t>
            </a:r>
            <a:r>
              <a:rPr lang="en-US" sz="2000" dirty="0" smtClean="0"/>
              <a:t>, </a:t>
            </a:r>
            <a:r>
              <a:rPr lang="en-US" sz="2000" dirty="0" err="1" smtClean="0"/>
              <a:t>toltrazuril</a:t>
            </a:r>
            <a:r>
              <a:rPr lang="en-US" sz="2000" dirty="0" smtClean="0"/>
              <a:t> is absorbed slowly by the gut, which is followed by </a:t>
            </a:r>
            <a:r>
              <a:rPr lang="en-US" sz="2000" dirty="0" err="1" smtClean="0"/>
              <a:t>longlasting</a:t>
            </a:r>
            <a:r>
              <a:rPr lang="en-US" sz="2000" dirty="0" smtClean="0"/>
              <a:t> distribution </a:t>
            </a:r>
            <a:r>
              <a:rPr lang="en-US" sz="2000" dirty="0" smtClean="0"/>
              <a:t>among the different compartments of the body. </a:t>
            </a:r>
            <a:r>
              <a:rPr lang="en-US" sz="2000" dirty="0" smtClean="0"/>
              <a:t>The plasma </a:t>
            </a:r>
            <a:r>
              <a:rPr lang="en-US" sz="2000" i="1" dirty="0" smtClean="0"/>
              <a:t>t1/2 is 51 hours in piglets. Excretion is mostly into feces. There </a:t>
            </a:r>
            <a:r>
              <a:rPr lang="en-US" sz="2000" i="1" dirty="0" smtClean="0"/>
              <a:t>is </a:t>
            </a:r>
            <a:r>
              <a:rPr lang="en-US" sz="2000" dirty="0" smtClean="0"/>
              <a:t>no </a:t>
            </a:r>
            <a:r>
              <a:rPr lang="en-US" sz="2000" dirty="0" smtClean="0"/>
              <a:t>significant </a:t>
            </a:r>
            <a:r>
              <a:rPr lang="en-US" sz="2000" dirty="0" err="1" smtClean="0"/>
              <a:t>enterohepatic</a:t>
            </a:r>
            <a:r>
              <a:rPr lang="en-US" sz="2000" dirty="0" smtClean="0"/>
              <a:t> circulation of </a:t>
            </a:r>
            <a:r>
              <a:rPr lang="en-US" sz="2000" dirty="0" err="1" smtClean="0"/>
              <a:t>toltrazuril</a:t>
            </a:r>
            <a:r>
              <a:rPr lang="en-US" sz="2000" dirty="0" smtClean="0"/>
              <a:t>. Two metabolites </a:t>
            </a:r>
            <a:r>
              <a:rPr lang="en-US" sz="2000" dirty="0" smtClean="0"/>
              <a:t>of </a:t>
            </a:r>
            <a:r>
              <a:rPr lang="en-029" sz="2000" dirty="0" err="1" smtClean="0"/>
              <a:t>toltrazuril</a:t>
            </a:r>
            <a:r>
              <a:rPr lang="en-029" sz="2000" dirty="0" smtClean="0"/>
              <a:t>, both oxidation products, </a:t>
            </a:r>
            <a:r>
              <a:rPr lang="en-029" sz="2000" dirty="0" err="1" smtClean="0"/>
              <a:t>toltrazuril</a:t>
            </a:r>
            <a:r>
              <a:rPr lang="en-029" sz="2000" dirty="0" smtClean="0"/>
              <a:t> </a:t>
            </a:r>
            <a:r>
              <a:rPr lang="en-029" sz="2000" dirty="0" err="1" smtClean="0"/>
              <a:t>sulfoxide</a:t>
            </a:r>
            <a:r>
              <a:rPr lang="en-029" sz="2000" dirty="0" smtClean="0"/>
              <a:t> and </a:t>
            </a:r>
            <a:r>
              <a:rPr lang="en-029" sz="2000" dirty="0" err="1" smtClean="0"/>
              <a:t>toltrazuril</a:t>
            </a:r>
            <a:r>
              <a:rPr lang="en-029" sz="2000" dirty="0" smtClean="0"/>
              <a:t> </a:t>
            </a:r>
            <a:r>
              <a:rPr lang="en-029" sz="2000" dirty="0" err="1" smtClean="0"/>
              <a:t>sulfone</a:t>
            </a:r>
            <a:r>
              <a:rPr lang="en-029" sz="2000" dirty="0" smtClean="0"/>
              <a:t> </a:t>
            </a:r>
            <a:r>
              <a:rPr lang="en-US" sz="2000" dirty="0" smtClean="0"/>
              <a:t>(</a:t>
            </a:r>
            <a:r>
              <a:rPr lang="en-US" sz="2000" dirty="0" err="1" smtClean="0"/>
              <a:t>ponazuril</a:t>
            </a:r>
            <a:r>
              <a:rPr lang="en-US" sz="2000" dirty="0" smtClean="0"/>
              <a:t>), are found in the tissues and organs of piglets.</a:t>
            </a:r>
          </a:p>
          <a:p>
            <a:pPr marL="344488" indent="-344488">
              <a:lnSpc>
                <a:spcPct val="140000"/>
              </a:lnSpc>
            </a:pPr>
            <a:r>
              <a:rPr lang="en-US" sz="2000" b="1" dirty="0" smtClean="0"/>
              <a:t>(4) Adverse effects. </a:t>
            </a:r>
            <a:r>
              <a:rPr lang="en-US" sz="2000" dirty="0" smtClean="0"/>
              <a:t>They include GI disturbances (e.g., vomiting, diarrhea, </a:t>
            </a:r>
            <a:r>
              <a:rPr lang="en-US" sz="2000" dirty="0" smtClean="0"/>
              <a:t>and </a:t>
            </a:r>
            <a:r>
              <a:rPr lang="en-029" sz="2000" dirty="0" err="1" smtClean="0"/>
              <a:t>inappetence</a:t>
            </a:r>
            <a:r>
              <a:rPr lang="en-029" sz="2000" dirty="0" smtClean="0"/>
              <a:t>) and hypersensitivity.</a:t>
            </a:r>
            <a:endParaRPr lang="en-029" sz="20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01004"/>
            <a:ext cx="9144000" cy="3233514"/>
          </a:xfrm>
          <a:prstGeom prst="rect">
            <a:avLst/>
          </a:prstGeom>
        </p:spPr>
        <p:txBody>
          <a:bodyPr wrap="square">
            <a:spAutoFit/>
          </a:bodyPr>
          <a:lstStyle/>
          <a:p>
            <a:pPr marL="165100" indent="-165100">
              <a:lnSpc>
                <a:spcPct val="200000"/>
              </a:lnSpc>
            </a:pPr>
            <a:r>
              <a:rPr lang="en-US" sz="2100" b="1" dirty="0" smtClean="0"/>
              <a:t>l. Drugs for the control of mammalian </a:t>
            </a:r>
            <a:r>
              <a:rPr lang="en-US" sz="2100" b="1" dirty="0" err="1" smtClean="0"/>
              <a:t>coccidiosis</a:t>
            </a:r>
            <a:r>
              <a:rPr lang="en-US" sz="2100" b="1" dirty="0" smtClean="0"/>
              <a:t>. </a:t>
            </a:r>
            <a:r>
              <a:rPr lang="en-US" sz="2100" dirty="0" err="1" smtClean="0"/>
              <a:t>Decoquinate</a:t>
            </a:r>
            <a:r>
              <a:rPr lang="en-US" sz="2100" dirty="0" smtClean="0"/>
              <a:t>, </a:t>
            </a:r>
            <a:r>
              <a:rPr lang="en-US" sz="2100" dirty="0" err="1" smtClean="0"/>
              <a:t>amprolium</a:t>
            </a:r>
            <a:r>
              <a:rPr lang="en-US" sz="2100" dirty="0" smtClean="0"/>
              <a:t>, </a:t>
            </a:r>
            <a:r>
              <a:rPr lang="es-ES" sz="2100" dirty="0" err="1" smtClean="0"/>
              <a:t>monensin</a:t>
            </a:r>
            <a:r>
              <a:rPr lang="es-ES" sz="2100" dirty="0" smtClean="0"/>
              <a:t>, </a:t>
            </a:r>
            <a:r>
              <a:rPr lang="es-ES" sz="2100" dirty="0" err="1" smtClean="0"/>
              <a:t>lasalocid</a:t>
            </a:r>
            <a:r>
              <a:rPr lang="es-ES" sz="2100" dirty="0" smtClean="0"/>
              <a:t>, </a:t>
            </a:r>
            <a:r>
              <a:rPr lang="es-ES" sz="2100" dirty="0" err="1" smtClean="0"/>
              <a:t>sulfonamides</a:t>
            </a:r>
            <a:r>
              <a:rPr lang="es-ES" sz="2100" dirty="0" smtClean="0"/>
              <a:t> </a:t>
            </a:r>
            <a:r>
              <a:rPr lang="es-ES" sz="2100" dirty="0" err="1" smtClean="0"/>
              <a:t>with</a:t>
            </a:r>
            <a:r>
              <a:rPr lang="es-ES" sz="2100" dirty="0" smtClean="0"/>
              <a:t> a </a:t>
            </a:r>
            <a:r>
              <a:rPr lang="es-ES" sz="2100" dirty="0" err="1" smtClean="0"/>
              <a:t>dihydrofolate</a:t>
            </a:r>
            <a:r>
              <a:rPr lang="es-ES" sz="2100" dirty="0" smtClean="0"/>
              <a:t> </a:t>
            </a:r>
            <a:r>
              <a:rPr lang="es-ES" sz="2100" dirty="0" err="1" smtClean="0"/>
              <a:t>reductase</a:t>
            </a:r>
            <a:r>
              <a:rPr lang="es-ES" sz="2100" dirty="0" smtClean="0"/>
              <a:t> </a:t>
            </a:r>
            <a:r>
              <a:rPr lang="es-ES" sz="2100" dirty="0" err="1" smtClean="0"/>
              <a:t>inhibitor</a:t>
            </a:r>
            <a:r>
              <a:rPr lang="es-ES" sz="2100" dirty="0" smtClean="0"/>
              <a:t>, </a:t>
            </a:r>
            <a:r>
              <a:rPr lang="es-ES" sz="2100" dirty="0" err="1" smtClean="0"/>
              <a:t>diclazuril</a:t>
            </a:r>
            <a:r>
              <a:rPr lang="es-ES" sz="2100" dirty="0" smtClean="0"/>
              <a:t>, </a:t>
            </a:r>
            <a:r>
              <a:rPr lang="en-US" sz="2100" dirty="0" err="1" smtClean="0"/>
              <a:t>toltrazuril</a:t>
            </a:r>
            <a:r>
              <a:rPr lang="en-US" sz="2100" dirty="0" smtClean="0"/>
              <a:t>, </a:t>
            </a:r>
            <a:r>
              <a:rPr lang="en-US" sz="2100" dirty="0" smtClean="0"/>
              <a:t>and </a:t>
            </a:r>
            <a:r>
              <a:rPr lang="en-US" sz="2100" dirty="0" err="1" smtClean="0"/>
              <a:t>ponazuril</a:t>
            </a:r>
            <a:r>
              <a:rPr lang="en-US" sz="2100" dirty="0" smtClean="0"/>
              <a:t> </a:t>
            </a:r>
            <a:r>
              <a:rPr lang="en-US" sz="2100" dirty="0" smtClean="0"/>
              <a:t>can be used to prevent </a:t>
            </a:r>
            <a:r>
              <a:rPr lang="en-US" sz="2100" dirty="0" err="1" smtClean="0"/>
              <a:t>coccidiosis</a:t>
            </a:r>
            <a:r>
              <a:rPr lang="en-US" sz="2100" dirty="0" smtClean="0"/>
              <a:t>. </a:t>
            </a:r>
            <a:r>
              <a:rPr lang="en-US" sz="2100" dirty="0" smtClean="0"/>
              <a:t>Sulfonamides </a:t>
            </a:r>
            <a:r>
              <a:rPr lang="en-029" sz="2100" dirty="0" smtClean="0"/>
              <a:t>with </a:t>
            </a:r>
            <a:r>
              <a:rPr lang="en-029" sz="2100" dirty="0" smtClean="0"/>
              <a:t>a </a:t>
            </a:r>
            <a:r>
              <a:rPr lang="en-029" sz="2100" dirty="0" err="1" smtClean="0"/>
              <a:t>dihydrofolate</a:t>
            </a:r>
            <a:r>
              <a:rPr lang="en-029" sz="2100" dirty="0" smtClean="0"/>
              <a:t> </a:t>
            </a:r>
            <a:r>
              <a:rPr lang="en-029" sz="2100" dirty="0" err="1" smtClean="0"/>
              <a:t>reductase</a:t>
            </a:r>
            <a:r>
              <a:rPr lang="en-029" sz="2100" dirty="0" smtClean="0"/>
              <a:t> inhibitor, </a:t>
            </a:r>
            <a:r>
              <a:rPr lang="en-029" sz="2100" dirty="0" err="1" smtClean="0"/>
              <a:t>diclazuril</a:t>
            </a:r>
            <a:r>
              <a:rPr lang="en-029" sz="2100" dirty="0" smtClean="0"/>
              <a:t>, </a:t>
            </a:r>
            <a:r>
              <a:rPr lang="en-029" sz="2100" dirty="0" err="1" smtClean="0"/>
              <a:t>toltrazuril</a:t>
            </a:r>
            <a:r>
              <a:rPr lang="en-029" sz="2100" dirty="0" smtClean="0"/>
              <a:t>, and </a:t>
            </a:r>
            <a:r>
              <a:rPr lang="en-029" sz="2100" dirty="0" err="1" smtClean="0"/>
              <a:t>ponazuril</a:t>
            </a:r>
            <a:r>
              <a:rPr lang="en-029" sz="2100" dirty="0" smtClean="0"/>
              <a:t> </a:t>
            </a:r>
            <a:r>
              <a:rPr lang="en-US" sz="2100" dirty="0" smtClean="0"/>
              <a:t>can </a:t>
            </a:r>
            <a:r>
              <a:rPr lang="en-US" sz="2100" dirty="0" smtClean="0"/>
              <a:t>be used to treat outbreaks of </a:t>
            </a:r>
            <a:r>
              <a:rPr lang="en-US" sz="2100" dirty="0" err="1" smtClean="0"/>
              <a:t>coccidiosis</a:t>
            </a:r>
            <a:r>
              <a:rPr lang="en-US" sz="2100" dirty="0" smtClean="0"/>
              <a:t>.</a:t>
            </a:r>
            <a:endParaRPr lang="en-029" sz="21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4384277"/>
          </a:xfrm>
          <a:prstGeom prst="rect">
            <a:avLst/>
          </a:prstGeom>
        </p:spPr>
        <p:txBody>
          <a:bodyPr wrap="square">
            <a:spAutoFit/>
          </a:bodyPr>
          <a:lstStyle/>
          <a:p>
            <a:pPr>
              <a:lnSpc>
                <a:spcPct val="150000"/>
              </a:lnSpc>
            </a:pPr>
            <a:r>
              <a:rPr lang="en-US" sz="2800" b="1" dirty="0" smtClean="0"/>
              <a:t>B. </a:t>
            </a:r>
            <a:r>
              <a:rPr lang="en-US" sz="2800" b="1" dirty="0" smtClean="0">
                <a:solidFill>
                  <a:schemeClr val="accent6">
                    <a:lumMod val="75000"/>
                  </a:schemeClr>
                </a:solidFill>
              </a:rPr>
              <a:t>Drugs for the treatment of EPM</a:t>
            </a:r>
          </a:p>
          <a:p>
            <a:pPr marL="225425" indent="-225425">
              <a:lnSpc>
                <a:spcPct val="150000"/>
              </a:lnSpc>
            </a:pPr>
            <a:r>
              <a:rPr lang="en-US" sz="2000" b="1" dirty="0" smtClean="0"/>
              <a:t>1. Introduction. </a:t>
            </a:r>
            <a:r>
              <a:rPr lang="en-US" sz="2000" dirty="0" smtClean="0"/>
              <a:t>EPM is the most important equine </a:t>
            </a:r>
            <a:r>
              <a:rPr lang="en-US" sz="2000" dirty="0" err="1" smtClean="0"/>
              <a:t>protozoal</a:t>
            </a:r>
            <a:r>
              <a:rPr lang="en-US" sz="2000" dirty="0" smtClean="0"/>
              <a:t> disease in the </a:t>
            </a:r>
            <a:r>
              <a:rPr lang="en-US" sz="2000" dirty="0" smtClean="0"/>
              <a:t>United States</a:t>
            </a:r>
            <a:r>
              <a:rPr lang="en-US" sz="2000" dirty="0" smtClean="0"/>
              <a:t>, which is caused by </a:t>
            </a:r>
            <a:r>
              <a:rPr lang="en-US" sz="2000" i="1" dirty="0" err="1" smtClean="0"/>
              <a:t>Sarcocystis</a:t>
            </a:r>
            <a:r>
              <a:rPr lang="en-US" sz="2000" i="1" dirty="0" smtClean="0"/>
              <a:t> </a:t>
            </a:r>
            <a:r>
              <a:rPr lang="en-US" sz="2000" i="1" dirty="0" err="1" smtClean="0"/>
              <a:t>neurona</a:t>
            </a:r>
            <a:r>
              <a:rPr lang="en-US" sz="2000" i="1" dirty="0" smtClean="0"/>
              <a:t>. Opossum is the definitive host </a:t>
            </a:r>
            <a:r>
              <a:rPr lang="en-US" sz="2000" i="1" dirty="0" smtClean="0"/>
              <a:t>and </a:t>
            </a:r>
            <a:r>
              <a:rPr lang="en-US" sz="2000" dirty="0" smtClean="0"/>
              <a:t>small </a:t>
            </a:r>
            <a:r>
              <a:rPr lang="en-US" sz="2000" dirty="0" smtClean="0"/>
              <a:t>mammals including cats, skunks, and raccoons are intermediate hosts. </a:t>
            </a:r>
            <a:r>
              <a:rPr lang="en-US" sz="2000" dirty="0" smtClean="0"/>
              <a:t>Horse is </a:t>
            </a:r>
            <a:r>
              <a:rPr lang="en-US" sz="2000" dirty="0" smtClean="0"/>
              <a:t>considered an aberrant, dead-end host for </a:t>
            </a:r>
            <a:r>
              <a:rPr lang="en-US" sz="2000" i="1" dirty="0" smtClean="0"/>
              <a:t>S. </a:t>
            </a:r>
            <a:r>
              <a:rPr lang="en-US" sz="2000" i="1" dirty="0" err="1" smtClean="0"/>
              <a:t>neurona</a:t>
            </a:r>
            <a:r>
              <a:rPr lang="en-US" sz="2000" i="1" dirty="0" smtClean="0"/>
              <a:t>. Horses are infected by </a:t>
            </a:r>
            <a:r>
              <a:rPr lang="en-US" sz="2000" i="1" dirty="0" smtClean="0"/>
              <a:t>ingestion </a:t>
            </a:r>
            <a:r>
              <a:rPr lang="en-US" sz="2000" dirty="0" smtClean="0"/>
              <a:t>of </a:t>
            </a:r>
            <a:r>
              <a:rPr lang="en-US" sz="2000" dirty="0" smtClean="0"/>
              <a:t>sporocysts in contaminated feed or water. The </a:t>
            </a:r>
            <a:r>
              <a:rPr lang="en-US" sz="2000" dirty="0" err="1" smtClean="0"/>
              <a:t>schizonts</a:t>
            </a:r>
            <a:r>
              <a:rPr lang="en-US" sz="2000" dirty="0" smtClean="0"/>
              <a:t> of the </a:t>
            </a:r>
            <a:r>
              <a:rPr lang="en-US" sz="2000" dirty="0" smtClean="0"/>
              <a:t>asexual cycle </a:t>
            </a:r>
            <a:r>
              <a:rPr lang="en-US" sz="2000" dirty="0" smtClean="0"/>
              <a:t>are found in CNS, which cause cerebral damages. The signs of the </a:t>
            </a:r>
            <a:r>
              <a:rPr lang="en-US" sz="2000" dirty="0" smtClean="0"/>
              <a:t>infection are </a:t>
            </a:r>
            <a:r>
              <a:rPr lang="en-US" sz="2000" dirty="0" smtClean="0"/>
              <a:t>manifested by head tilt, ataxia, muscle weakness and atrophy, urinary incontinence</a:t>
            </a:r>
            <a:r>
              <a:rPr lang="en-US" sz="2000" dirty="0" smtClean="0"/>
              <a:t>, </a:t>
            </a:r>
            <a:r>
              <a:rPr lang="en-029" sz="2000" dirty="0" smtClean="0"/>
              <a:t>and </a:t>
            </a:r>
            <a:r>
              <a:rPr lang="en-029" sz="2000" dirty="0" smtClean="0"/>
              <a:t>constipation.</a:t>
            </a:r>
            <a:endParaRPr lang="en-029"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72283"/>
            <a:ext cx="9144000" cy="4247317"/>
          </a:xfrm>
          <a:prstGeom prst="rect">
            <a:avLst/>
          </a:prstGeom>
        </p:spPr>
        <p:txBody>
          <a:bodyPr wrap="square">
            <a:spAutoFit/>
          </a:bodyPr>
          <a:lstStyle/>
          <a:p>
            <a:pPr>
              <a:lnSpc>
                <a:spcPct val="150000"/>
              </a:lnSpc>
            </a:pPr>
            <a:r>
              <a:rPr lang="en-029" sz="3600" b="1" dirty="0"/>
              <a:t>ANTIPROTOZOAL DRUGS. </a:t>
            </a:r>
            <a:endParaRPr lang="en-029" sz="3600" b="1" dirty="0" smtClean="0"/>
          </a:p>
          <a:p>
            <a:pPr>
              <a:lnSpc>
                <a:spcPct val="150000"/>
              </a:lnSpc>
            </a:pPr>
            <a:r>
              <a:rPr lang="en-029" sz="3600" dirty="0" smtClean="0"/>
              <a:t>This </a:t>
            </a:r>
            <a:r>
              <a:rPr lang="en-029" sz="3600" dirty="0"/>
              <a:t>discussion focuses on </a:t>
            </a:r>
            <a:r>
              <a:rPr lang="en-029" sz="3600" dirty="0" err="1">
                <a:solidFill>
                  <a:srgbClr val="C00000"/>
                </a:solidFill>
              </a:rPr>
              <a:t>anticoccidial</a:t>
            </a:r>
            <a:r>
              <a:rPr lang="en-029" sz="3600" dirty="0">
                <a:solidFill>
                  <a:srgbClr val="C00000"/>
                </a:solidFill>
              </a:rPr>
              <a:t> drugs</a:t>
            </a:r>
            <a:r>
              <a:rPr lang="en-029" sz="3600" dirty="0"/>
              <a:t>, </a:t>
            </a:r>
            <a:r>
              <a:rPr lang="en-029" sz="3600" dirty="0" smtClean="0">
                <a:solidFill>
                  <a:schemeClr val="accent6">
                    <a:lumMod val="75000"/>
                  </a:schemeClr>
                </a:solidFill>
              </a:rPr>
              <a:t>drugs for </a:t>
            </a:r>
            <a:r>
              <a:rPr lang="en-029" sz="3600" dirty="0">
                <a:solidFill>
                  <a:schemeClr val="accent6">
                    <a:lumMod val="75000"/>
                  </a:schemeClr>
                </a:solidFill>
              </a:rPr>
              <a:t>the treatment of equine </a:t>
            </a:r>
            <a:r>
              <a:rPr lang="en-029" sz="3600" dirty="0" err="1">
                <a:solidFill>
                  <a:schemeClr val="accent6">
                    <a:lumMod val="75000"/>
                  </a:schemeClr>
                </a:solidFill>
              </a:rPr>
              <a:t>protozoal</a:t>
            </a:r>
            <a:r>
              <a:rPr lang="en-029" sz="3600" dirty="0">
                <a:solidFill>
                  <a:schemeClr val="accent6">
                    <a:lumMod val="75000"/>
                  </a:schemeClr>
                </a:solidFill>
              </a:rPr>
              <a:t> </a:t>
            </a:r>
            <a:r>
              <a:rPr lang="en-029" sz="3600" dirty="0" err="1">
                <a:solidFill>
                  <a:schemeClr val="accent6">
                    <a:lumMod val="75000"/>
                  </a:schemeClr>
                </a:solidFill>
              </a:rPr>
              <a:t>myeloencephalitis</a:t>
            </a:r>
            <a:r>
              <a:rPr lang="en-029" sz="3600" dirty="0">
                <a:solidFill>
                  <a:schemeClr val="accent6">
                    <a:lumMod val="75000"/>
                  </a:schemeClr>
                </a:solidFill>
              </a:rPr>
              <a:t> </a:t>
            </a:r>
            <a:r>
              <a:rPr lang="en-029" sz="3600" dirty="0"/>
              <a:t>(EPM), </a:t>
            </a:r>
            <a:r>
              <a:rPr lang="en-029" sz="3600" dirty="0">
                <a:solidFill>
                  <a:srgbClr val="CC9900"/>
                </a:solidFill>
              </a:rPr>
              <a:t>toxoplasmosis</a:t>
            </a:r>
            <a:r>
              <a:rPr lang="en-029" sz="3600" dirty="0"/>
              <a:t>, </a:t>
            </a:r>
            <a:r>
              <a:rPr lang="en-029" sz="3600" dirty="0" err="1">
                <a:solidFill>
                  <a:srgbClr val="00B050"/>
                </a:solidFill>
              </a:rPr>
              <a:t>giardiasis</a:t>
            </a:r>
            <a:r>
              <a:rPr lang="en-029" sz="3600" dirty="0" smtClean="0"/>
              <a:t>, </a:t>
            </a:r>
            <a:r>
              <a:rPr lang="en-029" sz="3600" dirty="0" err="1" smtClean="0">
                <a:solidFill>
                  <a:srgbClr val="0070C0"/>
                </a:solidFill>
              </a:rPr>
              <a:t>babesiosis</a:t>
            </a:r>
            <a:r>
              <a:rPr lang="en-029" sz="3600" dirty="0"/>
              <a:t>, and </a:t>
            </a:r>
            <a:r>
              <a:rPr lang="en-029" sz="3600" dirty="0">
                <a:solidFill>
                  <a:srgbClr val="7030A0"/>
                </a:solidFill>
              </a:rPr>
              <a:t>cryptosporidiosis</a:t>
            </a:r>
            <a:r>
              <a:rPr lang="en-029" sz="3600" dirty="0" smtClean="0"/>
              <a:t>.</a:t>
            </a:r>
            <a:endParaRPr lang="en-029" sz="36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5419"/>
            <a:ext cx="9144000" cy="4708981"/>
          </a:xfrm>
          <a:prstGeom prst="rect">
            <a:avLst/>
          </a:prstGeom>
        </p:spPr>
        <p:txBody>
          <a:bodyPr wrap="square">
            <a:spAutoFit/>
          </a:bodyPr>
          <a:lstStyle/>
          <a:p>
            <a:pPr>
              <a:lnSpc>
                <a:spcPct val="150000"/>
              </a:lnSpc>
            </a:pPr>
            <a:r>
              <a:rPr lang="en-029" sz="2000" b="1" dirty="0" smtClean="0"/>
              <a:t>2. Treatment of EPM</a:t>
            </a:r>
          </a:p>
          <a:p>
            <a:pPr marL="404813" indent="-179388">
              <a:lnSpc>
                <a:spcPct val="150000"/>
              </a:lnSpc>
            </a:pPr>
            <a:r>
              <a:rPr lang="en-US" sz="2000" b="1" dirty="0" smtClean="0"/>
              <a:t>a. </a:t>
            </a:r>
            <a:r>
              <a:rPr lang="en-US" sz="2000" b="1" dirty="0" err="1" smtClean="0"/>
              <a:t>Trimethoprim</a:t>
            </a:r>
            <a:r>
              <a:rPr lang="en-US" sz="2000" b="1" dirty="0" smtClean="0"/>
              <a:t>-sulfadiazine and </a:t>
            </a:r>
            <a:r>
              <a:rPr lang="en-US" sz="2000" b="1" dirty="0" err="1" smtClean="0"/>
              <a:t>pyrimethamine</a:t>
            </a:r>
            <a:r>
              <a:rPr lang="en-US" sz="2000" dirty="0" smtClean="0"/>
              <a:t>, PO, daily for ≥30 days (</a:t>
            </a:r>
            <a:r>
              <a:rPr lang="en-US" sz="2000" dirty="0" smtClean="0"/>
              <a:t>see Chapter </a:t>
            </a:r>
            <a:r>
              <a:rPr lang="en-US" sz="2000" dirty="0" smtClean="0"/>
              <a:t>15, for information on these two drugs).</a:t>
            </a:r>
          </a:p>
          <a:p>
            <a:pPr marL="404813" indent="-179388">
              <a:lnSpc>
                <a:spcPct val="150000"/>
              </a:lnSpc>
            </a:pPr>
            <a:r>
              <a:rPr lang="en-029" sz="2000" b="1" dirty="0" smtClean="0"/>
              <a:t>b. </a:t>
            </a:r>
            <a:r>
              <a:rPr lang="en-029" sz="2000" b="1" dirty="0" err="1" smtClean="0"/>
              <a:t>Ponazuril</a:t>
            </a:r>
            <a:r>
              <a:rPr lang="en-029" sz="2000" b="1" dirty="0" smtClean="0"/>
              <a:t> (</a:t>
            </a:r>
            <a:r>
              <a:rPr lang="en-029" sz="2000" b="1" dirty="0" smtClean="0"/>
              <a:t>Marquis</a:t>
            </a:r>
            <a:r>
              <a:rPr lang="en-029" sz="2000" dirty="0" smtClean="0">
                <a:sym typeface="Symbol"/>
              </a:rPr>
              <a:t></a:t>
            </a:r>
            <a:r>
              <a:rPr lang="en-029" sz="2000" b="1" i="1" dirty="0" smtClean="0"/>
              <a:t>)</a:t>
            </a:r>
            <a:r>
              <a:rPr lang="en-029" sz="2000" i="1" dirty="0" smtClean="0"/>
              <a:t>, </a:t>
            </a:r>
            <a:r>
              <a:rPr lang="en-029" sz="2000" i="1" dirty="0" smtClean="0"/>
              <a:t>PO, 5 mg/kg/day, 28–56 days.</a:t>
            </a:r>
          </a:p>
          <a:p>
            <a:pPr marL="404813" indent="-179388">
              <a:lnSpc>
                <a:spcPct val="150000"/>
              </a:lnSpc>
            </a:pPr>
            <a:r>
              <a:rPr lang="en-US" sz="2000" b="1" dirty="0" smtClean="0"/>
              <a:t>c. </a:t>
            </a:r>
            <a:r>
              <a:rPr lang="en-US" sz="2000" b="1" dirty="0" err="1" smtClean="0"/>
              <a:t>Diclazuril</a:t>
            </a:r>
            <a:r>
              <a:rPr lang="en-US" sz="2000" b="1" dirty="0" smtClean="0"/>
              <a:t> (</a:t>
            </a:r>
            <a:r>
              <a:rPr lang="en-US" sz="2000" b="1" dirty="0" err="1" smtClean="0"/>
              <a:t>Protazil</a:t>
            </a:r>
            <a:r>
              <a:rPr lang="en-029" sz="2000" dirty="0" smtClean="0">
                <a:sym typeface="Symbol"/>
              </a:rPr>
              <a:t></a:t>
            </a:r>
            <a:r>
              <a:rPr lang="en-US" sz="2000" b="1" i="1" dirty="0" smtClean="0"/>
              <a:t>)</a:t>
            </a:r>
            <a:r>
              <a:rPr lang="en-US" sz="2000" i="1" dirty="0" smtClean="0"/>
              <a:t>, </a:t>
            </a:r>
            <a:r>
              <a:rPr lang="en-US" sz="2000" i="1" dirty="0" smtClean="0"/>
              <a:t>PO, 1 mg/kg/day, 28 days.</a:t>
            </a:r>
          </a:p>
          <a:p>
            <a:pPr marL="404813" indent="-179388">
              <a:lnSpc>
                <a:spcPct val="150000"/>
              </a:lnSpc>
            </a:pPr>
            <a:r>
              <a:rPr lang="en-029" sz="2000" b="1" dirty="0" smtClean="0"/>
              <a:t>d. </a:t>
            </a:r>
            <a:r>
              <a:rPr lang="en-029" sz="2000" b="1" dirty="0" err="1" smtClean="0"/>
              <a:t>Nitazoxanide</a:t>
            </a:r>
            <a:r>
              <a:rPr lang="en-029" sz="2000" b="1" dirty="0" smtClean="0"/>
              <a:t> (</a:t>
            </a:r>
            <a:r>
              <a:rPr lang="en-029" sz="2000" b="1" dirty="0" smtClean="0"/>
              <a:t>Navigator</a:t>
            </a:r>
            <a:r>
              <a:rPr lang="en-029" sz="2000" dirty="0" smtClean="0">
                <a:sym typeface="Symbol"/>
              </a:rPr>
              <a:t></a:t>
            </a:r>
            <a:r>
              <a:rPr lang="en-029" sz="2000" i="1" dirty="0" smtClean="0"/>
              <a:t>), </a:t>
            </a:r>
            <a:r>
              <a:rPr lang="en-029" sz="2000" i="1" dirty="0" smtClean="0"/>
              <a:t>PO, days 1–5: 25 mg/kg; days 6–28: 50 mg/kg.</a:t>
            </a:r>
          </a:p>
          <a:p>
            <a:pPr marL="404813" indent="-179388">
              <a:lnSpc>
                <a:spcPct val="150000"/>
              </a:lnSpc>
            </a:pPr>
            <a:r>
              <a:rPr lang="en-US" sz="2000" b="1" dirty="0" smtClean="0"/>
              <a:t>e. Anti-inflammatory agents. </a:t>
            </a:r>
            <a:r>
              <a:rPr lang="en-US" sz="2000" dirty="0" err="1" smtClean="0"/>
              <a:t>Flunixin</a:t>
            </a:r>
            <a:r>
              <a:rPr lang="en-US" sz="2000" dirty="0" smtClean="0"/>
              <a:t>, </a:t>
            </a:r>
            <a:r>
              <a:rPr lang="en-US" sz="2000" dirty="0" err="1" smtClean="0"/>
              <a:t>phenylbutazone</a:t>
            </a:r>
            <a:r>
              <a:rPr lang="en-US" sz="2000" dirty="0" smtClean="0"/>
              <a:t>, and </a:t>
            </a:r>
            <a:r>
              <a:rPr lang="en-US" sz="2000" dirty="0" err="1" smtClean="0"/>
              <a:t>glucocorticoid</a:t>
            </a:r>
            <a:r>
              <a:rPr lang="en-US" sz="2000" dirty="0" smtClean="0"/>
              <a:t> can </a:t>
            </a:r>
            <a:r>
              <a:rPr lang="en-US" sz="2000" dirty="0" smtClean="0"/>
              <a:t>be </a:t>
            </a:r>
            <a:r>
              <a:rPr lang="en-029" sz="2000" dirty="0" smtClean="0"/>
              <a:t>used </a:t>
            </a:r>
            <a:r>
              <a:rPr lang="en-029" sz="2000" dirty="0" smtClean="0"/>
              <a:t>to control inflammation.</a:t>
            </a:r>
          </a:p>
          <a:p>
            <a:pPr marL="404813" indent="-179388">
              <a:lnSpc>
                <a:spcPct val="150000"/>
              </a:lnSpc>
            </a:pPr>
            <a:r>
              <a:rPr lang="en-US" sz="2000" b="1" dirty="0" smtClean="0"/>
              <a:t>f. </a:t>
            </a:r>
            <a:r>
              <a:rPr lang="en-US" sz="2000" dirty="0" smtClean="0"/>
              <a:t>Folic acid/</a:t>
            </a:r>
            <a:r>
              <a:rPr lang="en-US" sz="2000" dirty="0" err="1" smtClean="0"/>
              <a:t>folinic</a:t>
            </a:r>
            <a:r>
              <a:rPr lang="en-US" sz="2000" dirty="0" smtClean="0"/>
              <a:t> acid for protecting bone marrow</a:t>
            </a:r>
            <a:r>
              <a:rPr lang="en-US" sz="2000" b="1" dirty="0" smtClean="0"/>
              <a:t>.</a:t>
            </a:r>
          </a:p>
          <a:p>
            <a:pPr marL="404813" indent="-179388">
              <a:lnSpc>
                <a:spcPct val="150000"/>
              </a:lnSpc>
            </a:pPr>
            <a:r>
              <a:rPr lang="en-US" sz="2000" b="1" dirty="0" smtClean="0"/>
              <a:t>g. </a:t>
            </a:r>
            <a:r>
              <a:rPr lang="en-US" sz="2000" dirty="0" smtClean="0"/>
              <a:t>Physical therapy following chemotherapy</a:t>
            </a:r>
            <a:r>
              <a:rPr lang="en-US" sz="2000" dirty="0" smtClean="0"/>
              <a: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861878"/>
          </a:xfrm>
          <a:prstGeom prst="rect">
            <a:avLst/>
          </a:prstGeom>
        </p:spPr>
        <p:txBody>
          <a:bodyPr wrap="square">
            <a:spAutoFit/>
          </a:bodyPr>
          <a:lstStyle/>
          <a:p>
            <a:pPr>
              <a:lnSpc>
                <a:spcPct val="130000"/>
              </a:lnSpc>
            </a:pPr>
            <a:r>
              <a:rPr lang="en-029" sz="2000" b="1" dirty="0" smtClean="0"/>
              <a:t>3. Anti-EPM agents</a:t>
            </a:r>
          </a:p>
          <a:p>
            <a:pPr>
              <a:lnSpc>
                <a:spcPct val="130000"/>
              </a:lnSpc>
            </a:pPr>
            <a:r>
              <a:rPr lang="en-029" sz="2000" b="1" dirty="0" smtClean="0"/>
              <a:t>a. </a:t>
            </a:r>
            <a:r>
              <a:rPr lang="en-029" sz="2000" b="1" dirty="0" err="1" smtClean="0"/>
              <a:t>Ponazuril</a:t>
            </a:r>
            <a:r>
              <a:rPr lang="en-029" sz="2000" b="1" dirty="0" smtClean="0"/>
              <a:t> (Marquis</a:t>
            </a:r>
            <a:r>
              <a:rPr lang="en-029" sz="2000" dirty="0" smtClean="0">
                <a:sym typeface="Symbol"/>
              </a:rPr>
              <a:t></a:t>
            </a:r>
            <a:r>
              <a:rPr lang="en-029" sz="2000" b="1" i="1" dirty="0" smtClean="0"/>
              <a:t>)</a:t>
            </a:r>
            <a:endParaRPr lang="en-US" sz="2000" b="1" dirty="0" smtClean="0"/>
          </a:p>
          <a:p>
            <a:pPr marL="344488" indent="-344488">
              <a:lnSpc>
                <a:spcPct val="130000"/>
              </a:lnSpc>
            </a:pPr>
            <a:r>
              <a:rPr lang="en-US" sz="2000" b="1" dirty="0" smtClean="0"/>
              <a:t>(</a:t>
            </a:r>
            <a:r>
              <a:rPr lang="en-US" sz="2000" b="1" dirty="0" smtClean="0"/>
              <a:t>1) Chemistry. </a:t>
            </a:r>
            <a:r>
              <a:rPr lang="en-US" sz="2000" dirty="0" smtClean="0"/>
              <a:t>An active metabolite of </a:t>
            </a:r>
            <a:r>
              <a:rPr lang="en-US" sz="2000" dirty="0" err="1" smtClean="0"/>
              <a:t>toltrazuril</a:t>
            </a:r>
            <a:r>
              <a:rPr lang="en-US" sz="2000" dirty="0" smtClean="0"/>
              <a:t> (</a:t>
            </a:r>
            <a:r>
              <a:rPr lang="en-US" sz="2000" dirty="0" err="1" smtClean="0"/>
              <a:t>sulfone</a:t>
            </a:r>
            <a:r>
              <a:rPr lang="en-US" sz="2000" dirty="0" smtClean="0"/>
              <a:t>). </a:t>
            </a:r>
            <a:r>
              <a:rPr lang="en-US" sz="2000" dirty="0" err="1" smtClean="0"/>
              <a:t>Toltrazuril</a:t>
            </a:r>
            <a:r>
              <a:rPr lang="en-US" sz="2000" dirty="0" smtClean="0"/>
              <a:t> is a </a:t>
            </a:r>
            <a:r>
              <a:rPr lang="en-US" sz="2000" dirty="0" smtClean="0"/>
              <a:t>very</a:t>
            </a:r>
            <a:r>
              <a:rPr lang="en-US" sz="2000" b="1" dirty="0" smtClean="0"/>
              <a:t> </a:t>
            </a:r>
            <a:r>
              <a:rPr lang="en-US" sz="2000" dirty="0" smtClean="0"/>
              <a:t>potent </a:t>
            </a:r>
            <a:r>
              <a:rPr lang="en-US" sz="2000" dirty="0" err="1" smtClean="0"/>
              <a:t>anticoccidial</a:t>
            </a:r>
            <a:r>
              <a:rPr lang="en-US" sz="2000" dirty="0" smtClean="0"/>
              <a:t> drug, but is not approved for use in the United States</a:t>
            </a:r>
            <a:r>
              <a:rPr lang="en-US" sz="2000" dirty="0" smtClean="0"/>
              <a:t>. </a:t>
            </a:r>
            <a:r>
              <a:rPr lang="en-029" sz="2000" dirty="0" err="1" smtClean="0"/>
              <a:t>Ponazuril</a:t>
            </a:r>
            <a:r>
              <a:rPr lang="en-029" sz="2000" dirty="0" smtClean="0"/>
              <a:t> </a:t>
            </a:r>
            <a:r>
              <a:rPr lang="en-029" sz="2000" dirty="0" smtClean="0"/>
              <a:t>is highly </a:t>
            </a:r>
            <a:r>
              <a:rPr lang="en-029" sz="2000" dirty="0" err="1" smtClean="0"/>
              <a:t>lipophilic</a:t>
            </a:r>
            <a:r>
              <a:rPr lang="en-029" sz="2000" dirty="0" smtClean="0"/>
              <a:t>.</a:t>
            </a:r>
          </a:p>
          <a:p>
            <a:pPr marL="344488" indent="-344488">
              <a:lnSpc>
                <a:spcPct val="130000"/>
              </a:lnSpc>
            </a:pPr>
            <a:r>
              <a:rPr lang="en-US" sz="2000" b="1" dirty="0" smtClean="0"/>
              <a:t>(2) Therapeutic uses. </a:t>
            </a:r>
            <a:r>
              <a:rPr lang="en-US" sz="2000" dirty="0" err="1" smtClean="0"/>
              <a:t>Ponazuril</a:t>
            </a:r>
            <a:r>
              <a:rPr lang="en-US" sz="2000" dirty="0" smtClean="0"/>
              <a:t> is for the treatment of EPM, </a:t>
            </a:r>
            <a:r>
              <a:rPr lang="en-US" sz="2000" dirty="0" err="1" smtClean="0"/>
              <a:t>coccidiosis</a:t>
            </a:r>
            <a:r>
              <a:rPr lang="en-US" sz="2000" dirty="0" smtClean="0"/>
              <a:t>, </a:t>
            </a:r>
            <a:r>
              <a:rPr lang="en-US" sz="2000" dirty="0" smtClean="0"/>
              <a:t>and toxoplasmosis</a:t>
            </a:r>
            <a:r>
              <a:rPr lang="en-US" sz="2000" dirty="0" smtClean="0"/>
              <a:t>. For the treatment of EPM, administer the drug orally, </a:t>
            </a:r>
            <a:r>
              <a:rPr lang="en-US" sz="2000" dirty="0" smtClean="0"/>
              <a:t>5 mg/kg/day</a:t>
            </a:r>
            <a:r>
              <a:rPr lang="en-US" sz="2000" dirty="0" smtClean="0"/>
              <a:t>, for </a:t>
            </a:r>
            <a:r>
              <a:rPr lang="en-US" sz="2000" dirty="0" smtClean="0"/>
              <a:t> ≥4 </a:t>
            </a:r>
            <a:r>
              <a:rPr lang="en-US" sz="2000" dirty="0" smtClean="0"/>
              <a:t>weeks. Relapse occurs in 5–30% cases.</a:t>
            </a:r>
          </a:p>
          <a:p>
            <a:pPr marL="344488" indent="-344488">
              <a:lnSpc>
                <a:spcPct val="130000"/>
              </a:lnSpc>
            </a:pPr>
            <a:r>
              <a:rPr lang="en-US" sz="2000" b="1" dirty="0" smtClean="0"/>
              <a:t>(3) Mechanism of action. </a:t>
            </a:r>
            <a:r>
              <a:rPr lang="en-US" sz="2000" dirty="0" err="1" smtClean="0"/>
              <a:t>Ponazuril</a:t>
            </a:r>
            <a:r>
              <a:rPr lang="en-US" sz="2000" dirty="0" smtClean="0"/>
              <a:t> is against </a:t>
            </a:r>
            <a:r>
              <a:rPr lang="en-US" sz="2000" dirty="0" err="1" smtClean="0"/>
              <a:t>schizonts</a:t>
            </a:r>
            <a:r>
              <a:rPr lang="en-US" sz="2000" dirty="0" smtClean="0"/>
              <a:t> by inhibiting </a:t>
            </a:r>
            <a:r>
              <a:rPr lang="en-US" sz="2000" dirty="0" smtClean="0"/>
              <a:t>nuclear</a:t>
            </a:r>
            <a:r>
              <a:rPr lang="en-US" sz="2000" b="1" dirty="0" smtClean="0"/>
              <a:t> </a:t>
            </a:r>
            <a:r>
              <a:rPr lang="en-029" sz="2000" dirty="0" smtClean="0"/>
              <a:t>division</a:t>
            </a:r>
            <a:r>
              <a:rPr lang="en-029" sz="2000" dirty="0" smtClean="0"/>
              <a:t>.</a:t>
            </a:r>
          </a:p>
          <a:p>
            <a:pPr marL="344488" indent="-344488">
              <a:lnSpc>
                <a:spcPct val="130000"/>
              </a:lnSpc>
            </a:pPr>
            <a:r>
              <a:rPr lang="en-US" sz="2000" b="1" dirty="0" smtClean="0"/>
              <a:t>(4) Pharmacokinetics. </a:t>
            </a:r>
            <a:r>
              <a:rPr lang="en-US" sz="2000" dirty="0" smtClean="0"/>
              <a:t>After daily (5 mg/kg) oral administration to horses, </a:t>
            </a:r>
            <a:r>
              <a:rPr lang="en-US" sz="2000" dirty="0" err="1" smtClean="0"/>
              <a:t>ponazuril</a:t>
            </a:r>
            <a:r>
              <a:rPr lang="en-US" sz="2000" dirty="0" smtClean="0"/>
              <a:t> reaches </a:t>
            </a:r>
            <a:r>
              <a:rPr lang="en-US" sz="2000" dirty="0" smtClean="0"/>
              <a:t>its peak plasma levels in ∼18 days and peak CSF levels </a:t>
            </a:r>
            <a:r>
              <a:rPr lang="en-US" sz="2000" dirty="0" smtClean="0"/>
              <a:t>in ∼</a:t>
            </a:r>
            <a:r>
              <a:rPr lang="en-US" sz="2000" dirty="0" smtClean="0"/>
              <a:t>15 days. Peak CSF levels are 5% of those found in the plasma. Since it </a:t>
            </a:r>
            <a:r>
              <a:rPr lang="en-US" sz="2000" dirty="0" smtClean="0"/>
              <a:t>is a </a:t>
            </a:r>
            <a:r>
              <a:rPr lang="en-US" sz="2000" dirty="0" err="1" smtClean="0"/>
              <a:t>lipophilic</a:t>
            </a:r>
            <a:r>
              <a:rPr lang="en-US" sz="2000" dirty="0" smtClean="0"/>
              <a:t> drug, it is better absorbed on a full stomach. The drug </a:t>
            </a:r>
            <a:r>
              <a:rPr lang="en-US" sz="2000" dirty="0" smtClean="0"/>
              <a:t>should be </a:t>
            </a:r>
            <a:r>
              <a:rPr lang="en-US" sz="2000" dirty="0" smtClean="0"/>
              <a:t>given immediately after a grain meal. The elimination </a:t>
            </a:r>
            <a:r>
              <a:rPr lang="en-US" sz="2000" i="1" dirty="0" smtClean="0"/>
              <a:t>t1/2 of </a:t>
            </a:r>
            <a:r>
              <a:rPr lang="en-US" sz="2000" i="1" dirty="0" err="1" smtClean="0"/>
              <a:t>ponazuril</a:t>
            </a:r>
            <a:r>
              <a:rPr lang="en-US" sz="2000" i="1" dirty="0" smtClean="0"/>
              <a:t> </a:t>
            </a:r>
            <a:r>
              <a:rPr lang="en-US" sz="2000" i="1" dirty="0" smtClean="0"/>
              <a:t>is </a:t>
            </a:r>
            <a:r>
              <a:rPr lang="en-029" sz="2000" dirty="0" smtClean="0"/>
              <a:t>4.5 </a:t>
            </a:r>
            <a:r>
              <a:rPr lang="en-029" sz="2000" dirty="0" smtClean="0"/>
              <a:t>days.</a:t>
            </a:r>
          </a:p>
          <a:p>
            <a:pPr marL="344488" indent="-344488">
              <a:lnSpc>
                <a:spcPct val="130000"/>
              </a:lnSpc>
            </a:pPr>
            <a:r>
              <a:rPr lang="en-US" sz="2000" b="1" dirty="0" smtClean="0"/>
              <a:t>(5) Adverse effects. </a:t>
            </a:r>
            <a:r>
              <a:rPr lang="en-US" sz="2000" dirty="0" smtClean="0"/>
              <a:t>They include blisters on the nose and mouth, skin rash</a:t>
            </a:r>
            <a:r>
              <a:rPr lang="en-US" sz="2000" dirty="0" smtClean="0"/>
              <a:t>,</a:t>
            </a:r>
            <a:r>
              <a:rPr lang="en-US" sz="2000" b="1" dirty="0" smtClean="0"/>
              <a:t> </a:t>
            </a:r>
            <a:r>
              <a:rPr lang="en-US" sz="2000" dirty="0" smtClean="0"/>
              <a:t>hives</a:t>
            </a:r>
            <a:r>
              <a:rPr lang="en-US" sz="2000" dirty="0" smtClean="0"/>
              <a:t>, diarrhea, colic, and seizures. Do not use in sick or debilitated </a:t>
            </a:r>
            <a:r>
              <a:rPr lang="en-US" sz="2000" dirty="0" smtClean="0"/>
              <a:t>animals </a:t>
            </a:r>
            <a:r>
              <a:rPr lang="en-029" sz="2000" dirty="0" smtClean="0"/>
              <a:t>due </a:t>
            </a:r>
            <a:r>
              <a:rPr lang="en-029" sz="2000" dirty="0" smtClean="0"/>
              <a:t>to other disorders</a:t>
            </a:r>
            <a:r>
              <a:rPr lang="en-029" sz="2000" dirty="0" smtClean="0"/>
              <a:t>.</a:t>
            </a:r>
            <a:endParaRPr lang="en-029" sz="2000"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3323987"/>
          </a:xfrm>
          <a:prstGeom prst="rect">
            <a:avLst/>
          </a:prstGeom>
        </p:spPr>
        <p:txBody>
          <a:bodyPr wrap="square">
            <a:spAutoFit/>
          </a:bodyPr>
          <a:lstStyle/>
          <a:p>
            <a:pPr marL="225425" indent="-225425">
              <a:lnSpc>
                <a:spcPct val="150000"/>
              </a:lnSpc>
            </a:pPr>
            <a:r>
              <a:rPr lang="en-US" sz="2000" b="1" dirty="0" smtClean="0"/>
              <a:t>b. </a:t>
            </a:r>
            <a:r>
              <a:rPr lang="en-US" sz="2000" b="1" dirty="0" err="1" smtClean="0"/>
              <a:t>Diclazuril</a:t>
            </a:r>
            <a:r>
              <a:rPr lang="en-US" sz="2000" b="1" dirty="0" smtClean="0"/>
              <a:t> (</a:t>
            </a:r>
            <a:r>
              <a:rPr lang="en-US" sz="2000" b="1" dirty="0" err="1" smtClean="0"/>
              <a:t>Protazil</a:t>
            </a:r>
            <a:r>
              <a:rPr lang="en-US" sz="2000" dirty="0" smtClean="0">
                <a:sym typeface="Symbol"/>
              </a:rPr>
              <a:t></a:t>
            </a:r>
            <a:r>
              <a:rPr lang="en-US" sz="2000" b="1" i="1" dirty="0" smtClean="0"/>
              <a:t>). </a:t>
            </a:r>
            <a:r>
              <a:rPr lang="en-US" sz="2000" b="1" i="1" dirty="0" smtClean="0"/>
              <a:t>The therapeutic uses, mechanism of action, and adverse </a:t>
            </a:r>
            <a:r>
              <a:rPr lang="en-US" sz="2000" b="1" dirty="0" smtClean="0"/>
              <a:t>effects of </a:t>
            </a:r>
            <a:r>
              <a:rPr lang="en-US" sz="2000" b="1" dirty="0" err="1" smtClean="0"/>
              <a:t>diclazuril</a:t>
            </a:r>
            <a:r>
              <a:rPr lang="en-US" sz="2000" b="1" dirty="0" smtClean="0"/>
              <a:t> are the same as those of </a:t>
            </a:r>
            <a:r>
              <a:rPr lang="en-US" sz="2000" b="1" dirty="0" err="1" smtClean="0"/>
              <a:t>ponzuril</a:t>
            </a:r>
            <a:r>
              <a:rPr lang="en-US" sz="2000" b="1" dirty="0" smtClean="0"/>
              <a:t> in horses.</a:t>
            </a:r>
          </a:p>
          <a:p>
            <a:pPr marL="344488" indent="-344488">
              <a:lnSpc>
                <a:spcPct val="150000"/>
              </a:lnSpc>
            </a:pPr>
            <a:r>
              <a:rPr lang="en-US" sz="2000" b="1" dirty="0" smtClean="0"/>
              <a:t>(1) Pharmacokinetics. </a:t>
            </a:r>
            <a:r>
              <a:rPr lang="en-US" sz="2000" dirty="0" err="1" smtClean="0"/>
              <a:t>Diclazuril</a:t>
            </a:r>
            <a:r>
              <a:rPr lang="en-US" sz="2000" dirty="0" smtClean="0"/>
              <a:t> is rapidly absorbed after oral administration, with peak plasma concentrations occurring at 8–24 hours and a plasma </a:t>
            </a:r>
            <a:r>
              <a:rPr lang="en-US" sz="2000" i="1" dirty="0" smtClean="0"/>
              <a:t>t1/2 </a:t>
            </a:r>
            <a:r>
              <a:rPr lang="en-US" sz="2000" dirty="0" smtClean="0"/>
              <a:t>of ∼43 hours. When 1 mg/kg of </a:t>
            </a:r>
            <a:r>
              <a:rPr lang="en-US" sz="2000" dirty="0" err="1" smtClean="0"/>
              <a:t>diclazuril</a:t>
            </a:r>
            <a:r>
              <a:rPr lang="en-US" sz="2000" dirty="0" smtClean="0"/>
              <a:t> is administered PO daily for 21 days, mean steady-state levels of 20–70 </a:t>
            </a:r>
            <a:r>
              <a:rPr lang="en-US" sz="2000" dirty="0" err="1" smtClean="0"/>
              <a:t>ng</a:t>
            </a:r>
            <a:r>
              <a:rPr lang="en-US" sz="2000" dirty="0" smtClean="0"/>
              <a:t>/</a:t>
            </a:r>
            <a:r>
              <a:rPr lang="en-US" sz="2000" dirty="0" err="1" smtClean="0"/>
              <a:t>mL</a:t>
            </a:r>
            <a:r>
              <a:rPr lang="en-US" sz="2000" dirty="0" smtClean="0"/>
              <a:t> in the CSF is reached. The proliferation of </a:t>
            </a:r>
            <a:r>
              <a:rPr lang="en-US" sz="2000" i="1" dirty="0" smtClean="0"/>
              <a:t>S. </a:t>
            </a:r>
            <a:r>
              <a:rPr lang="en-US" sz="2000" i="1" dirty="0" err="1" smtClean="0"/>
              <a:t>neurona</a:t>
            </a:r>
            <a:r>
              <a:rPr lang="en-US" sz="2000" i="1" dirty="0" smtClean="0"/>
              <a:t> is 95% inhibited by </a:t>
            </a:r>
            <a:r>
              <a:rPr lang="en-US" sz="2000" i="1" dirty="0" err="1" smtClean="0"/>
              <a:t>diclazuril</a:t>
            </a:r>
            <a:r>
              <a:rPr lang="en-US" sz="2000" i="1" dirty="0" smtClean="0"/>
              <a:t> ≥1 </a:t>
            </a:r>
            <a:r>
              <a:rPr lang="en-US" sz="2000" i="1" dirty="0" err="1" smtClean="0"/>
              <a:t>ng</a:t>
            </a:r>
            <a:r>
              <a:rPr lang="en-US" sz="2000" i="1" dirty="0" smtClean="0"/>
              <a:t>/</a:t>
            </a:r>
            <a:r>
              <a:rPr lang="en-US" sz="2000" i="1" dirty="0" err="1" smtClean="0"/>
              <a:t>mL</a:t>
            </a:r>
            <a:r>
              <a:rPr lang="en-US" sz="2000" i="1" dirty="0" err="1" smtClean="0"/>
              <a:t>.</a:t>
            </a:r>
            <a:endParaRPr lang="en-US" sz="2000" i="1"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7089633"/>
          </a:xfrm>
          <a:prstGeom prst="rect">
            <a:avLst/>
          </a:prstGeom>
        </p:spPr>
        <p:txBody>
          <a:bodyPr wrap="square">
            <a:spAutoFit/>
          </a:bodyPr>
          <a:lstStyle/>
          <a:p>
            <a:pPr>
              <a:lnSpc>
                <a:spcPct val="110000"/>
              </a:lnSpc>
            </a:pPr>
            <a:r>
              <a:rPr lang="en-029" sz="2000" b="1" dirty="0" smtClean="0"/>
              <a:t>c. </a:t>
            </a:r>
            <a:r>
              <a:rPr lang="en-029" sz="2000" b="1" dirty="0" err="1" smtClean="0"/>
              <a:t>Nitazoxanide</a:t>
            </a:r>
            <a:r>
              <a:rPr lang="en-029" sz="2000" b="1" dirty="0" smtClean="0"/>
              <a:t> (Navigator</a:t>
            </a:r>
            <a:r>
              <a:rPr lang="en-029" sz="2000" dirty="0" smtClean="0">
                <a:sym typeface="Symbol"/>
              </a:rPr>
              <a:t></a:t>
            </a:r>
            <a:r>
              <a:rPr lang="en-029" sz="2000" b="1" i="1" dirty="0" smtClean="0"/>
              <a:t>)</a:t>
            </a:r>
          </a:p>
          <a:p>
            <a:pPr marL="284163" indent="-284163">
              <a:lnSpc>
                <a:spcPct val="110000"/>
              </a:lnSpc>
            </a:pPr>
            <a:r>
              <a:rPr lang="en-US" sz="2000" b="1" dirty="0" smtClean="0"/>
              <a:t>(</a:t>
            </a:r>
            <a:r>
              <a:rPr lang="en-US" sz="2000" b="1" dirty="0" smtClean="0"/>
              <a:t>1) Chemistry. </a:t>
            </a:r>
            <a:r>
              <a:rPr lang="en-US" sz="2000" dirty="0" smtClean="0"/>
              <a:t>It is a </a:t>
            </a:r>
            <a:r>
              <a:rPr lang="en-US" sz="2000" dirty="0" err="1" smtClean="0"/>
              <a:t>nitrothiazolyl-salicylamide</a:t>
            </a:r>
            <a:r>
              <a:rPr lang="en-US" sz="2000" dirty="0" smtClean="0"/>
              <a:t> derivative, which is a light yellow </a:t>
            </a:r>
            <a:r>
              <a:rPr lang="en-029" sz="2000" dirty="0" smtClean="0"/>
              <a:t>powder and is </a:t>
            </a:r>
            <a:r>
              <a:rPr lang="en-029" sz="2000" dirty="0" err="1" smtClean="0"/>
              <a:t>lipophilic</a:t>
            </a:r>
            <a:r>
              <a:rPr lang="en-029" sz="2000" dirty="0" smtClean="0"/>
              <a:t>.</a:t>
            </a:r>
          </a:p>
          <a:p>
            <a:pPr marL="284163" indent="-284163">
              <a:lnSpc>
                <a:spcPct val="110000"/>
              </a:lnSpc>
            </a:pPr>
            <a:r>
              <a:rPr lang="en-US" sz="2000" b="1" dirty="0" smtClean="0"/>
              <a:t>(2) Mechanism of action.</a:t>
            </a:r>
            <a:r>
              <a:rPr lang="en-US" sz="2000" dirty="0" smtClean="0"/>
              <a:t> </a:t>
            </a:r>
            <a:r>
              <a:rPr lang="en-US" sz="2000" dirty="0" err="1" smtClean="0"/>
              <a:t>Nitazoxanide</a:t>
            </a:r>
            <a:r>
              <a:rPr lang="en-US" sz="2000" dirty="0" smtClean="0"/>
              <a:t> is metabolized into a toxic-free radical from the “nitro” group, which blocks cellular respiration of </a:t>
            </a:r>
            <a:r>
              <a:rPr lang="en-US" sz="2000" dirty="0" err="1" smtClean="0"/>
              <a:t>protozoans</a:t>
            </a:r>
            <a:r>
              <a:rPr lang="en-US" sz="2000" dirty="0" smtClean="0"/>
              <a:t>.</a:t>
            </a:r>
          </a:p>
          <a:p>
            <a:pPr marL="344488" indent="-344488">
              <a:lnSpc>
                <a:spcPct val="110000"/>
              </a:lnSpc>
            </a:pPr>
            <a:r>
              <a:rPr lang="en-US" sz="2000" b="1" dirty="0" smtClean="0"/>
              <a:t>(3) Therapeutic uses. </a:t>
            </a:r>
            <a:r>
              <a:rPr lang="en-US" sz="2000" dirty="0" smtClean="0"/>
              <a:t>32% </a:t>
            </a:r>
            <a:r>
              <a:rPr lang="en-US" sz="2000" dirty="0" err="1" smtClean="0"/>
              <a:t>nitazoxanide</a:t>
            </a:r>
            <a:r>
              <a:rPr lang="en-US" sz="2000" dirty="0" smtClean="0"/>
              <a:t> paste is used orally for the treatment of EPM. During days 1–5, 25 mg/kg; and days 6–28, 50 mg/kg. </a:t>
            </a:r>
            <a:r>
              <a:rPr lang="en-US" sz="2000" dirty="0" err="1" smtClean="0"/>
              <a:t>Nitazoxanide</a:t>
            </a:r>
            <a:r>
              <a:rPr lang="en-US" sz="2000" dirty="0" smtClean="0"/>
              <a:t> is also used in humans to treat cryptosporidiosis and </a:t>
            </a:r>
            <a:r>
              <a:rPr lang="en-US" sz="2000" dirty="0" err="1" smtClean="0"/>
              <a:t>giardiasis</a:t>
            </a:r>
            <a:r>
              <a:rPr lang="en-US" sz="2000" dirty="0" smtClean="0"/>
              <a:t>.</a:t>
            </a:r>
          </a:p>
          <a:p>
            <a:pPr marL="344488" indent="-344488">
              <a:lnSpc>
                <a:spcPct val="110000"/>
              </a:lnSpc>
            </a:pPr>
            <a:r>
              <a:rPr lang="en-US" sz="2000" b="1" dirty="0" smtClean="0"/>
              <a:t>(4) Pharmacokinetics. </a:t>
            </a:r>
            <a:r>
              <a:rPr lang="en-US" sz="2000" dirty="0" smtClean="0"/>
              <a:t>Following oral administration in horses, </a:t>
            </a:r>
            <a:r>
              <a:rPr lang="en-US" sz="2000" dirty="0" err="1" smtClean="0"/>
              <a:t>nitazoxanide</a:t>
            </a:r>
            <a:r>
              <a:rPr lang="en-US" sz="2000" dirty="0" smtClean="0"/>
              <a:t> is absorbed. Time to peak plasma level is 2 hours. Since it is a </a:t>
            </a:r>
            <a:r>
              <a:rPr lang="en-US" sz="2000" dirty="0" err="1" smtClean="0"/>
              <a:t>lipophilic</a:t>
            </a:r>
            <a:r>
              <a:rPr lang="en-US" sz="2000" dirty="0" smtClean="0"/>
              <a:t> drug, it is better absorbed on a full stomach. The drug should be given immediately after a grain meal. It is bound by albumin vividly. The free form of </a:t>
            </a:r>
            <a:r>
              <a:rPr lang="en-029" sz="2000" dirty="0" err="1" smtClean="0"/>
              <a:t>nitazoxanide</a:t>
            </a:r>
            <a:r>
              <a:rPr lang="en-029" sz="2000" dirty="0" smtClean="0"/>
              <a:t> is metabolized into acetyl-</a:t>
            </a:r>
            <a:r>
              <a:rPr lang="en-029" sz="2000" dirty="0" err="1" smtClean="0"/>
              <a:t>nitazoxanide</a:t>
            </a:r>
            <a:r>
              <a:rPr lang="en-029" sz="2000" dirty="0" smtClean="0"/>
              <a:t> and acetyl-</a:t>
            </a:r>
            <a:r>
              <a:rPr lang="en-029" sz="2000" dirty="0" err="1" smtClean="0"/>
              <a:t>nitazoxanide</a:t>
            </a:r>
            <a:r>
              <a:rPr lang="en-029" sz="2000" dirty="0" smtClean="0"/>
              <a:t> </a:t>
            </a:r>
            <a:r>
              <a:rPr lang="en-US" sz="2000" dirty="0" err="1" smtClean="0"/>
              <a:t>glucuronide</a:t>
            </a:r>
            <a:r>
              <a:rPr lang="en-US" sz="2000" dirty="0" smtClean="0"/>
              <a:t> and eliminated in 24 hours in the urine, bile, and feces.</a:t>
            </a:r>
          </a:p>
          <a:p>
            <a:pPr marL="284163" indent="-284163">
              <a:lnSpc>
                <a:spcPct val="110000"/>
              </a:lnSpc>
            </a:pPr>
            <a:r>
              <a:rPr lang="en-US" sz="2000" b="1" dirty="0" smtClean="0"/>
              <a:t>(5) Adverse effects. </a:t>
            </a:r>
            <a:r>
              <a:rPr lang="en-US" sz="2000" dirty="0" smtClean="0"/>
              <a:t>They include GI disturbances (anorexia, diarrhea, colic,</a:t>
            </a:r>
            <a:r>
              <a:rPr lang="en-US" sz="2000" b="1" dirty="0" smtClean="0"/>
              <a:t> </a:t>
            </a:r>
            <a:r>
              <a:rPr lang="en-029" sz="2000" dirty="0" smtClean="0"/>
              <a:t>etc.), </a:t>
            </a:r>
            <a:r>
              <a:rPr lang="en-029" sz="2000" dirty="0" err="1" smtClean="0"/>
              <a:t>enterocolitis</a:t>
            </a:r>
            <a:r>
              <a:rPr lang="en-029" sz="2000" dirty="0" smtClean="0"/>
              <a:t>, fever, and anaphylaxis (laminitis, </a:t>
            </a:r>
            <a:r>
              <a:rPr lang="en-029" sz="2000" dirty="0" err="1" smtClean="0"/>
              <a:t>edema</a:t>
            </a:r>
            <a:r>
              <a:rPr lang="en-029" sz="2000" dirty="0" smtClean="0"/>
              <a:t>, etc.). These </a:t>
            </a:r>
            <a:r>
              <a:rPr lang="en-US" sz="2000" dirty="0" smtClean="0"/>
              <a:t>signs constitute the “treatment crisis”; one may need to suspend therapy in </a:t>
            </a:r>
            <a:r>
              <a:rPr lang="en-029" sz="2000" dirty="0" smtClean="0"/>
              <a:t>horses with treatment crisis.</a:t>
            </a:r>
          </a:p>
          <a:p>
            <a:pPr marL="284163" indent="-284163">
              <a:lnSpc>
                <a:spcPct val="110000"/>
              </a:lnSpc>
            </a:pPr>
            <a:r>
              <a:rPr lang="en-US" sz="2000" b="1" dirty="0" smtClean="0"/>
              <a:t>(6) Contraindications. </a:t>
            </a:r>
            <a:r>
              <a:rPr lang="en-US" sz="2000" dirty="0" smtClean="0"/>
              <a:t>It should not be administered to horses that are </a:t>
            </a:r>
            <a:r>
              <a:rPr lang="en-US" sz="2000" i="1" dirty="0" smtClean="0"/>
              <a:t>&lt;1 year </a:t>
            </a:r>
            <a:r>
              <a:rPr lang="en-US" sz="2000" dirty="0" smtClean="0"/>
              <a:t>old; sick or debilitated for other reasons including hepatic and renal disorders.</a:t>
            </a:r>
            <a:endParaRPr lang="en-029" sz="20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3970318"/>
          </a:xfrm>
          <a:prstGeom prst="rect">
            <a:avLst/>
          </a:prstGeom>
        </p:spPr>
        <p:txBody>
          <a:bodyPr wrap="square">
            <a:spAutoFit/>
          </a:bodyPr>
          <a:lstStyle/>
          <a:p>
            <a:pPr>
              <a:lnSpc>
                <a:spcPct val="150000"/>
              </a:lnSpc>
            </a:pPr>
            <a:r>
              <a:rPr lang="en-029" sz="2800" b="1" dirty="0" smtClean="0">
                <a:solidFill>
                  <a:srgbClr val="00B050"/>
                </a:solidFill>
              </a:rPr>
              <a:t>C. </a:t>
            </a:r>
            <a:r>
              <a:rPr lang="en-029" sz="2800" b="1" dirty="0" err="1" smtClean="0">
                <a:solidFill>
                  <a:srgbClr val="00B050"/>
                </a:solidFill>
              </a:rPr>
              <a:t>Metronidazole</a:t>
            </a:r>
            <a:r>
              <a:rPr lang="en-029" sz="2800" b="1" dirty="0" smtClean="0">
                <a:solidFill>
                  <a:srgbClr val="00B050"/>
                </a:solidFill>
              </a:rPr>
              <a:t> (</a:t>
            </a:r>
            <a:r>
              <a:rPr lang="en-029" sz="2800" b="1" dirty="0" err="1" smtClean="0">
                <a:solidFill>
                  <a:srgbClr val="00B050"/>
                </a:solidFill>
              </a:rPr>
              <a:t>Flagyl</a:t>
            </a:r>
            <a:r>
              <a:rPr lang="en-029" sz="2800" dirty="0" smtClean="0">
                <a:solidFill>
                  <a:srgbClr val="00B050"/>
                </a:solidFill>
                <a:sym typeface="Symbol"/>
              </a:rPr>
              <a:t></a:t>
            </a:r>
            <a:r>
              <a:rPr lang="en-029" sz="2800" b="1" i="1" dirty="0" smtClean="0">
                <a:solidFill>
                  <a:srgbClr val="00B050"/>
                </a:solidFill>
              </a:rPr>
              <a:t>)</a:t>
            </a:r>
            <a:endParaRPr lang="en-029" sz="2800" b="1" i="1" dirty="0" smtClean="0">
              <a:solidFill>
                <a:srgbClr val="00B050"/>
              </a:solidFill>
            </a:endParaRPr>
          </a:p>
          <a:p>
            <a:pPr marL="225425" indent="-225425">
              <a:lnSpc>
                <a:spcPct val="150000"/>
              </a:lnSpc>
            </a:pPr>
            <a:r>
              <a:rPr lang="en-029" sz="2000" b="1" dirty="0" smtClean="0"/>
              <a:t>1. Chemistry. </a:t>
            </a:r>
            <a:r>
              <a:rPr lang="en-029" sz="2000" dirty="0" smtClean="0"/>
              <a:t>A </a:t>
            </a:r>
            <a:r>
              <a:rPr lang="en-029" sz="2000" dirty="0" err="1" smtClean="0"/>
              <a:t>nitroimidazole</a:t>
            </a:r>
            <a:r>
              <a:rPr lang="en-029" sz="2000" dirty="0" smtClean="0"/>
              <a:t> </a:t>
            </a:r>
            <a:r>
              <a:rPr lang="en-029" sz="2000" dirty="0" err="1" smtClean="0"/>
              <a:t>antiprotozoal</a:t>
            </a:r>
            <a:r>
              <a:rPr lang="en-029" sz="2000" dirty="0" smtClean="0"/>
              <a:t> and antibacterial agent, </a:t>
            </a:r>
            <a:r>
              <a:rPr lang="en-029" sz="2000" dirty="0" err="1" smtClean="0"/>
              <a:t>metronidazole</a:t>
            </a:r>
            <a:r>
              <a:rPr lang="en-029" sz="2000" dirty="0" smtClean="0"/>
              <a:t> </a:t>
            </a:r>
            <a:r>
              <a:rPr lang="en-029" sz="2000" dirty="0" smtClean="0"/>
              <a:t>is </a:t>
            </a:r>
            <a:r>
              <a:rPr lang="en-029" sz="2000" dirty="0" err="1" smtClean="0"/>
              <a:t>lipophilic</a:t>
            </a:r>
            <a:r>
              <a:rPr lang="en-029" sz="2000" dirty="0" smtClean="0"/>
              <a:t>.</a:t>
            </a:r>
          </a:p>
          <a:p>
            <a:pPr marL="225425" indent="-225425">
              <a:lnSpc>
                <a:spcPct val="150000"/>
              </a:lnSpc>
            </a:pPr>
            <a:r>
              <a:rPr lang="en-US" sz="2000" b="1" dirty="0" smtClean="0"/>
              <a:t>2. Mechanism of action. </a:t>
            </a:r>
            <a:r>
              <a:rPr lang="en-US" sz="2000" dirty="0" smtClean="0"/>
              <a:t>A </a:t>
            </a:r>
            <a:r>
              <a:rPr lang="en-US" sz="2000" dirty="0" err="1" smtClean="0"/>
              <a:t>ferrodoxin</a:t>
            </a:r>
            <a:r>
              <a:rPr lang="en-US" sz="2000" dirty="0" smtClean="0"/>
              <a:t>-linked metabolite of </a:t>
            </a:r>
            <a:r>
              <a:rPr lang="en-US" sz="2000" dirty="0" err="1" smtClean="0"/>
              <a:t>metronidazole</a:t>
            </a:r>
            <a:r>
              <a:rPr lang="en-US" sz="2000" dirty="0" smtClean="0"/>
              <a:t> </a:t>
            </a:r>
            <a:r>
              <a:rPr lang="en-US" sz="2000" dirty="0" smtClean="0"/>
              <a:t>disrupts DNA </a:t>
            </a:r>
            <a:r>
              <a:rPr lang="en-US" sz="2000" dirty="0" smtClean="0"/>
              <a:t>synthesis in </a:t>
            </a:r>
            <a:r>
              <a:rPr lang="en-US" sz="2000" dirty="0" err="1" smtClean="0"/>
              <a:t>protozoans</a:t>
            </a:r>
            <a:r>
              <a:rPr lang="en-US" sz="2000" dirty="0" smtClean="0"/>
              <a:t> and bacteria. See Chapter 15 for more information.</a:t>
            </a:r>
          </a:p>
          <a:p>
            <a:pPr marL="225425" indent="-225425">
              <a:lnSpc>
                <a:spcPct val="150000"/>
              </a:lnSpc>
            </a:pPr>
            <a:r>
              <a:rPr lang="en-US" sz="2000" b="1" dirty="0" smtClean="0"/>
              <a:t>3. Therapeutic uses. </a:t>
            </a:r>
            <a:r>
              <a:rPr lang="en-US" sz="2000" dirty="0" err="1" smtClean="0"/>
              <a:t>Metronidazole</a:t>
            </a:r>
            <a:r>
              <a:rPr lang="en-US" sz="2000" dirty="0" smtClean="0"/>
              <a:t> is a broad-spectrum </a:t>
            </a:r>
            <a:r>
              <a:rPr lang="en-US" sz="2000" dirty="0" err="1" smtClean="0"/>
              <a:t>antiprotozoal</a:t>
            </a:r>
            <a:r>
              <a:rPr lang="en-US" sz="2000" dirty="0" smtClean="0"/>
              <a:t> drug that is </a:t>
            </a:r>
            <a:r>
              <a:rPr lang="en-US" sz="2000" dirty="0" smtClean="0"/>
              <a:t>effective against </a:t>
            </a:r>
            <a:r>
              <a:rPr lang="en-US" sz="2000" i="1" dirty="0" err="1" smtClean="0"/>
              <a:t>giardia</a:t>
            </a:r>
            <a:r>
              <a:rPr lang="en-US" sz="2000" i="1" dirty="0" smtClean="0"/>
              <a:t>, </a:t>
            </a:r>
            <a:r>
              <a:rPr lang="en-US" sz="2000" i="1" dirty="0" err="1" smtClean="0"/>
              <a:t>histomonas</a:t>
            </a:r>
            <a:r>
              <a:rPr lang="en-US" sz="2000" i="1" dirty="0" smtClean="0"/>
              <a:t>, </a:t>
            </a:r>
            <a:r>
              <a:rPr lang="en-US" sz="2000" i="1" dirty="0" err="1" smtClean="0"/>
              <a:t>babesia</a:t>
            </a:r>
            <a:r>
              <a:rPr lang="en-US" sz="2000" i="1" dirty="0" smtClean="0"/>
              <a:t>, </a:t>
            </a:r>
            <a:r>
              <a:rPr lang="en-US" sz="2000" i="1" dirty="0" err="1" smtClean="0"/>
              <a:t>trichomonas</a:t>
            </a:r>
            <a:r>
              <a:rPr lang="en-US" sz="2000" i="1" dirty="0" smtClean="0"/>
              <a:t>, and ameba. It is </a:t>
            </a:r>
            <a:r>
              <a:rPr lang="en-US" sz="2000" i="1" dirty="0" smtClean="0"/>
              <a:t>approved </a:t>
            </a:r>
            <a:r>
              <a:rPr lang="en-US" sz="2000" dirty="0" smtClean="0"/>
              <a:t>as </a:t>
            </a:r>
            <a:r>
              <a:rPr lang="en-US" sz="2000" dirty="0" smtClean="0"/>
              <a:t>a human drug, and has been used largely in small animals</a:t>
            </a:r>
            <a:r>
              <a:rPr lang="en-US" sz="2000" dirty="0" smtClean="0"/>
              <a:t>.</a:t>
            </a:r>
            <a:endParaRPr lang="en-US" sz="2000" dirty="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507935"/>
          </a:xfrm>
          <a:prstGeom prst="rect">
            <a:avLst/>
          </a:prstGeom>
        </p:spPr>
        <p:txBody>
          <a:bodyPr wrap="square">
            <a:spAutoFit/>
          </a:bodyPr>
          <a:lstStyle/>
          <a:p>
            <a:pPr>
              <a:lnSpc>
                <a:spcPct val="150000"/>
              </a:lnSpc>
            </a:pPr>
            <a:r>
              <a:rPr lang="en-029" sz="2000" b="1" dirty="0" smtClean="0"/>
              <a:t>4. Pharmacokinetics</a:t>
            </a:r>
          </a:p>
          <a:p>
            <a:pPr marL="465138" indent="-225425">
              <a:lnSpc>
                <a:spcPct val="150000"/>
              </a:lnSpc>
            </a:pPr>
            <a:r>
              <a:rPr lang="en-US" sz="2000" b="1" dirty="0" smtClean="0"/>
              <a:t>a. Absorption. </a:t>
            </a:r>
            <a:r>
              <a:rPr lang="en-US" sz="2000" dirty="0" smtClean="0"/>
              <a:t>The oral bioavailability of </a:t>
            </a:r>
            <a:r>
              <a:rPr lang="en-US" sz="2000" dirty="0" err="1" smtClean="0"/>
              <a:t>metronidazole</a:t>
            </a:r>
            <a:r>
              <a:rPr lang="en-US" sz="2000" dirty="0" smtClean="0"/>
              <a:t> in animals varies 50–100%. If given in food, absorption is enhanced, attributable to increased bile secretion that helps dissolve </a:t>
            </a:r>
            <a:r>
              <a:rPr lang="en-US" sz="2000" dirty="0" err="1" smtClean="0"/>
              <a:t>metronidazole</a:t>
            </a:r>
            <a:r>
              <a:rPr lang="en-US" sz="2000" dirty="0" smtClean="0"/>
              <a:t>. Peak blood levels occur within 1 </a:t>
            </a:r>
            <a:r>
              <a:rPr lang="en-029" sz="2000" dirty="0" smtClean="0"/>
              <a:t>hour of administration.</a:t>
            </a:r>
          </a:p>
          <a:p>
            <a:pPr marL="465138" indent="-225425">
              <a:lnSpc>
                <a:spcPct val="150000"/>
              </a:lnSpc>
            </a:pPr>
            <a:r>
              <a:rPr lang="en-US" sz="2000" b="1" dirty="0" smtClean="0"/>
              <a:t>b. Distribution.</a:t>
            </a:r>
            <a:r>
              <a:rPr lang="en-US" sz="2000" dirty="0" smtClean="0"/>
              <a:t> </a:t>
            </a:r>
            <a:r>
              <a:rPr lang="en-US" sz="2000" dirty="0" err="1" smtClean="0"/>
              <a:t>Metronidazole</a:t>
            </a:r>
            <a:r>
              <a:rPr lang="en-US" sz="2000" dirty="0" smtClean="0"/>
              <a:t> is rapidly and widely distributed after oral absorption, because it is highly </a:t>
            </a:r>
            <a:r>
              <a:rPr lang="en-US" sz="2000" dirty="0" err="1" smtClean="0"/>
              <a:t>lipophilic</a:t>
            </a:r>
            <a:r>
              <a:rPr lang="en-US" sz="2000" dirty="0" smtClean="0"/>
              <a:t>.</a:t>
            </a:r>
          </a:p>
          <a:p>
            <a:pPr marL="465138" indent="-225425">
              <a:lnSpc>
                <a:spcPct val="150000"/>
              </a:lnSpc>
            </a:pPr>
            <a:r>
              <a:rPr lang="en-029" sz="2000" b="1" dirty="0" smtClean="0"/>
              <a:t>c. Metabolism and excretion. </a:t>
            </a:r>
            <a:r>
              <a:rPr lang="en-029" sz="2000" dirty="0" err="1" smtClean="0"/>
              <a:t>Metronidazole</a:t>
            </a:r>
            <a:r>
              <a:rPr lang="en-029" sz="2000" dirty="0" smtClean="0"/>
              <a:t> undergoes hydroxylation and conjugation </a:t>
            </a:r>
            <a:r>
              <a:rPr lang="en-US" sz="2000" dirty="0" smtClean="0"/>
              <a:t>in the liver. Both metabolites and parent drug are eliminated in the urine and feces in 24 hours. The elimination </a:t>
            </a:r>
            <a:r>
              <a:rPr lang="en-US" sz="2000" i="1" dirty="0" smtClean="0"/>
              <a:t>t1/2 is 4–5 hours in dogs.</a:t>
            </a:r>
          </a:p>
          <a:p>
            <a:pPr marL="225425" indent="-225425">
              <a:lnSpc>
                <a:spcPct val="150000"/>
              </a:lnSpc>
            </a:pPr>
            <a:r>
              <a:rPr lang="en-US" sz="2000" b="1" dirty="0" smtClean="0"/>
              <a:t>5. Adverse effects. </a:t>
            </a:r>
            <a:r>
              <a:rPr lang="en-US" sz="2000" dirty="0" smtClean="0"/>
              <a:t>High doses of </a:t>
            </a:r>
            <a:r>
              <a:rPr lang="en-US" sz="2000" dirty="0" err="1" smtClean="0"/>
              <a:t>metronidazole</a:t>
            </a:r>
            <a:r>
              <a:rPr lang="en-US" sz="2000" dirty="0" smtClean="0"/>
              <a:t> or prolonged administration may induce </a:t>
            </a:r>
            <a:r>
              <a:rPr lang="en-029" sz="2000" dirty="0" smtClean="0"/>
              <a:t>lethargy, weakness, ataxia, rigidity, anorexia, vomiting, </a:t>
            </a:r>
            <a:r>
              <a:rPr lang="en-029" sz="2000" dirty="0" err="1" smtClean="0"/>
              <a:t>diarrhea</a:t>
            </a:r>
            <a:r>
              <a:rPr lang="en-029" sz="2000" dirty="0" smtClean="0"/>
              <a:t>, reversible </a:t>
            </a:r>
            <a:r>
              <a:rPr lang="en-US" sz="2000" dirty="0" err="1" smtClean="0"/>
              <a:t>leukopenia</a:t>
            </a:r>
            <a:r>
              <a:rPr lang="en-US" sz="2000" dirty="0" smtClean="0"/>
              <a:t>, and </a:t>
            </a:r>
            <a:r>
              <a:rPr lang="en-US" sz="2000" dirty="0" err="1" smtClean="0"/>
              <a:t>hepatotoxicity</a:t>
            </a:r>
            <a:r>
              <a:rPr lang="en-US" sz="2000" dirty="0" smtClean="0"/>
              <a:t>. Because </a:t>
            </a:r>
            <a:r>
              <a:rPr lang="en-US" sz="2000" dirty="0" err="1" smtClean="0"/>
              <a:t>metronidazole</a:t>
            </a:r>
            <a:r>
              <a:rPr lang="en-US" sz="2000" dirty="0" smtClean="0"/>
              <a:t> affects DNA synthesis, it may have </a:t>
            </a:r>
            <a:r>
              <a:rPr lang="en-US" sz="2000" dirty="0" err="1" smtClean="0"/>
              <a:t>teratogenic</a:t>
            </a:r>
            <a:r>
              <a:rPr lang="en-US" sz="2000" dirty="0" smtClean="0"/>
              <a:t> and carcinogenic effects.</a:t>
            </a:r>
            <a:endParaRPr lang="en-029" sz="20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2099036"/>
          </a:xfrm>
          <a:prstGeom prst="rect">
            <a:avLst/>
          </a:prstGeom>
        </p:spPr>
        <p:txBody>
          <a:bodyPr wrap="square">
            <a:spAutoFit/>
          </a:bodyPr>
          <a:lstStyle/>
          <a:p>
            <a:pPr>
              <a:lnSpc>
                <a:spcPct val="200000"/>
              </a:lnSpc>
            </a:pPr>
            <a:r>
              <a:rPr lang="en-US" sz="2800" b="1" dirty="0" smtClean="0">
                <a:solidFill>
                  <a:srgbClr val="00B050"/>
                </a:solidFill>
              </a:rPr>
              <a:t>D. Other drugs for treatment of </a:t>
            </a:r>
            <a:r>
              <a:rPr lang="en-US" sz="2800" b="1" dirty="0" err="1" smtClean="0">
                <a:solidFill>
                  <a:srgbClr val="00B050"/>
                </a:solidFill>
              </a:rPr>
              <a:t>giardiasis</a:t>
            </a:r>
            <a:endParaRPr lang="en-US" sz="2000" b="1" dirty="0" err="1" smtClean="0">
              <a:solidFill>
                <a:srgbClr val="00B050"/>
              </a:solidFill>
            </a:endParaRPr>
          </a:p>
          <a:p>
            <a:pPr marL="165100">
              <a:lnSpc>
                <a:spcPct val="200000"/>
              </a:lnSpc>
            </a:pPr>
            <a:r>
              <a:rPr lang="en-US" sz="2000" b="1" dirty="0" err="1" smtClean="0"/>
              <a:t>Albendazole</a:t>
            </a:r>
            <a:r>
              <a:rPr lang="en-US" sz="2000" b="1" dirty="0" smtClean="0"/>
              <a:t> </a:t>
            </a:r>
            <a:r>
              <a:rPr lang="en-US" sz="2000" dirty="0" smtClean="0"/>
              <a:t>and</a:t>
            </a:r>
            <a:r>
              <a:rPr lang="en-US" sz="2000" b="1" dirty="0" smtClean="0"/>
              <a:t> </a:t>
            </a:r>
            <a:r>
              <a:rPr lang="en-US" sz="2000" b="1" dirty="0" err="1" smtClean="0"/>
              <a:t>fenbendazole</a:t>
            </a:r>
            <a:r>
              <a:rPr lang="en-US" sz="2000" b="1" dirty="0" smtClean="0"/>
              <a:t> </a:t>
            </a:r>
            <a:r>
              <a:rPr lang="en-US" sz="2000" dirty="0" smtClean="0"/>
              <a:t>administered orally </a:t>
            </a:r>
            <a:r>
              <a:rPr lang="en-US" sz="2000" dirty="0" smtClean="0"/>
              <a:t>at 25 mg/kg every 12 hours for 2 days. </a:t>
            </a:r>
            <a:r>
              <a:rPr lang="en-US" sz="2000" dirty="0" err="1" smtClean="0"/>
              <a:t>Albendazole</a:t>
            </a:r>
            <a:r>
              <a:rPr lang="en-US" sz="2000" dirty="0" smtClean="0"/>
              <a:t> may be toxic to liver </a:t>
            </a:r>
            <a:r>
              <a:rPr lang="en-US" sz="2000" dirty="0" smtClean="0"/>
              <a:t>and bone </a:t>
            </a:r>
            <a:r>
              <a:rPr lang="en-US" sz="2000" dirty="0" smtClean="0"/>
              <a:t>marrow and is a </a:t>
            </a:r>
            <a:r>
              <a:rPr lang="en-US" sz="2000" dirty="0" err="1" smtClean="0"/>
              <a:t>teratogen</a:t>
            </a:r>
            <a:r>
              <a:rPr lang="en-US" sz="2000" dirty="0" smtClean="0"/>
              <a:t>.</a:t>
            </a:r>
            <a:endParaRPr lang="en-US" sz="2000" dirty="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3330142"/>
          </a:xfrm>
          <a:prstGeom prst="rect">
            <a:avLst/>
          </a:prstGeom>
        </p:spPr>
        <p:txBody>
          <a:bodyPr wrap="square">
            <a:spAutoFit/>
          </a:bodyPr>
          <a:lstStyle/>
          <a:p>
            <a:pPr>
              <a:lnSpc>
                <a:spcPct val="200000"/>
              </a:lnSpc>
            </a:pPr>
            <a:r>
              <a:rPr lang="en-US" sz="2800" b="1" dirty="0" smtClean="0">
                <a:solidFill>
                  <a:srgbClr val="CC9900"/>
                </a:solidFill>
              </a:rPr>
              <a:t>E. Drugs for treatment of toxoplasmosis</a:t>
            </a:r>
          </a:p>
          <a:p>
            <a:pPr>
              <a:lnSpc>
                <a:spcPct val="200000"/>
              </a:lnSpc>
            </a:pPr>
            <a:r>
              <a:rPr lang="en-US" sz="2000" b="1" dirty="0" smtClean="0"/>
              <a:t>1. </a:t>
            </a:r>
            <a:r>
              <a:rPr lang="en-US" sz="2000" b="1" dirty="0" err="1" smtClean="0"/>
              <a:t>Trimethoprim</a:t>
            </a:r>
            <a:r>
              <a:rPr lang="en-US" sz="2000" b="1" dirty="0" smtClean="0"/>
              <a:t>-sulfadiazine,</a:t>
            </a:r>
            <a:r>
              <a:rPr lang="en-US" sz="2000" dirty="0" smtClean="0"/>
              <a:t> 15 mg/kg, PO, twice a day for 4 weeks.</a:t>
            </a:r>
          </a:p>
          <a:p>
            <a:pPr marL="284163" indent="-284163">
              <a:lnSpc>
                <a:spcPct val="200000"/>
              </a:lnSpc>
            </a:pPr>
            <a:r>
              <a:rPr lang="en-029" sz="2000" b="1" dirty="0" smtClean="0"/>
              <a:t>2. </a:t>
            </a:r>
            <a:r>
              <a:rPr lang="en-029" sz="2000" b="1" dirty="0" err="1" smtClean="0"/>
              <a:t>Pyrimethamine</a:t>
            </a:r>
            <a:r>
              <a:rPr lang="en-029" sz="2000" b="1" dirty="0" smtClean="0"/>
              <a:t> </a:t>
            </a:r>
            <a:r>
              <a:rPr lang="en-029" sz="2000" dirty="0" smtClean="0"/>
              <a:t>(0.25–0.5 mg/kg) </a:t>
            </a:r>
            <a:r>
              <a:rPr lang="en-029" sz="2000" b="1" dirty="0" smtClean="0"/>
              <a:t>plus sulfadiazine </a:t>
            </a:r>
            <a:r>
              <a:rPr lang="en-029" sz="2000" dirty="0" smtClean="0"/>
              <a:t>(30 mg/kg), PO, twice a day </a:t>
            </a:r>
            <a:r>
              <a:rPr lang="en-029" sz="2000" dirty="0" smtClean="0"/>
              <a:t>for 4 </a:t>
            </a:r>
            <a:r>
              <a:rPr lang="en-029" sz="2000" dirty="0" smtClean="0"/>
              <a:t>weeks.</a:t>
            </a:r>
          </a:p>
          <a:p>
            <a:pPr>
              <a:lnSpc>
                <a:spcPct val="200000"/>
              </a:lnSpc>
            </a:pPr>
            <a:r>
              <a:rPr lang="en-US" sz="2000" b="1" dirty="0" smtClean="0"/>
              <a:t>3. </a:t>
            </a:r>
            <a:r>
              <a:rPr lang="en-US" sz="2000" b="1" dirty="0" err="1" smtClean="0"/>
              <a:t>Clindamycin</a:t>
            </a:r>
            <a:r>
              <a:rPr lang="en-US" sz="2000" dirty="0" smtClean="0"/>
              <a:t>, 10–20 mg/kg, PO or IM, twice a day for 3–6 weeks.</a:t>
            </a:r>
            <a:endParaRPr lang="en-US" sz="2000" dirty="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771084"/>
          </a:xfrm>
          <a:prstGeom prst="rect">
            <a:avLst/>
          </a:prstGeom>
        </p:spPr>
        <p:txBody>
          <a:bodyPr wrap="square">
            <a:spAutoFit/>
          </a:bodyPr>
          <a:lstStyle/>
          <a:p>
            <a:pPr>
              <a:lnSpc>
                <a:spcPct val="175000"/>
              </a:lnSpc>
            </a:pPr>
            <a:r>
              <a:rPr lang="en-US" sz="2800" b="1" dirty="0" smtClean="0">
                <a:solidFill>
                  <a:srgbClr val="7030A0"/>
                </a:solidFill>
              </a:rPr>
              <a:t>F. Drugs for the treatment of cryptosporidiosis</a:t>
            </a:r>
          </a:p>
          <a:p>
            <a:pPr marL="225425" indent="-225425">
              <a:lnSpc>
                <a:spcPct val="175000"/>
              </a:lnSpc>
            </a:pPr>
            <a:r>
              <a:rPr lang="en-US" sz="2000" b="1" dirty="0" smtClean="0"/>
              <a:t>1. </a:t>
            </a:r>
            <a:r>
              <a:rPr lang="en-US" sz="2000" b="1" dirty="0" err="1" smtClean="0"/>
              <a:t>Paromomycin</a:t>
            </a:r>
            <a:r>
              <a:rPr lang="en-US" sz="2000" b="1" dirty="0" smtClean="0"/>
              <a:t> (</a:t>
            </a:r>
            <a:r>
              <a:rPr lang="en-US" sz="2000" b="1" dirty="0" err="1" smtClean="0"/>
              <a:t>Humatin</a:t>
            </a:r>
            <a:r>
              <a:rPr lang="en-029" sz="2000" dirty="0" smtClean="0">
                <a:sym typeface="Symbol"/>
              </a:rPr>
              <a:t></a:t>
            </a:r>
            <a:r>
              <a:rPr lang="en-US" sz="2000" b="1" i="1" dirty="0" smtClean="0"/>
              <a:t>). </a:t>
            </a:r>
            <a:r>
              <a:rPr lang="en-US" sz="2000" i="1" dirty="0" err="1" smtClean="0"/>
              <a:t>Paromomycin</a:t>
            </a:r>
            <a:r>
              <a:rPr lang="en-US" sz="2000" i="1" dirty="0" smtClean="0"/>
              <a:t> is an </a:t>
            </a:r>
            <a:r>
              <a:rPr lang="en-US" sz="2000" i="1" dirty="0" err="1" smtClean="0"/>
              <a:t>aminoglycoside</a:t>
            </a:r>
            <a:r>
              <a:rPr lang="en-US" sz="2000" i="1" dirty="0" smtClean="0"/>
              <a:t> for extra-label use</a:t>
            </a:r>
            <a:r>
              <a:rPr lang="en-US" sz="2000" i="1" dirty="0" smtClean="0"/>
              <a:t>; </a:t>
            </a:r>
            <a:r>
              <a:rPr lang="en-US" sz="2000" dirty="0" smtClean="0"/>
              <a:t>it </a:t>
            </a:r>
            <a:r>
              <a:rPr lang="en-US" sz="2000" dirty="0" smtClean="0"/>
              <a:t>can be very expensive.</a:t>
            </a:r>
          </a:p>
          <a:p>
            <a:pPr marL="509588" indent="-225425">
              <a:lnSpc>
                <a:spcPct val="175000"/>
              </a:lnSpc>
              <a:tabLst>
                <a:tab pos="509588" algn="l"/>
              </a:tabLst>
            </a:pPr>
            <a:r>
              <a:rPr lang="en-US" sz="2000" b="1" dirty="0" smtClean="0"/>
              <a:t>a. Administration. </a:t>
            </a:r>
            <a:r>
              <a:rPr lang="en-US" sz="2000" dirty="0" smtClean="0"/>
              <a:t>It can prevent and treat cryptosporidiosis at 50 mg/kg, PO, </a:t>
            </a:r>
            <a:r>
              <a:rPr lang="en-US" sz="2000" dirty="0" smtClean="0"/>
              <a:t>twice a </a:t>
            </a:r>
            <a:r>
              <a:rPr lang="en-US" sz="2000" dirty="0" smtClean="0"/>
              <a:t>day for 10 days.</a:t>
            </a:r>
          </a:p>
          <a:p>
            <a:pPr marL="509588" indent="-225425">
              <a:lnSpc>
                <a:spcPct val="175000"/>
              </a:lnSpc>
              <a:tabLst>
                <a:tab pos="509588" algn="l"/>
              </a:tabLst>
            </a:pPr>
            <a:r>
              <a:rPr lang="en-US" sz="2000" b="1" dirty="0" smtClean="0"/>
              <a:t>b. Pharmacokinetics. </a:t>
            </a:r>
            <a:r>
              <a:rPr lang="en-US" sz="2000" dirty="0" smtClean="0"/>
              <a:t>No information is available for animals. However, GI </a:t>
            </a:r>
            <a:r>
              <a:rPr lang="en-US" sz="2000" dirty="0" smtClean="0"/>
              <a:t>absorption after </a:t>
            </a:r>
            <a:r>
              <a:rPr lang="en-US" sz="2000" dirty="0" smtClean="0"/>
              <a:t>oral administration is minimal, since it is an </a:t>
            </a:r>
            <a:r>
              <a:rPr lang="en-US" sz="2000" dirty="0" err="1" smtClean="0"/>
              <a:t>aminoglycoside</a:t>
            </a:r>
            <a:r>
              <a:rPr lang="en-US" sz="2000" dirty="0" smtClean="0"/>
              <a:t>.</a:t>
            </a:r>
          </a:p>
          <a:p>
            <a:pPr marL="509588" indent="-225425">
              <a:lnSpc>
                <a:spcPct val="175000"/>
              </a:lnSpc>
            </a:pPr>
            <a:r>
              <a:rPr lang="en-US" sz="2000" b="1" dirty="0" smtClean="0"/>
              <a:t>c. Adverse effects. </a:t>
            </a:r>
            <a:r>
              <a:rPr lang="en-US" sz="2000" dirty="0" err="1" smtClean="0"/>
              <a:t>Paromomycin</a:t>
            </a:r>
            <a:r>
              <a:rPr lang="en-US" sz="2000" dirty="0" smtClean="0"/>
              <a:t> induces vomiting, diarrhea, colic, renal toxicity</a:t>
            </a:r>
            <a:r>
              <a:rPr lang="en-US" sz="2000" dirty="0" smtClean="0"/>
              <a:t>, </a:t>
            </a:r>
            <a:r>
              <a:rPr lang="en-029" sz="2000" dirty="0" smtClean="0"/>
              <a:t>and </a:t>
            </a:r>
            <a:r>
              <a:rPr lang="en-029" sz="2000" dirty="0" smtClean="0"/>
              <a:t>deafness.</a:t>
            </a:r>
          </a:p>
          <a:p>
            <a:pPr marL="225425" indent="-225425">
              <a:lnSpc>
                <a:spcPct val="175000"/>
              </a:lnSpc>
            </a:pPr>
            <a:r>
              <a:rPr lang="en-US" sz="2000" b="1" dirty="0" smtClean="0"/>
              <a:t>2. </a:t>
            </a:r>
            <a:r>
              <a:rPr lang="en-US" sz="2000" b="1" dirty="0" err="1" smtClean="0"/>
              <a:t>Azithromycin</a:t>
            </a:r>
            <a:r>
              <a:rPr lang="en-US" sz="2000" b="1" dirty="0" smtClean="0"/>
              <a:t> </a:t>
            </a:r>
            <a:r>
              <a:rPr lang="en-US" sz="2000" dirty="0" smtClean="0"/>
              <a:t>(</a:t>
            </a:r>
            <a:r>
              <a:rPr lang="en-US" sz="2000" dirty="0" err="1" smtClean="0"/>
              <a:t>Zithromax</a:t>
            </a:r>
            <a:r>
              <a:rPr lang="en-029" sz="2000" dirty="0" smtClean="0">
                <a:sym typeface="Symbol"/>
              </a:rPr>
              <a:t></a:t>
            </a:r>
            <a:r>
              <a:rPr lang="en-US" sz="2000" dirty="0" smtClean="0"/>
              <a:t> </a:t>
            </a:r>
            <a:r>
              <a:rPr lang="en-US" sz="2000" i="1" dirty="0" smtClean="0"/>
              <a:t> </a:t>
            </a:r>
            <a:r>
              <a:rPr lang="en-US" sz="2000" i="1" dirty="0" smtClean="0"/>
              <a:t>, 15 mg/kg, PO, twice a day for ≥7 days). It is </a:t>
            </a:r>
            <a:r>
              <a:rPr lang="en-US" sz="2000" i="1" dirty="0" smtClean="0"/>
              <a:t>a </a:t>
            </a:r>
            <a:r>
              <a:rPr lang="en-US" sz="2000" dirty="0" err="1" smtClean="0"/>
              <a:t>macrolide</a:t>
            </a:r>
            <a:r>
              <a:rPr lang="en-US" sz="2000" dirty="0" smtClean="0"/>
              <a:t> </a:t>
            </a:r>
            <a:r>
              <a:rPr lang="en-US" sz="2000" dirty="0" smtClean="0"/>
              <a:t>and inhibits protein synthesis.</a:t>
            </a:r>
          </a:p>
          <a:p>
            <a:pPr marL="225425" indent="-225425">
              <a:lnSpc>
                <a:spcPct val="175000"/>
              </a:lnSpc>
            </a:pPr>
            <a:r>
              <a:rPr lang="en-US" sz="2000" b="1" dirty="0" smtClean="0"/>
              <a:t>3. </a:t>
            </a:r>
            <a:r>
              <a:rPr lang="en-US" sz="2000" b="1" dirty="0" err="1" smtClean="0"/>
              <a:t>Nitazoxanide</a:t>
            </a:r>
            <a:r>
              <a:rPr lang="en-US" sz="2000" b="1" dirty="0" smtClean="0"/>
              <a:t> </a:t>
            </a:r>
            <a:r>
              <a:rPr lang="en-US" sz="2000" dirty="0" smtClean="0"/>
              <a:t>is </a:t>
            </a:r>
            <a:r>
              <a:rPr lang="en-US" sz="2000" dirty="0" smtClean="0"/>
              <a:t>used in humans for the treatment of cryptosporidiosis.</a:t>
            </a:r>
            <a:endParaRPr lang="en-029" sz="20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5307607"/>
          </a:xfrm>
          <a:prstGeom prst="rect">
            <a:avLst/>
          </a:prstGeom>
        </p:spPr>
        <p:txBody>
          <a:bodyPr wrap="square">
            <a:spAutoFit/>
          </a:bodyPr>
          <a:lstStyle/>
          <a:p>
            <a:pPr>
              <a:lnSpc>
                <a:spcPct val="150000"/>
              </a:lnSpc>
            </a:pPr>
            <a:r>
              <a:rPr lang="en-029" sz="2800" b="1" dirty="0" smtClean="0">
                <a:solidFill>
                  <a:srgbClr val="0070C0"/>
                </a:solidFill>
              </a:rPr>
              <a:t>G. Drug for treatment of </a:t>
            </a:r>
            <a:r>
              <a:rPr lang="en-029" sz="2800" b="1" dirty="0" err="1" smtClean="0">
                <a:solidFill>
                  <a:srgbClr val="0070C0"/>
                </a:solidFill>
              </a:rPr>
              <a:t>babesiosis</a:t>
            </a:r>
            <a:r>
              <a:rPr lang="en-029" sz="2800" b="1" dirty="0" smtClean="0">
                <a:solidFill>
                  <a:srgbClr val="0070C0"/>
                </a:solidFill>
              </a:rPr>
              <a:t> in </a:t>
            </a:r>
            <a:r>
              <a:rPr lang="en-029" sz="2800" b="1" dirty="0" smtClean="0">
                <a:solidFill>
                  <a:srgbClr val="0070C0"/>
                </a:solidFill>
              </a:rPr>
              <a:t>dogs</a:t>
            </a:r>
          </a:p>
          <a:p>
            <a:pPr>
              <a:lnSpc>
                <a:spcPct val="150000"/>
              </a:lnSpc>
            </a:pPr>
            <a:r>
              <a:rPr lang="en-029" sz="2000" b="1" dirty="0" err="1" smtClean="0"/>
              <a:t>Imidocarb</a:t>
            </a:r>
            <a:r>
              <a:rPr lang="en-029" sz="2000" b="1" dirty="0" smtClean="0">
                <a:solidFill>
                  <a:srgbClr val="0070C0"/>
                </a:solidFill>
              </a:rPr>
              <a:t> </a:t>
            </a:r>
            <a:r>
              <a:rPr lang="en-029" sz="2000" b="1" dirty="0" smtClean="0"/>
              <a:t>(</a:t>
            </a:r>
            <a:r>
              <a:rPr lang="en-029" sz="2000" b="1" dirty="0" err="1" smtClean="0"/>
              <a:t>Imizol</a:t>
            </a:r>
            <a:r>
              <a:rPr lang="en-029" sz="2000" dirty="0" smtClean="0">
                <a:sym typeface="Symbol"/>
              </a:rPr>
              <a:t></a:t>
            </a:r>
            <a:r>
              <a:rPr lang="en-029" sz="2000" b="1" i="1" dirty="0" smtClean="0"/>
              <a:t>)</a:t>
            </a:r>
            <a:endParaRPr lang="en-029" sz="2000" b="1" i="1" dirty="0" smtClean="0"/>
          </a:p>
          <a:p>
            <a:pPr>
              <a:lnSpc>
                <a:spcPct val="150000"/>
              </a:lnSpc>
            </a:pPr>
            <a:r>
              <a:rPr lang="en-029" sz="2000" b="1" dirty="0" smtClean="0"/>
              <a:t>1. Chemistry. </a:t>
            </a:r>
            <a:r>
              <a:rPr lang="en-029" sz="2000" dirty="0" err="1" smtClean="0"/>
              <a:t>Imidocarb</a:t>
            </a:r>
            <a:r>
              <a:rPr lang="en-029" sz="2000" dirty="0" smtClean="0"/>
              <a:t> is a </a:t>
            </a:r>
            <a:r>
              <a:rPr lang="en-029" sz="2000" dirty="0" err="1" smtClean="0"/>
              <a:t>diamidine</a:t>
            </a:r>
            <a:r>
              <a:rPr lang="en-029" sz="2000" dirty="0" smtClean="0"/>
              <a:t> derivative.</a:t>
            </a:r>
          </a:p>
          <a:p>
            <a:pPr marL="225425" indent="-225425">
              <a:lnSpc>
                <a:spcPct val="150000"/>
              </a:lnSpc>
            </a:pPr>
            <a:r>
              <a:rPr lang="en-US" sz="2000" b="1" dirty="0" smtClean="0"/>
              <a:t>2. Mechanism of action.</a:t>
            </a:r>
            <a:r>
              <a:rPr lang="en-US" sz="2000" dirty="0" smtClean="0"/>
              <a:t> </a:t>
            </a:r>
            <a:r>
              <a:rPr lang="en-US" sz="2000" dirty="0" err="1" smtClean="0"/>
              <a:t>Imidocarb</a:t>
            </a:r>
            <a:r>
              <a:rPr lang="en-US" sz="2000" dirty="0" smtClean="0"/>
              <a:t> binds to DNA and interfere with parasite replication.</a:t>
            </a:r>
          </a:p>
          <a:p>
            <a:pPr marL="225425" indent="-225425">
              <a:lnSpc>
                <a:spcPct val="150000"/>
              </a:lnSpc>
            </a:pPr>
            <a:r>
              <a:rPr lang="en-US" sz="2000" b="1" dirty="0" smtClean="0"/>
              <a:t>3. Therapeutic uses. </a:t>
            </a:r>
            <a:r>
              <a:rPr lang="en-US" sz="2000" dirty="0" err="1" smtClean="0"/>
              <a:t>Imidocarb</a:t>
            </a:r>
            <a:r>
              <a:rPr lang="en-US" sz="2000" dirty="0" smtClean="0"/>
              <a:t> is effective against </a:t>
            </a:r>
            <a:r>
              <a:rPr lang="en-US" sz="2000" i="1" dirty="0" err="1" smtClean="0"/>
              <a:t>Babesia</a:t>
            </a:r>
            <a:r>
              <a:rPr lang="en-US" sz="2000" i="1" dirty="0" smtClean="0"/>
              <a:t> </a:t>
            </a:r>
            <a:r>
              <a:rPr lang="en-US" sz="2000" i="1" dirty="0" err="1" smtClean="0"/>
              <a:t>canis</a:t>
            </a:r>
            <a:r>
              <a:rPr lang="en-US" sz="2000" i="1" dirty="0" smtClean="0"/>
              <a:t> when given at a </a:t>
            </a:r>
            <a:r>
              <a:rPr lang="en-US" sz="2000" i="1" dirty="0" smtClean="0"/>
              <a:t>single </a:t>
            </a:r>
            <a:r>
              <a:rPr lang="en-US" sz="2000" dirty="0" smtClean="0"/>
              <a:t>dose </a:t>
            </a:r>
            <a:r>
              <a:rPr lang="en-US" sz="2000" dirty="0" smtClean="0"/>
              <a:t>of 6.6 mg/kg IM or SC. Repeat the dose in 2 weeks. </a:t>
            </a:r>
            <a:r>
              <a:rPr lang="en-US" sz="2000" dirty="0" err="1" smtClean="0"/>
              <a:t>Imidocarb</a:t>
            </a:r>
            <a:r>
              <a:rPr lang="en-US" sz="2000" dirty="0" smtClean="0"/>
              <a:t> </a:t>
            </a:r>
            <a:r>
              <a:rPr lang="en-US" sz="2000" dirty="0" smtClean="0"/>
              <a:t>eliminates equine </a:t>
            </a:r>
            <a:r>
              <a:rPr lang="en-US" sz="2000" dirty="0" err="1" smtClean="0"/>
              <a:t>babesia</a:t>
            </a:r>
            <a:r>
              <a:rPr lang="en-US" sz="2000" dirty="0" smtClean="0"/>
              <a:t> (</a:t>
            </a:r>
            <a:r>
              <a:rPr lang="en-US" sz="2000" i="1" dirty="0" smtClean="0"/>
              <a:t>B. </a:t>
            </a:r>
            <a:r>
              <a:rPr lang="en-US" sz="2000" i="1" dirty="0" err="1" smtClean="0"/>
              <a:t>caballi</a:t>
            </a:r>
            <a:r>
              <a:rPr lang="en-US" sz="2000" i="1" dirty="0" smtClean="0"/>
              <a:t> ) when given 1–2 mg/kg, twice during a 24-hour period</a:t>
            </a:r>
            <a:r>
              <a:rPr lang="en-US" sz="2000" i="1" dirty="0" smtClean="0"/>
              <a:t>. </a:t>
            </a:r>
            <a:r>
              <a:rPr lang="en-US" sz="2000" dirty="0" smtClean="0"/>
              <a:t>Although </a:t>
            </a:r>
            <a:r>
              <a:rPr lang="en-US" sz="2000" dirty="0" smtClean="0"/>
              <a:t>effective against bovine </a:t>
            </a:r>
            <a:r>
              <a:rPr lang="en-US" sz="2000" dirty="0" err="1" smtClean="0"/>
              <a:t>babesiosis</a:t>
            </a:r>
            <a:r>
              <a:rPr lang="en-US" sz="2000" dirty="0" smtClean="0"/>
              <a:t>, </a:t>
            </a:r>
            <a:r>
              <a:rPr lang="en-US" sz="2000" dirty="0" err="1" smtClean="0"/>
              <a:t>imidocarb</a:t>
            </a:r>
            <a:r>
              <a:rPr lang="en-US" sz="2000" dirty="0" smtClean="0"/>
              <a:t> should not be given to </a:t>
            </a:r>
            <a:r>
              <a:rPr lang="en-US" sz="2000" dirty="0" smtClean="0"/>
              <a:t>this species </a:t>
            </a:r>
            <a:r>
              <a:rPr lang="en-US" sz="2000" dirty="0" smtClean="0"/>
              <a:t>because the withdrawal times have not been determined. Feline </a:t>
            </a:r>
            <a:r>
              <a:rPr lang="en-US" sz="2000" dirty="0" err="1" smtClean="0"/>
              <a:t>babesiosis</a:t>
            </a:r>
            <a:r>
              <a:rPr lang="en-US" sz="2000" dirty="0" smtClean="0"/>
              <a:t> is </a:t>
            </a:r>
            <a:r>
              <a:rPr lang="en-US" sz="2000" dirty="0" smtClean="0"/>
              <a:t>refractory to </a:t>
            </a:r>
            <a:r>
              <a:rPr lang="en-US" sz="2000" dirty="0" err="1" smtClean="0"/>
              <a:t>imidocarb</a:t>
            </a:r>
            <a:r>
              <a:rPr lang="en-US" sz="2000" dirty="0" smtClean="0"/>
              <a:t> treatment</a:t>
            </a:r>
            <a:r>
              <a:rPr lang="en-US" sz="2000" dirty="0" smtClean="0"/>
              <a:t>.</a:t>
            </a:r>
            <a:endParaRPr lang="en-US" sz="20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955750"/>
          </a:xfrm>
          <a:prstGeom prst="rect">
            <a:avLst/>
          </a:prstGeom>
        </p:spPr>
        <p:txBody>
          <a:bodyPr wrap="square">
            <a:spAutoFit/>
          </a:bodyPr>
          <a:lstStyle/>
          <a:p>
            <a:r>
              <a:rPr lang="en-029" sz="2800" b="1" dirty="0" smtClean="0"/>
              <a:t>A. </a:t>
            </a:r>
            <a:r>
              <a:rPr lang="en-029" sz="2800" b="1" dirty="0" err="1" smtClean="0">
                <a:solidFill>
                  <a:srgbClr val="C00000"/>
                </a:solidFill>
              </a:rPr>
              <a:t>Aniticoccidial</a:t>
            </a:r>
            <a:r>
              <a:rPr lang="en-029" sz="2800" b="1" dirty="0" smtClean="0">
                <a:solidFill>
                  <a:srgbClr val="C00000"/>
                </a:solidFill>
              </a:rPr>
              <a:t> drugs</a:t>
            </a:r>
          </a:p>
          <a:p>
            <a:pPr>
              <a:lnSpc>
                <a:spcPct val="110000"/>
              </a:lnSpc>
            </a:pPr>
            <a:r>
              <a:rPr lang="en-029" b="1" dirty="0" smtClean="0"/>
              <a:t>1. </a:t>
            </a:r>
            <a:r>
              <a:rPr lang="en-029" sz="2000" b="1" dirty="0" smtClean="0"/>
              <a:t>Introduction</a:t>
            </a:r>
          </a:p>
          <a:p>
            <a:pPr marL="568325" indent="-342900">
              <a:lnSpc>
                <a:spcPct val="110000"/>
              </a:lnSpc>
              <a:buFont typeface="+mj-lt"/>
              <a:buAutoNum type="alphaLcPeriod"/>
            </a:pPr>
            <a:r>
              <a:rPr lang="en-029" sz="2000" b="1" dirty="0" smtClean="0"/>
              <a:t>Financial implications of </a:t>
            </a:r>
            <a:r>
              <a:rPr lang="en-029" sz="2000" b="1" dirty="0" err="1" smtClean="0"/>
              <a:t>coccidiosis</a:t>
            </a:r>
            <a:r>
              <a:rPr lang="en-029" sz="2000" b="1" dirty="0" smtClean="0"/>
              <a:t>. </a:t>
            </a:r>
            <a:r>
              <a:rPr lang="en-029" sz="2000" dirty="0" err="1" smtClean="0"/>
              <a:t>Coccidiosis</a:t>
            </a:r>
            <a:r>
              <a:rPr lang="en-029" sz="2000" dirty="0" smtClean="0"/>
              <a:t>, a prevalent disease in calves, </a:t>
            </a:r>
            <a:r>
              <a:rPr lang="en-US" sz="2000" dirty="0" smtClean="0"/>
              <a:t>piglets, and poultry, costs the US poultry industry </a:t>
            </a:r>
            <a:r>
              <a:rPr lang="en-US" sz="2000" i="1" dirty="0" smtClean="0"/>
              <a:t>&gt;50 million dollars annually, </a:t>
            </a:r>
            <a:r>
              <a:rPr lang="en-US" sz="2000" dirty="0" smtClean="0"/>
              <a:t>despite the expenditures of </a:t>
            </a:r>
            <a:r>
              <a:rPr lang="en-US" sz="2000" i="1" dirty="0" smtClean="0"/>
              <a:t>&gt;85 million for </a:t>
            </a:r>
            <a:r>
              <a:rPr lang="en-US" sz="2000" i="1" dirty="0" err="1" smtClean="0"/>
              <a:t>anticoccidial</a:t>
            </a:r>
            <a:r>
              <a:rPr lang="en-US" sz="2000" i="1" dirty="0" smtClean="0"/>
              <a:t> drugs. These losses </a:t>
            </a:r>
            <a:r>
              <a:rPr lang="en-US" sz="2000" i="1" dirty="0" err="1" smtClean="0"/>
              <a:t>are</a:t>
            </a:r>
            <a:r>
              <a:rPr lang="en-US" sz="2000" dirty="0" err="1"/>
              <a:t>caused</a:t>
            </a:r>
            <a:r>
              <a:rPr lang="en-US" sz="2000" dirty="0"/>
              <a:t> primarily by impaired feed conversion, slow growth, and the poor </a:t>
            </a:r>
            <a:r>
              <a:rPr lang="en-US" sz="2000" dirty="0" smtClean="0"/>
              <a:t>quality </a:t>
            </a:r>
            <a:r>
              <a:rPr lang="en-029" sz="2000" dirty="0" smtClean="0"/>
              <a:t>of </a:t>
            </a:r>
            <a:r>
              <a:rPr lang="en-029" sz="2000" dirty="0"/>
              <a:t>carcasses at </a:t>
            </a:r>
            <a:r>
              <a:rPr lang="en-029" sz="2000" dirty="0" smtClean="0"/>
              <a:t>processing.</a:t>
            </a:r>
          </a:p>
          <a:p>
            <a:pPr marL="568325" indent="-342900">
              <a:lnSpc>
                <a:spcPct val="110000"/>
              </a:lnSpc>
              <a:buFont typeface="+mj-lt"/>
              <a:buAutoNum type="alphaLcPeriod"/>
            </a:pPr>
            <a:r>
              <a:rPr lang="en-029" sz="2000" b="1" dirty="0" smtClean="0"/>
              <a:t>Therapeutic approaches</a:t>
            </a:r>
          </a:p>
          <a:p>
            <a:pPr marL="747713" indent="-342900" defTabSz="854075">
              <a:lnSpc>
                <a:spcPct val="110000"/>
              </a:lnSpc>
              <a:buFont typeface="+mj-lt"/>
              <a:buAutoNum type="arabicParenR"/>
            </a:pPr>
            <a:r>
              <a:rPr lang="en-US" sz="2000" b="1" dirty="0" smtClean="0"/>
              <a:t>Poultry. </a:t>
            </a:r>
            <a:r>
              <a:rPr lang="en-US" sz="2000" dirty="0" smtClean="0"/>
              <a:t>Most of the </a:t>
            </a:r>
            <a:r>
              <a:rPr lang="en-US" sz="2000" dirty="0" err="1" smtClean="0"/>
              <a:t>anticoccidial</a:t>
            </a:r>
            <a:r>
              <a:rPr lang="en-US" sz="2000" dirty="0" smtClean="0"/>
              <a:t> drugs discussed in this section are used in </a:t>
            </a:r>
            <a:r>
              <a:rPr lang="en-029" sz="2000" dirty="0" smtClean="0"/>
              <a:t>chickens</a:t>
            </a:r>
            <a:r>
              <a:rPr lang="en-029" sz="2000" dirty="0"/>
              <a:t>.</a:t>
            </a:r>
          </a:p>
          <a:p>
            <a:pPr marL="914400" indent="-284163">
              <a:lnSpc>
                <a:spcPct val="110000"/>
              </a:lnSpc>
            </a:pPr>
            <a:r>
              <a:rPr lang="en-US" sz="2000" b="1" dirty="0" smtClean="0"/>
              <a:t>(a) </a:t>
            </a:r>
            <a:r>
              <a:rPr lang="en-US" sz="2000" dirty="0" smtClean="0"/>
              <a:t>Broilers </a:t>
            </a:r>
            <a:r>
              <a:rPr lang="en-US" sz="2000" dirty="0"/>
              <a:t>are not vaccinated against </a:t>
            </a:r>
            <a:r>
              <a:rPr lang="en-US" sz="2000" dirty="0" err="1"/>
              <a:t>coccidia</a:t>
            </a:r>
            <a:r>
              <a:rPr lang="en-US" sz="2000" dirty="0"/>
              <a:t> because latent infection </a:t>
            </a:r>
            <a:r>
              <a:rPr lang="en-US" sz="2000" dirty="0" smtClean="0"/>
              <a:t>may </a:t>
            </a:r>
            <a:r>
              <a:rPr lang="en-029" sz="2000" dirty="0" smtClean="0"/>
              <a:t>retard </a:t>
            </a:r>
            <a:r>
              <a:rPr lang="en-029" sz="2000" dirty="0"/>
              <a:t>growth</a:t>
            </a:r>
            <a:r>
              <a:rPr lang="en-029" sz="2000" dirty="0" smtClean="0"/>
              <a:t>.</a:t>
            </a:r>
            <a:endParaRPr lang="en-029" sz="2000" dirty="0"/>
          </a:p>
          <a:p>
            <a:pPr marL="914400" indent="-284163">
              <a:lnSpc>
                <a:spcPct val="110000"/>
              </a:lnSpc>
            </a:pPr>
            <a:r>
              <a:rPr lang="en-US" sz="2000" b="1" dirty="0"/>
              <a:t>(b) </a:t>
            </a:r>
            <a:r>
              <a:rPr lang="en-US" sz="2000" dirty="0"/>
              <a:t>Layers are vaccinated against </a:t>
            </a:r>
            <a:r>
              <a:rPr lang="en-US" sz="2000" dirty="0" err="1"/>
              <a:t>coccidia</a:t>
            </a:r>
            <a:r>
              <a:rPr lang="en-US" sz="2000" dirty="0"/>
              <a:t>. Outbreaks are usually </a:t>
            </a:r>
            <a:r>
              <a:rPr lang="en-US" sz="2000" dirty="0" smtClean="0"/>
              <a:t>treated with </a:t>
            </a:r>
            <a:r>
              <a:rPr lang="en-US" sz="2000" dirty="0"/>
              <a:t>a sulfonamide or </a:t>
            </a:r>
            <a:r>
              <a:rPr lang="en-US" sz="2000" dirty="0" err="1"/>
              <a:t>diclazuril</a:t>
            </a:r>
            <a:r>
              <a:rPr lang="en-US" sz="2000" dirty="0"/>
              <a:t> on an as-needed basis</a:t>
            </a:r>
            <a:r>
              <a:rPr lang="en-US" sz="2000" dirty="0" smtClean="0"/>
              <a:t>.</a:t>
            </a:r>
          </a:p>
          <a:p>
            <a:pPr marL="747713" indent="-342900">
              <a:lnSpc>
                <a:spcPct val="110000"/>
              </a:lnSpc>
              <a:buFont typeface="+mj-lt"/>
              <a:buAutoNum type="arabicParenR" startAt="2"/>
            </a:pPr>
            <a:r>
              <a:rPr lang="en-US" sz="2000" b="1" dirty="0" smtClean="0"/>
              <a:t>Sulfonamides </a:t>
            </a:r>
            <a:r>
              <a:rPr lang="en-US" sz="2000" b="1" dirty="0"/>
              <a:t>and </a:t>
            </a:r>
            <a:r>
              <a:rPr lang="en-US" sz="2000" b="1" dirty="0" err="1"/>
              <a:t>ormetroprim</a:t>
            </a:r>
            <a:r>
              <a:rPr lang="en-US" sz="2000" b="1" dirty="0"/>
              <a:t>, </a:t>
            </a:r>
            <a:r>
              <a:rPr lang="en-US" sz="2000" b="1" dirty="0" err="1"/>
              <a:t>diclazuril</a:t>
            </a:r>
            <a:r>
              <a:rPr lang="en-US" sz="2000" b="1" dirty="0"/>
              <a:t> can be used to treat infected animals</a:t>
            </a:r>
            <a:r>
              <a:rPr lang="en-US" sz="2000" b="1" dirty="0" smtClean="0"/>
              <a:t>, </a:t>
            </a:r>
            <a:r>
              <a:rPr lang="en-029" sz="2000" dirty="0" smtClean="0"/>
              <a:t>while </a:t>
            </a:r>
            <a:r>
              <a:rPr lang="en-029" sz="2000" dirty="0" err="1"/>
              <a:t>clopidol</a:t>
            </a:r>
            <a:r>
              <a:rPr lang="en-029" sz="2000" dirty="0"/>
              <a:t>, </a:t>
            </a:r>
            <a:r>
              <a:rPr lang="en-029" sz="2000" dirty="0" err="1"/>
              <a:t>decoquinate</a:t>
            </a:r>
            <a:r>
              <a:rPr lang="en-029" sz="2000" dirty="0"/>
              <a:t>, </a:t>
            </a:r>
            <a:r>
              <a:rPr lang="en-029" sz="2000" dirty="0" err="1"/>
              <a:t>zoalene</a:t>
            </a:r>
            <a:r>
              <a:rPr lang="en-029" sz="2000" dirty="0"/>
              <a:t>, </a:t>
            </a:r>
            <a:r>
              <a:rPr lang="en-029" sz="2000" dirty="0" err="1"/>
              <a:t>amprolium</a:t>
            </a:r>
            <a:r>
              <a:rPr lang="en-029" sz="2000" dirty="0"/>
              <a:t>, </a:t>
            </a:r>
            <a:r>
              <a:rPr lang="en-029" sz="2000" dirty="0" err="1"/>
              <a:t>robenidine</a:t>
            </a:r>
            <a:r>
              <a:rPr lang="en-029" sz="2000" dirty="0"/>
              <a:t>, </a:t>
            </a:r>
            <a:r>
              <a:rPr lang="en-029" sz="2000" dirty="0" err="1"/>
              <a:t>nicarbazin</a:t>
            </a:r>
            <a:r>
              <a:rPr lang="en-029" sz="2000" dirty="0" smtClean="0"/>
              <a:t>, </a:t>
            </a:r>
            <a:r>
              <a:rPr lang="en-US" sz="2000" dirty="0" smtClean="0"/>
              <a:t>and </a:t>
            </a:r>
            <a:r>
              <a:rPr lang="en-US" sz="2000" dirty="0"/>
              <a:t>Na+ </a:t>
            </a:r>
            <a:r>
              <a:rPr lang="en-US" sz="2000" dirty="0" err="1"/>
              <a:t>ionophores</a:t>
            </a:r>
            <a:r>
              <a:rPr lang="en-US" sz="2000" dirty="0"/>
              <a:t> can be used to prevent </a:t>
            </a:r>
            <a:r>
              <a:rPr lang="en-US" sz="2000" dirty="0" err="1"/>
              <a:t>coccidiosis</a:t>
            </a:r>
            <a:r>
              <a:rPr lang="en-US" sz="2000" dirty="0"/>
              <a:t>.</a:t>
            </a:r>
          </a:p>
          <a:p>
            <a:pPr marL="568325" indent="-342900">
              <a:lnSpc>
                <a:spcPct val="110000"/>
              </a:lnSpc>
              <a:buFont typeface="+mj-lt"/>
              <a:buAutoNum type="alphaLcPeriod" startAt="3"/>
            </a:pPr>
            <a:r>
              <a:rPr lang="en-US" sz="2000" b="1" dirty="0" smtClean="0"/>
              <a:t>Resistance </a:t>
            </a:r>
            <a:r>
              <a:rPr lang="en-US" sz="2000" b="1" dirty="0"/>
              <a:t>to </a:t>
            </a:r>
            <a:r>
              <a:rPr lang="en-US" sz="2000" b="1" dirty="0" err="1"/>
              <a:t>anticoccidial</a:t>
            </a:r>
            <a:r>
              <a:rPr lang="en-US" sz="2000" b="1" dirty="0"/>
              <a:t> drugs </a:t>
            </a:r>
            <a:r>
              <a:rPr lang="en-US" sz="2000" dirty="0"/>
              <a:t>is minimized by using two or more drugs sequentially</a:t>
            </a:r>
            <a:r>
              <a:rPr lang="en-US" sz="2000" dirty="0" smtClean="0"/>
              <a:t>. Overemphasized </a:t>
            </a:r>
            <a:r>
              <a:rPr lang="en-US" sz="2000" dirty="0"/>
              <a:t>switching may decrease immunity</a:t>
            </a:r>
            <a:r>
              <a:rPr lang="en-US" sz="2000" dirty="0" smtClean="0"/>
              <a:t>.</a:t>
            </a:r>
          </a:p>
          <a:p>
            <a:pPr marL="568325" indent="-342900">
              <a:lnSpc>
                <a:spcPct val="110000"/>
              </a:lnSpc>
              <a:buFont typeface="+mj-lt"/>
              <a:buAutoNum type="alphaLcPeriod" startAt="3"/>
            </a:pPr>
            <a:r>
              <a:rPr lang="en-US" sz="2000" b="1" dirty="0" smtClean="0"/>
              <a:t>Life </a:t>
            </a:r>
            <a:r>
              <a:rPr lang="en-US" sz="2000" b="1" dirty="0"/>
              <a:t>cycle of avian </a:t>
            </a:r>
            <a:r>
              <a:rPr lang="en-US" sz="2000" b="1" dirty="0" err="1"/>
              <a:t>coccidia</a:t>
            </a:r>
            <a:r>
              <a:rPr lang="en-US" sz="2000" b="1" dirty="0"/>
              <a:t> (Figure 16-8</a:t>
            </a:r>
            <a:r>
              <a:rPr lang="en-US" sz="2000" b="1" dirty="0" smtClean="0"/>
              <a:t>)</a:t>
            </a:r>
            <a:endParaRPr lang="en-US" sz="2000" b="1"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5170646"/>
          </a:xfrm>
          <a:prstGeom prst="rect">
            <a:avLst/>
          </a:prstGeom>
        </p:spPr>
        <p:txBody>
          <a:bodyPr wrap="square">
            <a:spAutoFit/>
          </a:bodyPr>
          <a:lstStyle/>
          <a:p>
            <a:pPr marL="225425" indent="-225425">
              <a:lnSpc>
                <a:spcPct val="150000"/>
              </a:lnSpc>
            </a:pPr>
            <a:r>
              <a:rPr lang="en-US" sz="2000" b="1" dirty="0" smtClean="0"/>
              <a:t>4. Pharmacokinetics.</a:t>
            </a:r>
            <a:r>
              <a:rPr lang="en-US" sz="2000" dirty="0" smtClean="0"/>
              <a:t> </a:t>
            </a:r>
            <a:r>
              <a:rPr lang="en-US" sz="2000" dirty="0" err="1" smtClean="0"/>
              <a:t>Imidocarb</a:t>
            </a:r>
            <a:r>
              <a:rPr lang="en-US" sz="2000" dirty="0" smtClean="0"/>
              <a:t> is readily absorbed from the injection site. The elimination </a:t>
            </a:r>
            <a:r>
              <a:rPr lang="en-US" sz="2000" i="1" dirty="0" smtClean="0"/>
              <a:t>t1/2 is ∼3.5 hours. It is excreted mainly into urine and feces as the </a:t>
            </a:r>
            <a:r>
              <a:rPr lang="en-029" sz="2000" dirty="0" smtClean="0"/>
              <a:t>unchanged compound.</a:t>
            </a:r>
          </a:p>
          <a:p>
            <a:pPr>
              <a:lnSpc>
                <a:spcPct val="150000"/>
              </a:lnSpc>
            </a:pPr>
            <a:r>
              <a:rPr lang="en-029" sz="2000" b="1" dirty="0" smtClean="0"/>
              <a:t>5. Adverse effects</a:t>
            </a:r>
          </a:p>
          <a:p>
            <a:pPr marL="509588" indent="-225425">
              <a:lnSpc>
                <a:spcPct val="150000"/>
              </a:lnSpc>
            </a:pPr>
            <a:r>
              <a:rPr lang="en-US" sz="2000" b="1" dirty="0" smtClean="0"/>
              <a:t>a. Adverse effects </a:t>
            </a:r>
            <a:r>
              <a:rPr lang="en-US" sz="2000" dirty="0" smtClean="0"/>
              <a:t>commonly seen are pain during injection and signs of parasympathetic stimulation such as salivation, nasal drip, or brief episodes of vomiting. Other effects seen less frequently are panting, restlessness, diarrhea, and injection site inflammation lasting one to several days. Atropine sulfate can be </a:t>
            </a:r>
            <a:r>
              <a:rPr lang="en-US" sz="2000" dirty="0" smtClean="0"/>
              <a:t>used to </a:t>
            </a:r>
            <a:r>
              <a:rPr lang="en-US" sz="2000" dirty="0" smtClean="0"/>
              <a:t>control the signs of parasympathetic stimulation. </a:t>
            </a:r>
          </a:p>
          <a:p>
            <a:pPr marL="509588" indent="-225425">
              <a:lnSpc>
                <a:spcPct val="150000"/>
              </a:lnSpc>
            </a:pPr>
            <a:r>
              <a:rPr lang="en-US" sz="2000" b="1" dirty="0" smtClean="0"/>
              <a:t>b. </a:t>
            </a:r>
            <a:r>
              <a:rPr lang="en-US" sz="2000" b="1" dirty="0" err="1" smtClean="0"/>
              <a:t>Imidocarb</a:t>
            </a:r>
            <a:r>
              <a:rPr lang="en-US" sz="2000" b="1" dirty="0" smtClean="0"/>
              <a:t> is a </a:t>
            </a:r>
            <a:r>
              <a:rPr lang="en-US" sz="2000" b="1" dirty="0" err="1" smtClean="0"/>
              <a:t>teratogen</a:t>
            </a:r>
            <a:r>
              <a:rPr lang="en-US" sz="2000" b="1" dirty="0" smtClean="0"/>
              <a:t> and carcinogen</a:t>
            </a:r>
            <a:r>
              <a:rPr lang="en-US" sz="2000" dirty="0" smtClean="0"/>
              <a:t>, since it affects DNA synthesis</a:t>
            </a:r>
            <a:r>
              <a:rPr lang="en-US" sz="2000" b="1" dirty="0" smtClean="0"/>
              <a:t>. </a:t>
            </a:r>
            <a:r>
              <a:rPr lang="en-US" sz="2000" dirty="0" smtClean="0"/>
              <a:t>Do </a:t>
            </a:r>
            <a:r>
              <a:rPr lang="en-US" sz="2000" dirty="0" smtClean="0"/>
              <a:t>not </a:t>
            </a:r>
            <a:r>
              <a:rPr lang="en-029" sz="2000" dirty="0" smtClean="0"/>
              <a:t>use </a:t>
            </a:r>
            <a:r>
              <a:rPr lang="en-029" sz="2000" dirty="0" smtClean="0"/>
              <a:t>in pregnant animals.</a:t>
            </a:r>
            <a:endParaRPr lang="en-029"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srcRect/>
          <a:stretch>
            <a:fillRect/>
          </a:stretch>
        </p:blipFill>
        <p:spPr bwMode="auto">
          <a:xfrm>
            <a:off x="0" y="0"/>
            <a:ext cx="6934200" cy="6858000"/>
          </a:xfrm>
          <a:prstGeom prst="rect">
            <a:avLst/>
          </a:prstGeom>
          <a:noFill/>
          <a:ln w="9525">
            <a:noFill/>
            <a:miter lim="800000"/>
            <a:headEnd/>
            <a:tailEnd/>
          </a:ln>
        </p:spPr>
      </p:pic>
      <p:sp>
        <p:nvSpPr>
          <p:cNvPr id="3" name="Rectangle 2"/>
          <p:cNvSpPr/>
          <p:nvPr/>
        </p:nvSpPr>
        <p:spPr>
          <a:xfrm>
            <a:off x="7010400" y="0"/>
            <a:ext cx="2209800" cy="6834115"/>
          </a:xfrm>
          <a:prstGeom prst="rect">
            <a:avLst/>
          </a:prstGeom>
        </p:spPr>
        <p:txBody>
          <a:bodyPr wrap="square">
            <a:spAutoFit/>
          </a:bodyPr>
          <a:lstStyle/>
          <a:p>
            <a:pPr>
              <a:lnSpc>
                <a:spcPct val="105000"/>
              </a:lnSpc>
            </a:pPr>
            <a:r>
              <a:rPr lang="en-US" sz="1900" b="1" dirty="0"/>
              <a:t>FIGURE 16-8. </a:t>
            </a:r>
            <a:r>
              <a:rPr lang="en-US" sz="1900" dirty="0"/>
              <a:t>Life cycle of avian </a:t>
            </a:r>
            <a:r>
              <a:rPr lang="en-US" sz="1900" dirty="0" err="1"/>
              <a:t>coccidia</a:t>
            </a:r>
            <a:r>
              <a:rPr lang="en-US" sz="1900" dirty="0"/>
              <a:t> and the effects of </a:t>
            </a:r>
            <a:r>
              <a:rPr lang="en-US" sz="1900" dirty="0" err="1"/>
              <a:t>anticoccidial</a:t>
            </a:r>
            <a:r>
              <a:rPr lang="en-US" sz="1900" dirty="0"/>
              <a:t> drugs on the life cycle. </a:t>
            </a:r>
            <a:r>
              <a:rPr lang="en-US" sz="1900" dirty="0" smtClean="0"/>
              <a:t>All drugs </a:t>
            </a:r>
            <a:r>
              <a:rPr lang="en-US" sz="1900" dirty="0"/>
              <a:t>are effective during the asexual cycle only, except that </a:t>
            </a:r>
            <a:r>
              <a:rPr lang="en-US" sz="1900" dirty="0" err="1"/>
              <a:t>diclazuril</a:t>
            </a:r>
            <a:r>
              <a:rPr lang="en-US" sz="1900" dirty="0"/>
              <a:t> is also effective during the </a:t>
            </a:r>
            <a:r>
              <a:rPr lang="en-US" sz="1900" dirty="0" smtClean="0"/>
              <a:t>sexual cycle</a:t>
            </a:r>
            <a:r>
              <a:rPr lang="en-US" sz="1900" dirty="0"/>
              <a:t>. Second generation </a:t>
            </a:r>
            <a:r>
              <a:rPr lang="en-US" sz="1900" dirty="0" err="1"/>
              <a:t>schizonts</a:t>
            </a:r>
            <a:r>
              <a:rPr lang="en-US" sz="1900" dirty="0"/>
              <a:t> seem to play an important role in gut damages; drugs </a:t>
            </a:r>
            <a:r>
              <a:rPr lang="en-US" sz="1900" dirty="0" smtClean="0"/>
              <a:t>affecting this </a:t>
            </a:r>
            <a:r>
              <a:rPr lang="en-US" sz="1900" dirty="0"/>
              <a:t>stage can be used to treat outbreak. (Modified from W. M. Reid, </a:t>
            </a:r>
            <a:r>
              <a:rPr lang="en-US" sz="1900" i="1" dirty="0"/>
              <a:t>Am. J. Vet. Res., 36:593, 1975.)</a:t>
            </a:r>
            <a:endParaRPr lang="en-029" sz="19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76200"/>
            <a:ext cx="9144000" cy="6988836"/>
          </a:xfrm>
          <a:prstGeom prst="rect">
            <a:avLst/>
          </a:prstGeom>
        </p:spPr>
        <p:txBody>
          <a:bodyPr wrap="square">
            <a:spAutoFit/>
          </a:bodyPr>
          <a:lstStyle/>
          <a:p>
            <a:pPr>
              <a:lnSpc>
                <a:spcPct val="125000"/>
              </a:lnSpc>
            </a:pPr>
            <a:r>
              <a:rPr lang="en-029" sz="2000" b="1" dirty="0" smtClean="0"/>
              <a:t>2. </a:t>
            </a:r>
            <a:r>
              <a:rPr lang="en-029" sz="2000" b="1" dirty="0" err="1" smtClean="0"/>
              <a:t>Anticoccidial</a:t>
            </a:r>
            <a:r>
              <a:rPr lang="en-029" sz="2000" b="1" dirty="0" smtClean="0"/>
              <a:t> agents</a:t>
            </a:r>
            <a:endParaRPr lang="en-029" sz="2000" b="1" dirty="0" smtClean="0"/>
          </a:p>
          <a:p>
            <a:pPr>
              <a:lnSpc>
                <a:spcPct val="125000"/>
              </a:lnSpc>
            </a:pPr>
            <a:r>
              <a:rPr lang="en-029" sz="2000" b="1" dirty="0" smtClean="0"/>
              <a:t>a. </a:t>
            </a:r>
            <a:r>
              <a:rPr lang="en-029" sz="2000" b="1" dirty="0" err="1" smtClean="0"/>
              <a:t>Decoquinate</a:t>
            </a:r>
            <a:endParaRPr lang="en-029" sz="2000" b="1" dirty="0" smtClean="0"/>
          </a:p>
          <a:p>
            <a:pPr>
              <a:lnSpc>
                <a:spcPct val="125000"/>
              </a:lnSpc>
            </a:pPr>
            <a:r>
              <a:rPr lang="en-US" sz="2000" b="1" dirty="0" smtClean="0"/>
              <a:t>(1) Chemistry. </a:t>
            </a:r>
            <a:r>
              <a:rPr lang="en-US" sz="2000" dirty="0" err="1" smtClean="0"/>
              <a:t>Decoquinate</a:t>
            </a:r>
            <a:r>
              <a:rPr lang="en-US" sz="2000" dirty="0" smtClean="0"/>
              <a:t> is a </a:t>
            </a:r>
            <a:r>
              <a:rPr lang="en-US" sz="2000" dirty="0" err="1" smtClean="0"/>
              <a:t>quinolone</a:t>
            </a:r>
            <a:r>
              <a:rPr lang="en-US" sz="2000" dirty="0" smtClean="0"/>
              <a:t> and is </a:t>
            </a:r>
            <a:r>
              <a:rPr lang="en-US" sz="2000" dirty="0" err="1" smtClean="0"/>
              <a:t>lipophilic</a:t>
            </a:r>
            <a:r>
              <a:rPr lang="en-US" sz="2000" dirty="0" smtClean="0"/>
              <a:t>.</a:t>
            </a:r>
          </a:p>
          <a:p>
            <a:pPr>
              <a:lnSpc>
                <a:spcPct val="125000"/>
              </a:lnSpc>
            </a:pPr>
            <a:r>
              <a:rPr lang="en-029" sz="2000" b="1" dirty="0" smtClean="0"/>
              <a:t>(2) Therapeutic uses</a:t>
            </a:r>
          </a:p>
          <a:p>
            <a:pPr marL="463550" indent="-342900">
              <a:lnSpc>
                <a:spcPct val="125000"/>
              </a:lnSpc>
            </a:pPr>
            <a:r>
              <a:rPr lang="en-US" sz="2000" b="1" dirty="0" smtClean="0"/>
              <a:t>(a)</a:t>
            </a:r>
            <a:r>
              <a:rPr lang="en-US" sz="2000" dirty="0" smtClean="0"/>
              <a:t> </a:t>
            </a:r>
            <a:r>
              <a:rPr lang="en-US" sz="2000" dirty="0" err="1" smtClean="0"/>
              <a:t>Decoquinate</a:t>
            </a:r>
            <a:r>
              <a:rPr lang="en-US" sz="2000" dirty="0" smtClean="0"/>
              <a:t> </a:t>
            </a:r>
            <a:r>
              <a:rPr lang="en-US" sz="2000" dirty="0" smtClean="0"/>
              <a:t>is approved for use in cattle, sheep, goats, and broilers for the prevention of </a:t>
            </a:r>
            <a:r>
              <a:rPr lang="en-US" sz="2000" dirty="0" err="1" smtClean="0"/>
              <a:t>coccidiosis</a:t>
            </a:r>
            <a:r>
              <a:rPr lang="en-US" sz="2000" dirty="0" smtClean="0"/>
              <a:t>. It is not effective to treat clinical </a:t>
            </a:r>
            <a:r>
              <a:rPr lang="en-US" sz="2000" dirty="0" err="1" smtClean="0"/>
              <a:t>coccidiosis</a:t>
            </a:r>
            <a:r>
              <a:rPr lang="en-US" sz="2000" dirty="0" smtClean="0"/>
              <a:t>. It is usually used as a feed additive. </a:t>
            </a:r>
          </a:p>
          <a:p>
            <a:pPr marL="463550" indent="-342900">
              <a:lnSpc>
                <a:spcPct val="125000"/>
              </a:lnSpc>
            </a:pPr>
            <a:r>
              <a:rPr lang="en-US" sz="2000" b="1" dirty="0" smtClean="0"/>
              <a:t>(b)</a:t>
            </a:r>
            <a:r>
              <a:rPr lang="en-US" sz="2000" dirty="0" smtClean="0"/>
              <a:t> It </a:t>
            </a:r>
            <a:r>
              <a:rPr lang="en-US" sz="2000" dirty="0"/>
              <a:t>is effective against all species of </a:t>
            </a:r>
            <a:r>
              <a:rPr lang="en-US" sz="2000" dirty="0" err="1"/>
              <a:t>coccidia</a:t>
            </a:r>
            <a:r>
              <a:rPr lang="en-US" sz="2000" dirty="0"/>
              <a:t> on the </a:t>
            </a:r>
            <a:r>
              <a:rPr lang="en-US" sz="2000" dirty="0" err="1"/>
              <a:t>sporozoites</a:t>
            </a:r>
            <a:r>
              <a:rPr lang="en-US" sz="2000" dirty="0"/>
              <a:t> stage</a:t>
            </a:r>
            <a:r>
              <a:rPr lang="en-US" sz="2000" dirty="0" smtClean="0"/>
              <a:t>. Use </a:t>
            </a:r>
            <a:r>
              <a:rPr lang="en-US" sz="2000" dirty="0"/>
              <a:t>is limited because of its tendency to induce drug resistance (due </a:t>
            </a:r>
            <a:r>
              <a:rPr lang="en-US" sz="2000" dirty="0" smtClean="0"/>
              <a:t>to its </a:t>
            </a:r>
            <a:r>
              <a:rPr lang="en-US" sz="2000" dirty="0"/>
              <a:t>action on such an early stage of the asexual cycle).</a:t>
            </a:r>
          </a:p>
          <a:p>
            <a:pPr marL="284163" indent="-284163">
              <a:lnSpc>
                <a:spcPct val="125000"/>
              </a:lnSpc>
            </a:pPr>
            <a:r>
              <a:rPr lang="en-US" sz="2000" b="1" dirty="0"/>
              <a:t>(3) Mechanism of action. </a:t>
            </a:r>
            <a:r>
              <a:rPr lang="en-US" sz="2000" dirty="0" smtClean="0"/>
              <a:t>It halts the development of the </a:t>
            </a:r>
            <a:r>
              <a:rPr lang="en-US" sz="2000" dirty="0" err="1" smtClean="0"/>
              <a:t>sporozoites</a:t>
            </a:r>
            <a:r>
              <a:rPr lang="en-US" sz="2000" dirty="0" smtClean="0"/>
              <a:t> or </a:t>
            </a:r>
            <a:r>
              <a:rPr lang="en-US" sz="2000" dirty="0" err="1" smtClean="0"/>
              <a:t>trophozoites</a:t>
            </a:r>
            <a:r>
              <a:rPr lang="en-US" sz="2000" dirty="0" smtClean="0"/>
              <a:t> of </a:t>
            </a:r>
            <a:r>
              <a:rPr lang="en-US" sz="2000" dirty="0" err="1"/>
              <a:t>coccidia</a:t>
            </a:r>
            <a:r>
              <a:rPr lang="en-US" sz="2000" dirty="0"/>
              <a:t> by inhibiting the electron transport system within </a:t>
            </a:r>
            <a:r>
              <a:rPr lang="en-US" sz="2000" dirty="0" smtClean="0"/>
              <a:t>parasite mitochondria</a:t>
            </a:r>
            <a:r>
              <a:rPr lang="en-US" sz="2000" dirty="0"/>
              <a:t>. This action is </a:t>
            </a:r>
            <a:r>
              <a:rPr lang="en-US" sz="2000" dirty="0" err="1"/>
              <a:t>coccidiostatic</a:t>
            </a:r>
            <a:r>
              <a:rPr lang="en-US" sz="2000" dirty="0"/>
              <a:t>. In addition, it may block </a:t>
            </a:r>
            <a:r>
              <a:rPr lang="en-US" sz="2000" dirty="0" smtClean="0"/>
              <a:t>DNA synthesis </a:t>
            </a:r>
            <a:r>
              <a:rPr lang="en-US" sz="2000" dirty="0"/>
              <a:t>by inhibiting DNA </a:t>
            </a:r>
            <a:r>
              <a:rPr lang="en-US" sz="2000" dirty="0" err="1"/>
              <a:t>gyrase</a:t>
            </a:r>
            <a:r>
              <a:rPr lang="en-US" sz="2000" dirty="0"/>
              <a:t>.</a:t>
            </a:r>
          </a:p>
          <a:p>
            <a:pPr marL="284163" indent="-284163">
              <a:lnSpc>
                <a:spcPct val="125000"/>
              </a:lnSpc>
            </a:pPr>
            <a:r>
              <a:rPr lang="en-US" sz="2000" b="1" dirty="0" smtClean="0"/>
              <a:t>(4) Pharmacokinetics.</a:t>
            </a:r>
            <a:r>
              <a:rPr lang="en-US" sz="2000" dirty="0" smtClean="0"/>
              <a:t> No information is located. No </a:t>
            </a:r>
            <a:r>
              <a:rPr lang="en-US" sz="2000" dirty="0" err="1" smtClean="0"/>
              <a:t>preslaughter</a:t>
            </a:r>
            <a:r>
              <a:rPr lang="en-US" sz="2000" dirty="0" smtClean="0"/>
              <a:t> withdrawal period </a:t>
            </a:r>
            <a:r>
              <a:rPr lang="en-US" sz="2000" dirty="0"/>
              <a:t>is required. </a:t>
            </a:r>
            <a:r>
              <a:rPr lang="en-US" sz="2000" dirty="0" smtClean="0"/>
              <a:t>Do </a:t>
            </a:r>
            <a:r>
              <a:rPr lang="en-US" sz="2000" dirty="0"/>
              <a:t>not feed to cows, sheep, and goats producing milk </a:t>
            </a:r>
            <a:r>
              <a:rPr lang="en-US" sz="2000" dirty="0" smtClean="0"/>
              <a:t>for food</a:t>
            </a:r>
            <a:r>
              <a:rPr lang="en-US" sz="2000" dirty="0"/>
              <a:t>. Do not use in laying chickens.</a:t>
            </a:r>
          </a:p>
          <a:p>
            <a:pPr>
              <a:lnSpc>
                <a:spcPct val="125000"/>
              </a:lnSpc>
            </a:pPr>
            <a:r>
              <a:rPr lang="en-US" sz="2000" b="1" dirty="0"/>
              <a:t>(5) Adverse effects. </a:t>
            </a:r>
            <a:r>
              <a:rPr lang="en-US" sz="2000" dirty="0"/>
              <a:t>No adverse effects are seen when the drug is used as directed</a:t>
            </a:r>
            <a:r>
              <a:rPr lang="en-US" sz="2000" dirty="0" smtClean="0"/>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2680"/>
            <a:ext cx="9144000" cy="5584606"/>
          </a:xfrm>
          <a:prstGeom prst="rect">
            <a:avLst/>
          </a:prstGeom>
        </p:spPr>
        <p:txBody>
          <a:bodyPr wrap="square">
            <a:spAutoFit/>
          </a:bodyPr>
          <a:lstStyle/>
          <a:p>
            <a:pPr>
              <a:lnSpc>
                <a:spcPct val="150000"/>
              </a:lnSpc>
            </a:pPr>
            <a:r>
              <a:rPr lang="pt-BR" sz="2000" b="1" dirty="0" smtClean="0"/>
              <a:t>b. Clopidol (Coyden </a:t>
            </a:r>
            <a:r>
              <a:rPr lang="en-029" sz="2000" dirty="0" smtClean="0">
                <a:sym typeface="Symbol"/>
              </a:rPr>
              <a:t></a:t>
            </a:r>
            <a:r>
              <a:rPr lang="pt-BR" sz="2000" b="1" dirty="0" smtClean="0"/>
              <a:t> </a:t>
            </a:r>
            <a:r>
              <a:rPr lang="pt-BR" sz="2000" b="1" i="1" dirty="0" smtClean="0"/>
              <a:t> </a:t>
            </a:r>
            <a:r>
              <a:rPr lang="pt-BR" sz="2000" b="1" i="1" dirty="0" smtClean="0"/>
              <a:t>25)</a:t>
            </a:r>
          </a:p>
          <a:p>
            <a:pPr>
              <a:lnSpc>
                <a:spcPct val="150000"/>
              </a:lnSpc>
            </a:pPr>
            <a:r>
              <a:rPr lang="en-US" sz="2000" b="1" dirty="0" smtClean="0"/>
              <a:t>(1) Chemistry. </a:t>
            </a:r>
            <a:r>
              <a:rPr lang="en-US" sz="2000" dirty="0" err="1" smtClean="0"/>
              <a:t>Clopidol</a:t>
            </a:r>
            <a:r>
              <a:rPr lang="en-US" sz="2000" dirty="0" smtClean="0"/>
              <a:t> is a </a:t>
            </a:r>
            <a:r>
              <a:rPr lang="en-US" sz="2000" dirty="0" err="1" smtClean="0"/>
              <a:t>pyridinol</a:t>
            </a:r>
            <a:r>
              <a:rPr lang="en-US" sz="2000" dirty="0" smtClean="0"/>
              <a:t> derivative and is </a:t>
            </a:r>
            <a:r>
              <a:rPr lang="en-US" sz="2000" dirty="0" err="1" smtClean="0"/>
              <a:t>lipophilic</a:t>
            </a:r>
            <a:r>
              <a:rPr lang="en-US" sz="2000" dirty="0" smtClean="0"/>
              <a:t>.</a:t>
            </a:r>
          </a:p>
          <a:p>
            <a:pPr>
              <a:lnSpc>
                <a:spcPct val="150000"/>
              </a:lnSpc>
            </a:pPr>
            <a:r>
              <a:rPr lang="en-029" sz="2000" b="1" dirty="0" smtClean="0"/>
              <a:t>(2) Therapeutic uses</a:t>
            </a:r>
          </a:p>
          <a:p>
            <a:pPr marL="465138" indent="-300038">
              <a:lnSpc>
                <a:spcPct val="150000"/>
              </a:lnSpc>
            </a:pPr>
            <a:r>
              <a:rPr lang="en-US" sz="2000" b="1" dirty="0" smtClean="0"/>
              <a:t>(a) </a:t>
            </a:r>
            <a:r>
              <a:rPr lang="en-US" sz="2000" dirty="0" smtClean="0"/>
              <a:t>It is used as a feed additive to prevent </a:t>
            </a:r>
            <a:r>
              <a:rPr lang="en-US" sz="2000" dirty="0" err="1" smtClean="0"/>
              <a:t>coccidiosis</a:t>
            </a:r>
            <a:r>
              <a:rPr lang="en-US" sz="2000" dirty="0" smtClean="0"/>
              <a:t> in broilers and replacement </a:t>
            </a:r>
            <a:r>
              <a:rPr lang="en-029" sz="2000" dirty="0" smtClean="0"/>
              <a:t>chickens.</a:t>
            </a:r>
          </a:p>
          <a:p>
            <a:pPr marL="509588" indent="-344488">
              <a:lnSpc>
                <a:spcPct val="150000"/>
              </a:lnSpc>
            </a:pPr>
            <a:r>
              <a:rPr lang="en-US" sz="2000" b="1" dirty="0" smtClean="0"/>
              <a:t>(b) </a:t>
            </a:r>
            <a:r>
              <a:rPr lang="en-US" sz="2000" dirty="0" smtClean="0"/>
              <a:t>It is effective against all species of </a:t>
            </a:r>
            <a:r>
              <a:rPr lang="en-US" sz="2000" dirty="0" err="1" smtClean="0"/>
              <a:t>coccidia</a:t>
            </a:r>
            <a:r>
              <a:rPr lang="en-US" sz="2000" dirty="0" smtClean="0"/>
              <a:t> on the </a:t>
            </a:r>
            <a:r>
              <a:rPr lang="en-US" sz="2000" dirty="0" err="1" smtClean="0"/>
              <a:t>sporozoites</a:t>
            </a:r>
            <a:r>
              <a:rPr lang="en-US" sz="2000" dirty="0" smtClean="0"/>
              <a:t> stage. Use is limited because of its tendency to induce drug resistance (due to its action on such an early stage of the asexual cycle).</a:t>
            </a:r>
          </a:p>
          <a:p>
            <a:pPr>
              <a:lnSpc>
                <a:spcPct val="150000"/>
              </a:lnSpc>
            </a:pPr>
            <a:r>
              <a:rPr lang="en-US" sz="2000" b="1" dirty="0" smtClean="0"/>
              <a:t>(3) Mechanism of action.</a:t>
            </a:r>
            <a:r>
              <a:rPr lang="en-US" sz="2000" dirty="0" smtClean="0"/>
              <a:t> </a:t>
            </a:r>
            <a:r>
              <a:rPr lang="en-US" sz="2000" dirty="0" err="1" smtClean="0"/>
              <a:t>Clopidol</a:t>
            </a:r>
            <a:r>
              <a:rPr lang="en-US" sz="2000" dirty="0" smtClean="0"/>
              <a:t> may work similarly to </a:t>
            </a:r>
            <a:r>
              <a:rPr lang="en-US" sz="2000" dirty="0" err="1" smtClean="0"/>
              <a:t>quinolones</a:t>
            </a:r>
            <a:r>
              <a:rPr lang="en-US" sz="2000" dirty="0" smtClean="0"/>
              <a:t>.</a:t>
            </a:r>
          </a:p>
          <a:p>
            <a:pPr>
              <a:lnSpc>
                <a:spcPct val="150000"/>
              </a:lnSpc>
            </a:pPr>
            <a:r>
              <a:rPr lang="en-US" sz="2000" b="1" dirty="0" smtClean="0"/>
              <a:t>(4) Pharmacokinetics. </a:t>
            </a:r>
            <a:r>
              <a:rPr lang="en-US" sz="2000" dirty="0" smtClean="0"/>
              <a:t>No information is located. No </a:t>
            </a:r>
            <a:r>
              <a:rPr lang="en-US" sz="2000" dirty="0" err="1" smtClean="0"/>
              <a:t>preslaughter</a:t>
            </a:r>
            <a:r>
              <a:rPr lang="en-US" sz="2000" dirty="0" smtClean="0"/>
              <a:t> withdrawal </a:t>
            </a:r>
            <a:r>
              <a:rPr lang="en-029" sz="2000" dirty="0" smtClean="0"/>
              <a:t>period is required.</a:t>
            </a:r>
          </a:p>
          <a:p>
            <a:pPr>
              <a:lnSpc>
                <a:spcPct val="150000"/>
              </a:lnSpc>
            </a:pPr>
            <a:r>
              <a:rPr lang="en-US" sz="2000" b="1" dirty="0" smtClean="0"/>
              <a:t>(5) Adverse effects. </a:t>
            </a:r>
            <a:r>
              <a:rPr lang="en-US" sz="2000" dirty="0" smtClean="0"/>
              <a:t>No adverse effects are seen when the drug is used as directed.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507935"/>
          </a:xfrm>
          <a:prstGeom prst="rect">
            <a:avLst/>
          </a:prstGeom>
        </p:spPr>
        <p:txBody>
          <a:bodyPr wrap="square">
            <a:spAutoFit/>
          </a:bodyPr>
          <a:lstStyle/>
          <a:p>
            <a:pPr>
              <a:lnSpc>
                <a:spcPct val="150000"/>
              </a:lnSpc>
            </a:pPr>
            <a:r>
              <a:rPr lang="en-029" sz="2000" b="1" dirty="0" smtClean="0"/>
              <a:t>c. </a:t>
            </a:r>
            <a:r>
              <a:rPr lang="en-029" sz="2000" b="1" dirty="0" err="1" smtClean="0"/>
              <a:t>Zoalene</a:t>
            </a:r>
            <a:r>
              <a:rPr lang="en-029" sz="2000" b="1" dirty="0" smtClean="0"/>
              <a:t> (</a:t>
            </a:r>
            <a:r>
              <a:rPr lang="en-029" sz="2000" b="1" dirty="0" err="1" smtClean="0"/>
              <a:t>dinitolmide</a:t>
            </a:r>
            <a:r>
              <a:rPr lang="en-029" sz="2000" b="1" dirty="0" smtClean="0"/>
              <a:t>, </a:t>
            </a:r>
            <a:r>
              <a:rPr lang="en-029" sz="2000" b="1" dirty="0" err="1" smtClean="0"/>
              <a:t>Zoamix</a:t>
            </a:r>
            <a:r>
              <a:rPr lang="en-029" sz="2000" b="1" dirty="0" smtClean="0"/>
              <a:t> </a:t>
            </a:r>
            <a:r>
              <a:rPr lang="en-029" sz="2000" dirty="0" smtClean="0">
                <a:sym typeface="Symbol"/>
              </a:rPr>
              <a:t></a:t>
            </a:r>
            <a:r>
              <a:rPr lang="en-029" sz="2000" b="1" i="1" dirty="0" smtClean="0">
                <a:sym typeface="Symbol"/>
              </a:rPr>
              <a:t>)</a:t>
            </a:r>
            <a:endParaRPr lang="en-029" sz="2000" b="1" i="1" dirty="0" smtClean="0"/>
          </a:p>
          <a:p>
            <a:pPr>
              <a:lnSpc>
                <a:spcPct val="150000"/>
              </a:lnSpc>
            </a:pPr>
            <a:r>
              <a:rPr lang="en-US" sz="2000" b="1" dirty="0" smtClean="0"/>
              <a:t>(1) Chemistry. </a:t>
            </a:r>
            <a:r>
              <a:rPr lang="en-US" sz="2000" dirty="0" smtClean="0"/>
              <a:t>It is a </a:t>
            </a:r>
            <a:r>
              <a:rPr lang="en-US" sz="2000" dirty="0" err="1" smtClean="0"/>
              <a:t>nitrobenzamide</a:t>
            </a:r>
            <a:r>
              <a:rPr lang="en-US" sz="2000" dirty="0" smtClean="0"/>
              <a:t>.</a:t>
            </a:r>
          </a:p>
          <a:p>
            <a:pPr>
              <a:lnSpc>
                <a:spcPct val="150000"/>
              </a:lnSpc>
            </a:pPr>
            <a:r>
              <a:rPr lang="en-029" sz="2000" b="1" dirty="0" smtClean="0"/>
              <a:t>(2) Therapeutic uses</a:t>
            </a:r>
          </a:p>
          <a:p>
            <a:pPr marL="688975" indent="-344488">
              <a:lnSpc>
                <a:spcPct val="150000"/>
              </a:lnSpc>
            </a:pPr>
            <a:r>
              <a:rPr lang="en-US" sz="2000" b="1" dirty="0" smtClean="0"/>
              <a:t>(a) </a:t>
            </a:r>
            <a:r>
              <a:rPr lang="en-US" sz="2000" dirty="0" err="1" smtClean="0"/>
              <a:t>Zoalene</a:t>
            </a:r>
            <a:r>
              <a:rPr lang="en-US" sz="2000" dirty="0" smtClean="0"/>
              <a:t> is to be fed continuously as an aid for the prevention and </a:t>
            </a:r>
            <a:r>
              <a:rPr lang="en-US" sz="2000" dirty="0" smtClean="0"/>
              <a:t>control of </a:t>
            </a:r>
            <a:r>
              <a:rPr lang="en-US" sz="2000" dirty="0" err="1" smtClean="0"/>
              <a:t>cecal</a:t>
            </a:r>
            <a:r>
              <a:rPr lang="en-US" sz="2000" dirty="0" smtClean="0"/>
              <a:t> and intestinal </a:t>
            </a:r>
            <a:r>
              <a:rPr lang="en-US" sz="2000" dirty="0" err="1" smtClean="0"/>
              <a:t>coccidiosis</a:t>
            </a:r>
            <a:r>
              <a:rPr lang="en-US" sz="2000" dirty="0" smtClean="0"/>
              <a:t> in chickens and intestinal </a:t>
            </a:r>
            <a:r>
              <a:rPr lang="en-US" sz="2000" dirty="0" err="1" smtClean="0"/>
              <a:t>coccidiosis</a:t>
            </a:r>
            <a:r>
              <a:rPr lang="en-US" sz="2000" dirty="0" smtClean="0"/>
              <a:t> in turkeys. It is not for use in laying birds.</a:t>
            </a:r>
          </a:p>
          <a:p>
            <a:pPr marL="688975" indent="-344488">
              <a:lnSpc>
                <a:spcPct val="150000"/>
              </a:lnSpc>
            </a:pPr>
            <a:r>
              <a:rPr lang="en-US" sz="2000" b="1" dirty="0" smtClean="0"/>
              <a:t>(b) </a:t>
            </a:r>
            <a:r>
              <a:rPr lang="en-US" sz="2000" dirty="0" smtClean="0"/>
              <a:t>It is effective against all species of </a:t>
            </a:r>
            <a:r>
              <a:rPr lang="en-US" sz="2000" dirty="0" err="1" smtClean="0"/>
              <a:t>coccidia</a:t>
            </a:r>
            <a:r>
              <a:rPr lang="en-US" sz="2000" dirty="0" smtClean="0"/>
              <a:t> in chickens on the first </a:t>
            </a:r>
            <a:r>
              <a:rPr lang="en-US" sz="2000" dirty="0" err="1" smtClean="0"/>
              <a:t>schizont</a:t>
            </a:r>
            <a:r>
              <a:rPr lang="en-US" sz="2000" dirty="0" smtClean="0"/>
              <a:t> stage and can inhibit </a:t>
            </a:r>
            <a:r>
              <a:rPr lang="en-US" sz="2000" dirty="0" err="1" smtClean="0"/>
              <a:t>sporulation</a:t>
            </a:r>
            <a:r>
              <a:rPr lang="en-US" sz="2000" dirty="0" smtClean="0"/>
              <a:t> of </a:t>
            </a:r>
            <a:r>
              <a:rPr lang="en-US" sz="2000" dirty="0" err="1" smtClean="0"/>
              <a:t>oocysts</a:t>
            </a:r>
            <a:r>
              <a:rPr lang="en-US" sz="2000" dirty="0" smtClean="0"/>
              <a:t>. </a:t>
            </a:r>
            <a:r>
              <a:rPr lang="en-US" sz="2000" dirty="0" err="1" smtClean="0"/>
              <a:t>Zoalene</a:t>
            </a:r>
            <a:r>
              <a:rPr lang="en-US" sz="2000" dirty="0" smtClean="0"/>
              <a:t> is often used in combination with other </a:t>
            </a:r>
            <a:r>
              <a:rPr lang="en-US" sz="2000" dirty="0" err="1" smtClean="0"/>
              <a:t>coccidiostats</a:t>
            </a:r>
            <a:r>
              <a:rPr lang="en-US" sz="2000" dirty="0" smtClean="0"/>
              <a:t>.</a:t>
            </a:r>
          </a:p>
          <a:p>
            <a:pPr marL="344488" indent="-344488">
              <a:lnSpc>
                <a:spcPct val="150000"/>
              </a:lnSpc>
            </a:pPr>
            <a:r>
              <a:rPr lang="en-US" sz="2000" b="1" dirty="0" smtClean="0"/>
              <a:t>(3) Mechanism of action.</a:t>
            </a:r>
            <a:r>
              <a:rPr lang="en-US" sz="2000" dirty="0" smtClean="0"/>
              <a:t> Unknown. It might act like </a:t>
            </a:r>
            <a:r>
              <a:rPr lang="en-US" sz="2000" dirty="0" err="1" smtClean="0"/>
              <a:t>nitroimidazoles</a:t>
            </a:r>
            <a:r>
              <a:rPr lang="en-US" sz="2000" dirty="0" smtClean="0"/>
              <a:t>; it destroys </a:t>
            </a:r>
            <a:r>
              <a:rPr lang="en-029" sz="2000" dirty="0" smtClean="0"/>
              <a:t>DNA of parasites.</a:t>
            </a:r>
          </a:p>
          <a:p>
            <a:pPr marL="344488" indent="-344488">
              <a:lnSpc>
                <a:spcPct val="150000"/>
              </a:lnSpc>
            </a:pPr>
            <a:r>
              <a:rPr lang="en-US" sz="2000" b="1" dirty="0" smtClean="0"/>
              <a:t>(4) Pharmacokinetics. </a:t>
            </a:r>
            <a:r>
              <a:rPr lang="en-US" sz="2000" dirty="0" smtClean="0"/>
              <a:t>No information is located. No </a:t>
            </a:r>
            <a:r>
              <a:rPr lang="en-US" sz="2000" dirty="0" err="1" smtClean="0"/>
              <a:t>preslaughter</a:t>
            </a:r>
            <a:r>
              <a:rPr lang="en-US" sz="2000" dirty="0" smtClean="0"/>
              <a:t> withdrawal </a:t>
            </a:r>
            <a:r>
              <a:rPr lang="en-029" sz="2000" dirty="0" smtClean="0"/>
              <a:t>period is required.</a:t>
            </a:r>
          </a:p>
          <a:p>
            <a:pPr>
              <a:lnSpc>
                <a:spcPct val="150000"/>
              </a:lnSpc>
            </a:pPr>
            <a:r>
              <a:rPr lang="en-US" sz="2000" b="1" dirty="0" smtClean="0"/>
              <a:t>(5) Adverse effects. </a:t>
            </a:r>
            <a:r>
              <a:rPr lang="en-US" sz="2000" dirty="0" smtClean="0"/>
              <a:t>No adverse effects are seen when the drug is used as directed.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738768"/>
          </a:xfrm>
          <a:prstGeom prst="rect">
            <a:avLst/>
          </a:prstGeom>
        </p:spPr>
        <p:txBody>
          <a:bodyPr wrap="square">
            <a:spAutoFit/>
          </a:bodyPr>
          <a:lstStyle/>
          <a:p>
            <a:pPr>
              <a:lnSpc>
                <a:spcPct val="114000"/>
              </a:lnSpc>
            </a:pPr>
            <a:r>
              <a:rPr lang="en-029" sz="2000" b="1" dirty="0" smtClean="0"/>
              <a:t>d. Na+ </a:t>
            </a:r>
            <a:r>
              <a:rPr lang="en-029" sz="2000" b="1" dirty="0" err="1" smtClean="0"/>
              <a:t>ionophores</a:t>
            </a:r>
            <a:endParaRPr lang="en-029" sz="2000" b="1" dirty="0" smtClean="0"/>
          </a:p>
          <a:p>
            <a:pPr marL="344488" indent="-344488">
              <a:lnSpc>
                <a:spcPct val="114000"/>
              </a:lnSpc>
            </a:pPr>
            <a:r>
              <a:rPr lang="en-029" sz="2000" b="1" dirty="0" smtClean="0"/>
              <a:t>(1) Preparations </a:t>
            </a:r>
            <a:r>
              <a:rPr lang="en-029" sz="2000" dirty="0" smtClean="0"/>
              <a:t>include </a:t>
            </a:r>
            <a:r>
              <a:rPr lang="en-029" sz="2000" dirty="0" err="1" smtClean="0"/>
              <a:t>monensin</a:t>
            </a:r>
            <a:r>
              <a:rPr lang="en-029" sz="2000" dirty="0" smtClean="0"/>
              <a:t>, </a:t>
            </a:r>
            <a:r>
              <a:rPr lang="en-029" sz="2000" dirty="0" err="1" smtClean="0"/>
              <a:t>lasalocid</a:t>
            </a:r>
            <a:r>
              <a:rPr lang="en-029" sz="2000" dirty="0" smtClean="0"/>
              <a:t>, </a:t>
            </a:r>
            <a:r>
              <a:rPr lang="en-029" sz="2000" dirty="0" err="1" smtClean="0"/>
              <a:t>narasin</a:t>
            </a:r>
            <a:r>
              <a:rPr lang="en-029" sz="2000" dirty="0" smtClean="0"/>
              <a:t>, </a:t>
            </a:r>
            <a:r>
              <a:rPr lang="en-029" sz="2000" dirty="0" err="1" smtClean="0"/>
              <a:t>salinomycin</a:t>
            </a:r>
            <a:r>
              <a:rPr lang="en-029" sz="2000" dirty="0" smtClean="0"/>
              <a:t>, and </a:t>
            </a:r>
            <a:r>
              <a:rPr lang="en-US" sz="2000" dirty="0" err="1" smtClean="0"/>
              <a:t>semduramicin</a:t>
            </a:r>
            <a:r>
              <a:rPr lang="en-US" sz="2000" dirty="0" smtClean="0"/>
              <a:t>. These antibiotics are used exclusively as </a:t>
            </a:r>
            <a:r>
              <a:rPr lang="en-US" sz="2000" dirty="0" err="1" smtClean="0"/>
              <a:t>anticoccidial</a:t>
            </a:r>
            <a:r>
              <a:rPr lang="en-US" sz="2000" dirty="0" smtClean="0"/>
              <a:t> </a:t>
            </a:r>
            <a:r>
              <a:rPr lang="en-029" sz="2000" dirty="0" smtClean="0"/>
              <a:t>drugs.</a:t>
            </a:r>
          </a:p>
          <a:p>
            <a:pPr>
              <a:lnSpc>
                <a:spcPct val="114000"/>
              </a:lnSpc>
            </a:pPr>
            <a:r>
              <a:rPr lang="en-029" sz="2000" b="1" dirty="0" smtClean="0"/>
              <a:t>(2) Therapeutic uses</a:t>
            </a:r>
          </a:p>
          <a:p>
            <a:pPr marL="630238" indent="-344488">
              <a:lnSpc>
                <a:spcPct val="114000"/>
              </a:lnSpc>
            </a:pPr>
            <a:r>
              <a:rPr lang="en-US" sz="2000" b="1" dirty="0" smtClean="0"/>
              <a:t>(a) </a:t>
            </a:r>
            <a:r>
              <a:rPr lang="en-US" sz="2000" dirty="0" smtClean="0"/>
              <a:t>Na+ </a:t>
            </a:r>
            <a:r>
              <a:rPr lang="en-US" sz="2000" dirty="0" err="1" smtClean="0"/>
              <a:t>ionophores</a:t>
            </a:r>
            <a:r>
              <a:rPr lang="en-US" sz="2000" dirty="0" smtClean="0"/>
              <a:t> are effective against all </a:t>
            </a:r>
            <a:r>
              <a:rPr lang="en-US" sz="2000" dirty="0" err="1" smtClean="0"/>
              <a:t>coccidia</a:t>
            </a:r>
            <a:r>
              <a:rPr lang="en-US" sz="2000" dirty="0" smtClean="0"/>
              <a:t> species in chickens, </a:t>
            </a:r>
            <a:r>
              <a:rPr lang="en-029" sz="2000" dirty="0" smtClean="0"/>
              <a:t>cattle, and goats.</a:t>
            </a:r>
          </a:p>
          <a:p>
            <a:pPr marL="569913">
              <a:lnSpc>
                <a:spcPct val="114000"/>
              </a:lnSpc>
            </a:pPr>
            <a:r>
              <a:rPr lang="en-US" sz="2000" b="1" dirty="0" err="1" smtClean="0"/>
              <a:t>i</a:t>
            </a:r>
            <a:r>
              <a:rPr lang="en-US" sz="2000" b="1" dirty="0" smtClean="0"/>
              <a:t>. </a:t>
            </a:r>
            <a:r>
              <a:rPr lang="en-US" sz="2000" dirty="0" err="1" smtClean="0"/>
              <a:t>Monensin</a:t>
            </a:r>
            <a:r>
              <a:rPr lang="en-US" sz="2000" dirty="0" smtClean="0"/>
              <a:t> is for use in cattle, goats, and broilers.</a:t>
            </a:r>
          </a:p>
          <a:p>
            <a:pPr marL="569913">
              <a:lnSpc>
                <a:spcPct val="114000"/>
              </a:lnSpc>
            </a:pPr>
            <a:r>
              <a:rPr lang="en-US" sz="2000" b="1" dirty="0" smtClean="0"/>
              <a:t>ii. </a:t>
            </a:r>
            <a:r>
              <a:rPr lang="en-US" sz="2000" dirty="0" err="1" smtClean="0"/>
              <a:t>Lasalocid</a:t>
            </a:r>
            <a:r>
              <a:rPr lang="en-US" sz="2000" dirty="0" smtClean="0"/>
              <a:t> is for use in cattle and chickens for prevention of </a:t>
            </a:r>
            <a:r>
              <a:rPr lang="en-US" sz="2000" dirty="0" err="1" smtClean="0"/>
              <a:t>coccidiosis</a:t>
            </a:r>
            <a:r>
              <a:rPr lang="en-US" sz="2000" dirty="0" smtClean="0"/>
              <a:t>.</a:t>
            </a:r>
          </a:p>
          <a:p>
            <a:pPr marL="569913">
              <a:lnSpc>
                <a:spcPct val="114000"/>
              </a:lnSpc>
            </a:pPr>
            <a:r>
              <a:rPr lang="en-US" sz="2000" b="1" dirty="0" smtClean="0"/>
              <a:t>iii. </a:t>
            </a:r>
            <a:r>
              <a:rPr lang="en-US" sz="2000" dirty="0" err="1" smtClean="0"/>
              <a:t>Narasin</a:t>
            </a:r>
            <a:r>
              <a:rPr lang="en-US" sz="2000" dirty="0" smtClean="0"/>
              <a:t>, </a:t>
            </a:r>
            <a:r>
              <a:rPr lang="en-US" sz="2000" dirty="0" err="1" smtClean="0"/>
              <a:t>salinomycin</a:t>
            </a:r>
            <a:r>
              <a:rPr lang="en-US" sz="2000" dirty="0" smtClean="0"/>
              <a:t>, and </a:t>
            </a:r>
            <a:r>
              <a:rPr lang="en-US" sz="2000" dirty="0" err="1" smtClean="0"/>
              <a:t>semduramicin</a:t>
            </a:r>
            <a:r>
              <a:rPr lang="en-US" sz="2000" dirty="0" smtClean="0"/>
              <a:t> are for use in poultry only.</a:t>
            </a:r>
          </a:p>
          <a:p>
            <a:pPr marL="569913">
              <a:lnSpc>
                <a:spcPct val="114000"/>
              </a:lnSpc>
            </a:pPr>
            <a:r>
              <a:rPr lang="en-US" sz="2000" b="1" dirty="0" smtClean="0"/>
              <a:t>iv. </a:t>
            </a:r>
            <a:r>
              <a:rPr lang="en-US" sz="2000" dirty="0" smtClean="0"/>
              <a:t>Na+ </a:t>
            </a:r>
            <a:r>
              <a:rPr lang="en-US" sz="2000" dirty="0" err="1" smtClean="0"/>
              <a:t>ionophores</a:t>
            </a:r>
            <a:r>
              <a:rPr lang="en-US" sz="2000" dirty="0" smtClean="0"/>
              <a:t> attack the first generation of </a:t>
            </a:r>
            <a:r>
              <a:rPr lang="en-US" sz="2000" dirty="0" err="1" smtClean="0"/>
              <a:t>trophozoites</a:t>
            </a:r>
            <a:r>
              <a:rPr lang="en-US" sz="2000" dirty="0" smtClean="0"/>
              <a:t> and </a:t>
            </a:r>
            <a:r>
              <a:rPr lang="en-US" sz="2000" dirty="0" err="1" smtClean="0"/>
              <a:t>schizonts</a:t>
            </a:r>
            <a:r>
              <a:rPr lang="en-US" sz="2000" dirty="0" smtClean="0"/>
              <a:t>.</a:t>
            </a:r>
          </a:p>
          <a:p>
            <a:pPr marL="854075" indent="-284163">
              <a:lnSpc>
                <a:spcPct val="114000"/>
              </a:lnSpc>
            </a:pPr>
            <a:r>
              <a:rPr lang="en-US" sz="2000" b="1" dirty="0" smtClean="0"/>
              <a:t>v. </a:t>
            </a:r>
            <a:r>
              <a:rPr lang="en-US" sz="2000" dirty="0" smtClean="0"/>
              <a:t>The </a:t>
            </a:r>
            <a:r>
              <a:rPr lang="en-US" sz="2000" dirty="0" err="1" smtClean="0"/>
              <a:t>preslaughter</a:t>
            </a:r>
            <a:r>
              <a:rPr lang="en-US" sz="2000" dirty="0" smtClean="0"/>
              <a:t> withdrawal is not required. Do not use in veal calves. </a:t>
            </a:r>
            <a:r>
              <a:rPr lang="en-US" sz="2000" dirty="0" err="1" smtClean="0"/>
              <a:t>Monensin</a:t>
            </a:r>
            <a:r>
              <a:rPr lang="en-US" sz="2000" dirty="0" smtClean="0"/>
              <a:t> and </a:t>
            </a:r>
            <a:r>
              <a:rPr lang="en-US" sz="2000" dirty="0" err="1" smtClean="0"/>
              <a:t>lasalocid</a:t>
            </a:r>
            <a:r>
              <a:rPr lang="en-US" sz="2000" dirty="0" smtClean="0"/>
              <a:t> can be used in lactating cows; the milk from these animals can be safely consumed by humans.</a:t>
            </a:r>
          </a:p>
          <a:p>
            <a:pPr marL="569913">
              <a:lnSpc>
                <a:spcPct val="114000"/>
              </a:lnSpc>
            </a:pPr>
            <a:r>
              <a:rPr lang="en-US" sz="2000" b="1" dirty="0" smtClean="0"/>
              <a:t>vi. </a:t>
            </a:r>
            <a:r>
              <a:rPr lang="en-US" sz="2000" dirty="0" err="1" smtClean="0"/>
              <a:t>Monensin</a:t>
            </a:r>
            <a:r>
              <a:rPr lang="en-US" sz="2000" dirty="0" smtClean="0"/>
              <a:t> and </a:t>
            </a:r>
            <a:r>
              <a:rPr lang="en-US" sz="2000" dirty="0" err="1" smtClean="0"/>
              <a:t>lasalocid</a:t>
            </a:r>
            <a:r>
              <a:rPr lang="en-US" sz="2000" dirty="0" smtClean="0"/>
              <a:t> are also used as growth promoters.</a:t>
            </a:r>
          </a:p>
          <a:p>
            <a:pPr marL="284163" indent="-284163">
              <a:lnSpc>
                <a:spcPct val="114000"/>
              </a:lnSpc>
            </a:pPr>
            <a:r>
              <a:rPr lang="en-US" sz="2000" b="1" dirty="0" smtClean="0"/>
              <a:t>(3) Mechanism of action. </a:t>
            </a:r>
            <a:r>
              <a:rPr lang="en-US" sz="2000" dirty="0" smtClean="0"/>
              <a:t>Na+ </a:t>
            </a:r>
            <a:r>
              <a:rPr lang="en-US" sz="2000" dirty="0" err="1" smtClean="0"/>
              <a:t>ionophores</a:t>
            </a:r>
            <a:r>
              <a:rPr lang="en-US" sz="2000" dirty="0" smtClean="0"/>
              <a:t> facilitate the transport of Na+ and H+ into cells in the rumen, elevating intracellular Na+ and H+ </a:t>
            </a:r>
            <a:r>
              <a:rPr lang="en-029" sz="2000" dirty="0"/>
              <a:t>concentrations. As a result, certain mitochondrial functions (e.g., </a:t>
            </a:r>
            <a:r>
              <a:rPr lang="en-029" sz="2000" dirty="0" smtClean="0"/>
              <a:t>substrate </a:t>
            </a:r>
            <a:r>
              <a:rPr lang="en-US" sz="2000" dirty="0" smtClean="0"/>
              <a:t>oxidations</a:t>
            </a:r>
            <a:r>
              <a:rPr lang="en-US" sz="2000" dirty="0"/>
              <a:t>) and ATP hydrolysis are inhibited. Excess intracellular Na+ </a:t>
            </a:r>
            <a:r>
              <a:rPr lang="en-US" sz="2000" dirty="0" smtClean="0"/>
              <a:t>concentrations accompanied </a:t>
            </a:r>
            <a:r>
              <a:rPr lang="en-US" sz="2000" dirty="0"/>
              <a:t>by water can damage organelles as well</a:t>
            </a:r>
            <a:r>
              <a:rPr lang="en-US" sz="2000" dirty="0" smtClean="0"/>
              <a:t>.</a:t>
            </a:r>
            <a:endParaRPr lang="en-US" sz="2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704143"/>
          </a:xfrm>
          <a:prstGeom prst="rect">
            <a:avLst/>
          </a:prstGeom>
        </p:spPr>
        <p:txBody>
          <a:bodyPr wrap="square">
            <a:spAutoFit/>
          </a:bodyPr>
          <a:lstStyle/>
          <a:p>
            <a:pPr>
              <a:lnSpc>
                <a:spcPct val="135000"/>
              </a:lnSpc>
            </a:pPr>
            <a:r>
              <a:rPr lang="en-029" sz="2000" b="1" dirty="0" smtClean="0"/>
              <a:t>Na+ </a:t>
            </a:r>
            <a:r>
              <a:rPr lang="en-029" sz="2000" b="1" dirty="0" err="1" smtClean="0"/>
              <a:t>ionophores</a:t>
            </a:r>
            <a:r>
              <a:rPr lang="en-029" sz="2000" b="1" dirty="0" smtClean="0"/>
              <a:t> Cont’d</a:t>
            </a:r>
          </a:p>
          <a:p>
            <a:pPr>
              <a:lnSpc>
                <a:spcPct val="135000"/>
              </a:lnSpc>
            </a:pPr>
            <a:r>
              <a:rPr lang="en-029" sz="2000" b="1" dirty="0" smtClean="0"/>
              <a:t>(4) Pharmacokinetics</a:t>
            </a:r>
          </a:p>
          <a:p>
            <a:pPr marL="688975" indent="-344488">
              <a:lnSpc>
                <a:spcPct val="135000"/>
              </a:lnSpc>
            </a:pPr>
            <a:r>
              <a:rPr lang="en-US" sz="2000" b="1" dirty="0" smtClean="0"/>
              <a:t>(a) </a:t>
            </a:r>
            <a:r>
              <a:rPr lang="en-US" sz="2000" b="1" dirty="0" err="1" smtClean="0"/>
              <a:t>Monensin</a:t>
            </a:r>
            <a:r>
              <a:rPr lang="en-US" sz="2000" b="1" dirty="0" smtClean="0"/>
              <a:t> in chickens. </a:t>
            </a:r>
            <a:r>
              <a:rPr lang="en-US" sz="2000" dirty="0" smtClean="0"/>
              <a:t>Following oral dosing, plasma </a:t>
            </a:r>
            <a:r>
              <a:rPr lang="en-US" sz="2000" i="1" dirty="0" err="1" smtClean="0"/>
              <a:t>Tmax</a:t>
            </a:r>
            <a:r>
              <a:rPr lang="en-US" sz="2000" i="1" dirty="0" smtClean="0"/>
              <a:t> is ∼0.5 hours </a:t>
            </a:r>
            <a:r>
              <a:rPr lang="en-US" sz="2000" dirty="0" smtClean="0"/>
              <a:t>and plasma </a:t>
            </a:r>
            <a:r>
              <a:rPr lang="en-US" sz="2000" i="1" dirty="0" smtClean="0"/>
              <a:t>t1/2 is ∼2 hours. No </a:t>
            </a:r>
            <a:r>
              <a:rPr lang="en-US" sz="2000" i="1" dirty="0" err="1" smtClean="0"/>
              <a:t>monensin</a:t>
            </a:r>
            <a:r>
              <a:rPr lang="en-US" sz="2000" i="1" dirty="0" smtClean="0"/>
              <a:t> is detectable in all tissues </a:t>
            </a:r>
            <a:r>
              <a:rPr lang="en-US" sz="2000" dirty="0" smtClean="0"/>
              <a:t>within 48 hours of dosing, except for liver, which becomes undetectable within 72 hours of administration.</a:t>
            </a:r>
          </a:p>
          <a:p>
            <a:pPr marL="688975" indent="-344488">
              <a:lnSpc>
                <a:spcPct val="135000"/>
              </a:lnSpc>
            </a:pPr>
            <a:r>
              <a:rPr lang="en-US" sz="2000" b="1" dirty="0" smtClean="0"/>
              <a:t>(b) </a:t>
            </a:r>
            <a:r>
              <a:rPr lang="en-US" sz="2000" b="1" dirty="0" err="1" smtClean="0"/>
              <a:t>Lasalocid</a:t>
            </a:r>
            <a:r>
              <a:rPr lang="en-US" sz="2000" b="1" dirty="0" smtClean="0"/>
              <a:t> in chickens. </a:t>
            </a:r>
            <a:r>
              <a:rPr lang="en-US" sz="2000" dirty="0" smtClean="0"/>
              <a:t>Following oral administration, </a:t>
            </a:r>
            <a:r>
              <a:rPr lang="en-US" sz="2000" i="1" dirty="0" smtClean="0"/>
              <a:t>t1/2 of serum, liver, </a:t>
            </a:r>
            <a:r>
              <a:rPr lang="en-US" sz="2000" dirty="0" smtClean="0"/>
              <a:t>and muscle are 11, 36, and 41 hours, respectively.</a:t>
            </a:r>
          </a:p>
          <a:p>
            <a:pPr marL="630238" indent="-285750">
              <a:lnSpc>
                <a:spcPct val="135000"/>
              </a:lnSpc>
            </a:pPr>
            <a:r>
              <a:rPr lang="en-US" sz="2000" b="1" dirty="0" smtClean="0"/>
              <a:t>(c) </a:t>
            </a:r>
            <a:r>
              <a:rPr lang="en-US" sz="2000" b="1" dirty="0" err="1" smtClean="0"/>
              <a:t>Salinomycin</a:t>
            </a:r>
            <a:r>
              <a:rPr lang="en-US" sz="2000" b="1" dirty="0" smtClean="0"/>
              <a:t> in chickens. </a:t>
            </a:r>
            <a:r>
              <a:rPr lang="en-US" sz="2000" dirty="0" smtClean="0"/>
              <a:t>Following oral administration, residues are present only at very low concentrations in liver and muscle that fall below the limit of decision of the assay within 2 days.</a:t>
            </a:r>
          </a:p>
          <a:p>
            <a:pPr marL="344488">
              <a:lnSpc>
                <a:spcPct val="135000"/>
              </a:lnSpc>
            </a:pPr>
            <a:r>
              <a:rPr lang="en-US" sz="2000" b="1" dirty="0" smtClean="0"/>
              <a:t>(d) </a:t>
            </a:r>
            <a:r>
              <a:rPr lang="en-US" sz="2000" dirty="0" smtClean="0"/>
              <a:t>No information is available for </a:t>
            </a:r>
            <a:r>
              <a:rPr lang="en-US" sz="2000" dirty="0" err="1" smtClean="0"/>
              <a:t>narasin</a:t>
            </a:r>
            <a:r>
              <a:rPr lang="en-US" sz="2000" dirty="0" smtClean="0"/>
              <a:t> and </a:t>
            </a:r>
            <a:r>
              <a:rPr lang="en-US" sz="2000" dirty="0" err="1" smtClean="0"/>
              <a:t>semduramicin</a:t>
            </a:r>
            <a:r>
              <a:rPr lang="en-US" sz="2000" dirty="0" smtClean="0"/>
              <a:t>.</a:t>
            </a:r>
          </a:p>
          <a:p>
            <a:pPr marL="344488">
              <a:lnSpc>
                <a:spcPct val="135000"/>
              </a:lnSpc>
            </a:pPr>
            <a:r>
              <a:rPr lang="en-US" sz="2000" b="1" dirty="0" smtClean="0"/>
              <a:t>(e) </a:t>
            </a:r>
            <a:r>
              <a:rPr lang="en-US" sz="2000" dirty="0" smtClean="0"/>
              <a:t>No elimination information is available for mammals regarding Na+ </a:t>
            </a:r>
            <a:r>
              <a:rPr lang="en-029" sz="2000" dirty="0" err="1" smtClean="0"/>
              <a:t>ionophores</a:t>
            </a:r>
            <a:r>
              <a:rPr lang="en-029" sz="2000" dirty="0" smtClean="0"/>
              <a:t>.</a:t>
            </a:r>
          </a:p>
          <a:p>
            <a:pPr marL="630238" indent="-284163">
              <a:lnSpc>
                <a:spcPct val="135000"/>
              </a:lnSpc>
            </a:pPr>
            <a:r>
              <a:rPr lang="en-US" sz="2000" b="1" dirty="0" smtClean="0"/>
              <a:t>(f)</a:t>
            </a:r>
            <a:r>
              <a:rPr lang="en-US" sz="2000" dirty="0" smtClean="0"/>
              <a:t> In all species, Na+ </a:t>
            </a:r>
            <a:r>
              <a:rPr lang="en-US" sz="2000" dirty="0" err="1" smtClean="0"/>
              <a:t>ionophores</a:t>
            </a:r>
            <a:r>
              <a:rPr lang="en-US" sz="2000" dirty="0" smtClean="0"/>
              <a:t> are metabolized in the liver by </a:t>
            </a:r>
            <a:r>
              <a:rPr lang="en-US" sz="2000" dirty="0" err="1" smtClean="0"/>
              <a:t>cytochrome</a:t>
            </a:r>
            <a:r>
              <a:rPr lang="en-US" sz="2000" dirty="0" smtClean="0"/>
              <a:t> P450 enzymes, and are excreted mostly into bile and feces as parent compound and metabolites.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1683</TotalTime>
  <Words>4322</Words>
  <Application>Microsoft Office PowerPoint</Application>
  <PresentationFormat>On-screen Show (4:3)</PresentationFormat>
  <Paragraphs>209</Paragraphs>
  <Slides>30</Slides>
  <Notes>30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Antiprotozoal Drugs</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Antiprotozoal Drugs</dc:title>
  <dc:creator>Kristan</dc:creator>
  <cp:lastModifiedBy>Kristan</cp:lastModifiedBy>
  <cp:revision>38</cp:revision>
  <dcterms:created xsi:type="dcterms:W3CDTF">2014-12-02T16:43:55Z</dcterms:created>
  <dcterms:modified xsi:type="dcterms:W3CDTF">2014-12-03T21:12:20Z</dcterms:modified>
</cp:coreProperties>
</file>