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9" r:id="rId3"/>
    <p:sldId id="260" r:id="rId4"/>
    <p:sldId id="261" r:id="rId5"/>
    <p:sldId id="262" r:id="rId6"/>
    <p:sldId id="263" r:id="rId7"/>
    <p:sldId id="266" r:id="rId8"/>
    <p:sldId id="264" r:id="rId9"/>
    <p:sldId id="267" r:id="rId10"/>
    <p:sldId id="268" r:id="rId11"/>
    <p:sldId id="269"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520" autoAdjust="0"/>
  </p:normalViewPr>
  <p:slideViewPr>
    <p:cSldViewPr>
      <p:cViewPr varScale="1">
        <p:scale>
          <a:sx n="66" d="100"/>
          <a:sy n="66" d="100"/>
        </p:scale>
        <p:origin x="-9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029"/>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02185E-3B09-4EF2-AD6D-0DEBC1BF879E}" type="datetimeFigureOut">
              <a:rPr lang="en-029" smtClean="0"/>
              <a:t>11/11/2014</a:t>
            </a:fld>
            <a:endParaRPr lang="en-029"/>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029"/>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029"/>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3E7F07-6605-4C42-AFAC-DF07A9DE1ACD}" type="slidenum">
              <a:rPr lang="en-029" smtClean="0"/>
              <a:t>‹#›</a:t>
            </a:fld>
            <a:endParaRPr lang="en-029"/>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FA3E7F07-6605-4C42-AFAC-DF07A9DE1ACD}" type="slidenum">
              <a:rPr lang="en-029" smtClean="0"/>
              <a:t>1</a:t>
            </a:fld>
            <a:endParaRPr lang="en-029"/>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FA3E7F07-6605-4C42-AFAC-DF07A9DE1ACD}" type="slidenum">
              <a:rPr lang="en-029" smtClean="0"/>
              <a:t>10</a:t>
            </a:fld>
            <a:endParaRPr lang="en-029"/>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FA3E7F07-6605-4C42-AFAC-DF07A9DE1ACD}" type="slidenum">
              <a:rPr lang="en-029" smtClean="0"/>
              <a:t>11</a:t>
            </a:fld>
            <a:endParaRPr lang="en-029"/>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FA3E7F07-6605-4C42-AFAC-DF07A9DE1ACD}" type="slidenum">
              <a:rPr lang="en-029" smtClean="0"/>
              <a:t>12</a:t>
            </a:fld>
            <a:endParaRPr lang="en-029"/>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FA3E7F07-6605-4C42-AFAC-DF07A9DE1ACD}" type="slidenum">
              <a:rPr lang="en-029" smtClean="0"/>
              <a:t>2</a:t>
            </a:fld>
            <a:endParaRPr lang="en-029"/>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FA3E7F07-6605-4C42-AFAC-DF07A9DE1ACD}" type="slidenum">
              <a:rPr lang="en-029" smtClean="0"/>
              <a:t>3</a:t>
            </a:fld>
            <a:endParaRPr lang="en-029"/>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029" sz="1200" dirty="0" smtClean="0"/>
              <a:t>These methods promote infection along the suture line, although this infection generally is of minor significance. </a:t>
            </a:r>
            <a:r>
              <a:rPr lang="en-029" sz="1200" dirty="0" err="1" smtClean="0"/>
              <a:t>Bühner</a:t>
            </a:r>
            <a:r>
              <a:rPr lang="en-029" sz="1200" dirty="0" smtClean="0"/>
              <a:t> </a:t>
            </a:r>
            <a:r>
              <a:rPr lang="en-029" sz="1200" dirty="0" err="1" smtClean="0"/>
              <a:t>perivaginal</a:t>
            </a:r>
            <a:r>
              <a:rPr lang="en-029" sz="1200" dirty="0" smtClean="0"/>
              <a:t> suture tape, or umbilical tape, is commonly used for the purse-string suture. When the tape has been removed or has disintegrated, the fibrous connective tissue produced by the cow in response to the tape is often sufficient to prevent future </a:t>
            </a:r>
            <a:r>
              <a:rPr lang="en-029" sz="1200" dirty="0" err="1" smtClean="0"/>
              <a:t>prolapse</a:t>
            </a:r>
            <a:r>
              <a:rPr lang="en-029" sz="1200" dirty="0" smtClean="0"/>
              <a:t>. Infrequently, the scar tissue may be strong enough to result in </a:t>
            </a:r>
            <a:r>
              <a:rPr lang="en-029" sz="1200" dirty="0" err="1" smtClean="0"/>
              <a:t>dystocia</a:t>
            </a:r>
            <a:r>
              <a:rPr lang="en-029" sz="1200" dirty="0" smtClean="0"/>
              <a:t>. The </a:t>
            </a:r>
            <a:r>
              <a:rPr lang="en-029" sz="1200" dirty="0" err="1" smtClean="0"/>
              <a:t>Bühner</a:t>
            </a:r>
            <a:r>
              <a:rPr lang="en-029" sz="1200" dirty="0" smtClean="0"/>
              <a:t> </a:t>
            </a:r>
            <a:r>
              <a:rPr lang="en-029" sz="1200" dirty="0" err="1" smtClean="0"/>
              <a:t>perivaginal</a:t>
            </a:r>
            <a:r>
              <a:rPr lang="en-029" sz="1200" dirty="0" smtClean="0"/>
              <a:t> tape is more expensive than umbilical tape, but is made of nylon and so lies flat and is better tolerated by tissues. Umbilical tape tends to become twisted and form a string, and it is more likely to cut through the </a:t>
            </a:r>
            <a:r>
              <a:rPr lang="en-029" sz="1200" dirty="0" err="1" smtClean="0"/>
              <a:t>edematous</a:t>
            </a:r>
            <a:r>
              <a:rPr lang="en-029" sz="1200" dirty="0" smtClean="0"/>
              <a:t> tissues of the vulva. </a:t>
            </a:r>
            <a:r>
              <a:rPr lang="en-029" sz="1200" dirty="0" err="1" smtClean="0"/>
              <a:t>Bühner</a:t>
            </a:r>
            <a:r>
              <a:rPr lang="en-029" sz="1200" dirty="0" smtClean="0"/>
              <a:t> </a:t>
            </a:r>
            <a:r>
              <a:rPr lang="en-029" sz="1200" dirty="0" err="1" smtClean="0"/>
              <a:t>perivaginal</a:t>
            </a:r>
            <a:r>
              <a:rPr lang="en-029" sz="1200" dirty="0" smtClean="0"/>
              <a:t> tape can remain as a permanent suture, whereas umbilical tape may disintegrate if left in the tissues.</a:t>
            </a:r>
          </a:p>
          <a:p>
            <a:r>
              <a:rPr lang="en-029" sz="1200" dirty="0" smtClean="0"/>
              <a:t>There are several alternative methods for retention following a vaginal or cervical </a:t>
            </a:r>
            <a:r>
              <a:rPr lang="en-029" sz="1200" dirty="0" err="1" smtClean="0"/>
              <a:t>prolapse</a:t>
            </a:r>
            <a:r>
              <a:rPr lang="en-029" sz="1200" dirty="0" smtClean="0"/>
              <a:t> that are described in detail elsewhere.</a:t>
            </a:r>
            <a:endParaRPr lang="en-029" sz="1200" i="1" u="sng" dirty="0" smtClean="0"/>
          </a:p>
        </p:txBody>
      </p:sp>
      <p:sp>
        <p:nvSpPr>
          <p:cNvPr id="4" name="Slide Number Placeholder 3"/>
          <p:cNvSpPr>
            <a:spLocks noGrp="1"/>
          </p:cNvSpPr>
          <p:nvPr>
            <p:ph type="sldNum" sz="quarter" idx="10"/>
          </p:nvPr>
        </p:nvSpPr>
        <p:spPr/>
        <p:txBody>
          <a:bodyPr/>
          <a:lstStyle/>
          <a:p>
            <a:fld id="{FA3E7F07-6605-4C42-AFAC-DF07A9DE1ACD}" type="slidenum">
              <a:rPr lang="en-029" smtClean="0"/>
              <a:t>4</a:t>
            </a:fld>
            <a:endParaRPr lang="en-029"/>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029" dirty="0"/>
          </a:p>
        </p:txBody>
      </p:sp>
      <p:sp>
        <p:nvSpPr>
          <p:cNvPr id="4" name="Slide Number Placeholder 3"/>
          <p:cNvSpPr>
            <a:spLocks noGrp="1"/>
          </p:cNvSpPr>
          <p:nvPr>
            <p:ph type="sldNum" sz="quarter" idx="10"/>
          </p:nvPr>
        </p:nvSpPr>
        <p:spPr/>
        <p:txBody>
          <a:bodyPr/>
          <a:lstStyle/>
          <a:p>
            <a:fld id="{FA3E7F07-6605-4C42-AFAC-DF07A9DE1ACD}" type="slidenum">
              <a:rPr lang="en-029" smtClean="0"/>
              <a:t>5</a:t>
            </a:fld>
            <a:endParaRPr lang="en-029"/>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dirty="0"/>
          </a:p>
        </p:txBody>
      </p:sp>
      <p:sp>
        <p:nvSpPr>
          <p:cNvPr id="4" name="Slide Number Placeholder 3"/>
          <p:cNvSpPr>
            <a:spLocks noGrp="1"/>
          </p:cNvSpPr>
          <p:nvPr>
            <p:ph type="sldNum" sz="quarter" idx="10"/>
          </p:nvPr>
        </p:nvSpPr>
        <p:spPr/>
        <p:txBody>
          <a:bodyPr/>
          <a:lstStyle/>
          <a:p>
            <a:fld id="{FA3E7F07-6605-4C42-AFAC-DF07A9DE1ACD}" type="slidenum">
              <a:rPr lang="en-029" smtClean="0"/>
              <a:t>6</a:t>
            </a:fld>
            <a:endParaRPr lang="en-029"/>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FA3E7F07-6605-4C42-AFAC-DF07A9DE1ACD}" type="slidenum">
              <a:rPr lang="en-029" smtClean="0"/>
              <a:t>7</a:t>
            </a:fld>
            <a:endParaRPr lang="en-029"/>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FA3E7F07-6605-4C42-AFAC-DF07A9DE1ACD}" type="slidenum">
              <a:rPr lang="en-029" smtClean="0"/>
              <a:t>8</a:t>
            </a:fld>
            <a:endParaRPr lang="en-029"/>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FA3E7F07-6605-4C42-AFAC-DF07A9DE1ACD}" type="slidenum">
              <a:rPr lang="en-029" smtClean="0"/>
              <a:t>9</a:t>
            </a:fld>
            <a:endParaRPr lang="en-029"/>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029"/>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029"/>
          </a:p>
        </p:txBody>
      </p:sp>
      <p:sp>
        <p:nvSpPr>
          <p:cNvPr id="4" name="Date Placeholder 3"/>
          <p:cNvSpPr>
            <a:spLocks noGrp="1"/>
          </p:cNvSpPr>
          <p:nvPr>
            <p:ph type="dt" sz="half" idx="10"/>
          </p:nvPr>
        </p:nvSpPr>
        <p:spPr/>
        <p:txBody>
          <a:bodyPr/>
          <a:lstStyle/>
          <a:p>
            <a:fld id="{2F2A2C07-5F60-4215-A1C2-AD1EDF0A3D93}" type="datetimeFigureOut">
              <a:rPr lang="en-029" smtClean="0"/>
              <a:t>11/11/2014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2F2A2C07-5F60-4215-A1C2-AD1EDF0A3D93}" type="datetimeFigureOut">
              <a:rPr lang="en-029" smtClean="0"/>
              <a:t>11/11/2014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029"/>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2F2A2C07-5F60-4215-A1C2-AD1EDF0A3D93}" type="datetimeFigureOut">
              <a:rPr lang="en-029" smtClean="0"/>
              <a:t>11/11/2014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2F2A2C07-5F60-4215-A1C2-AD1EDF0A3D93}" type="datetimeFigureOut">
              <a:rPr lang="en-029" smtClean="0"/>
              <a:t>11/11/2014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029"/>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2A2C07-5F60-4215-A1C2-AD1EDF0A3D93}" type="datetimeFigureOut">
              <a:rPr lang="en-029" smtClean="0"/>
              <a:t>11/11/2014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Date Placeholder 4"/>
          <p:cNvSpPr>
            <a:spLocks noGrp="1"/>
          </p:cNvSpPr>
          <p:nvPr>
            <p:ph type="dt" sz="half" idx="10"/>
          </p:nvPr>
        </p:nvSpPr>
        <p:spPr/>
        <p:txBody>
          <a:bodyPr/>
          <a:lstStyle/>
          <a:p>
            <a:fld id="{2F2A2C07-5F60-4215-A1C2-AD1EDF0A3D93}" type="datetimeFigureOut">
              <a:rPr lang="en-029" smtClean="0"/>
              <a:t>11/11/2014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029"/>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7" name="Date Placeholder 6"/>
          <p:cNvSpPr>
            <a:spLocks noGrp="1"/>
          </p:cNvSpPr>
          <p:nvPr>
            <p:ph type="dt" sz="half" idx="10"/>
          </p:nvPr>
        </p:nvSpPr>
        <p:spPr/>
        <p:txBody>
          <a:bodyPr/>
          <a:lstStyle/>
          <a:p>
            <a:fld id="{2F2A2C07-5F60-4215-A1C2-AD1EDF0A3D93}" type="datetimeFigureOut">
              <a:rPr lang="en-029" smtClean="0"/>
              <a:t>11/11/2014</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Date Placeholder 2"/>
          <p:cNvSpPr>
            <a:spLocks noGrp="1"/>
          </p:cNvSpPr>
          <p:nvPr>
            <p:ph type="dt" sz="half" idx="10"/>
          </p:nvPr>
        </p:nvSpPr>
        <p:spPr/>
        <p:txBody>
          <a:bodyPr/>
          <a:lstStyle/>
          <a:p>
            <a:fld id="{2F2A2C07-5F60-4215-A1C2-AD1EDF0A3D93}" type="datetimeFigureOut">
              <a:rPr lang="en-029" smtClean="0"/>
              <a:t>11/11/2014</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2A2C07-5F60-4215-A1C2-AD1EDF0A3D93}" type="datetimeFigureOut">
              <a:rPr lang="en-029" smtClean="0"/>
              <a:t>11/11/2014</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029"/>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2A2C07-5F60-4215-A1C2-AD1EDF0A3D93}" type="datetimeFigureOut">
              <a:rPr lang="en-029" smtClean="0"/>
              <a:t>11/11/2014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029"/>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029"/>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2A2C07-5F60-4215-A1C2-AD1EDF0A3D93}" type="datetimeFigureOut">
              <a:rPr lang="en-029" smtClean="0"/>
              <a:t>11/11/2014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EB1FC8F2-A470-4437-B3F7-20777317763F}" type="slidenum">
              <a:rPr lang="en-029" smtClean="0"/>
              <a:t>‹#›</a:t>
            </a:fld>
            <a:endParaRPr lang="en-029"/>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029"/>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2A2C07-5F60-4215-A1C2-AD1EDF0A3D93}" type="datetimeFigureOut">
              <a:rPr lang="en-029" smtClean="0"/>
              <a:t>11/11/2014</a:t>
            </a:fld>
            <a:endParaRPr lang="en-029"/>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029"/>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1FC8F2-A470-4437-B3F7-20777317763F}" type="slidenum">
              <a:rPr lang="en-029" smtClean="0"/>
              <a:t>‹#›</a:t>
            </a:fld>
            <a:endParaRPr lang="en-029"/>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029" dirty="0" err="1" smtClean="0"/>
              <a:t>Prolapse</a:t>
            </a:r>
            <a:r>
              <a:rPr lang="en-029" dirty="0" smtClean="0"/>
              <a:t> Repair</a:t>
            </a:r>
            <a:endParaRPr lang="en-029" dirty="0"/>
          </a:p>
        </p:txBody>
      </p:sp>
      <p:sp>
        <p:nvSpPr>
          <p:cNvPr id="3" name="Subtitle 2"/>
          <p:cNvSpPr>
            <a:spLocks noGrp="1"/>
          </p:cNvSpPr>
          <p:nvPr>
            <p:ph type="subTitle" idx="1"/>
          </p:nvPr>
        </p:nvSpPr>
        <p:spPr>
          <a:xfrm>
            <a:off x="0" y="3886200"/>
            <a:ext cx="9144000" cy="2362200"/>
          </a:xfrm>
        </p:spPr>
        <p:txBody>
          <a:bodyPr>
            <a:normAutofit/>
          </a:bodyPr>
          <a:lstStyle/>
          <a:p>
            <a:r>
              <a:rPr lang="en-029" dirty="0" smtClean="0"/>
              <a:t>Extracted from:</a:t>
            </a:r>
          </a:p>
          <a:p>
            <a:r>
              <a:rPr lang="en-US" dirty="0"/>
              <a:t>Turner and McIlwraith's Techniques in Large Animal Surgery, 4th Edition - Dean A. Hendrickson and A. N. (</a:t>
            </a:r>
            <a:r>
              <a:rPr lang="en-US" dirty="0" err="1"/>
              <a:t>Nickie</a:t>
            </a:r>
            <a:r>
              <a:rPr lang="en-US" dirty="0"/>
              <a:t>) Baird</a:t>
            </a:r>
          </a:p>
          <a:p>
            <a:endParaRPr lang="en-029"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186583"/>
          </a:xfrm>
          <a:prstGeom prst="rect">
            <a:avLst/>
          </a:prstGeom>
        </p:spPr>
        <p:txBody>
          <a:bodyPr wrap="square">
            <a:spAutoFit/>
          </a:bodyPr>
          <a:lstStyle/>
          <a:p>
            <a:r>
              <a:rPr lang="en-029" sz="2400" b="1" dirty="0" smtClean="0"/>
              <a:t>Surgical Technique Cont’d</a:t>
            </a:r>
            <a:endParaRPr lang="en-US" sz="2400" dirty="0" smtClean="0"/>
          </a:p>
          <a:p>
            <a:pPr>
              <a:lnSpc>
                <a:spcPct val="125000"/>
              </a:lnSpc>
            </a:pPr>
            <a:r>
              <a:rPr lang="en-US" sz="2000" dirty="0" smtClean="0"/>
              <a:t>The two free ends of the tape are tied, ensuring that the loop of tape at the dorsal incision is buried (Figure 14.10D). The tape is tied so the resulting suture encircling the vulva will admit 2–3 fingers. If a square knot is used to anchor the tape, the knot will bury itself. This minimizes the chances of contamination of the suture material and thereby avoids a wicking effect with the suture and secondary infection. The dorsal and ventral incisions may be closed with a simple interrupted suture of </a:t>
            </a:r>
            <a:r>
              <a:rPr lang="en-US" sz="2000" dirty="0" err="1" smtClean="0"/>
              <a:t>nonabsorbable</a:t>
            </a:r>
            <a:r>
              <a:rPr lang="en-US" sz="2000" dirty="0" smtClean="0"/>
              <a:t> material, to further decrease the chances of secondary infection around the umbilical tape. If the cow is close to calving, we recommend that the tape be secured in the ventral incision with a bow knot. This knot allows the suture to be removed or, at least, undone to reduce tension at the time of parturition. One of the other methods to retain the </a:t>
            </a:r>
            <a:r>
              <a:rPr lang="en-US" sz="2000" dirty="0" err="1" smtClean="0"/>
              <a:t>prolapse</a:t>
            </a:r>
            <a:r>
              <a:rPr lang="en-US" sz="2000" dirty="0" smtClean="0"/>
              <a:t> may also be used. One should also consider two separate stab incisions ventrally for placement of the needle if the cow is pregnant so the suture is not buried and can be easily untied or cut. In pregnant cows that will be returned to the range or pasture to calve, we use a double strand of gut suture instead of </a:t>
            </a:r>
            <a:r>
              <a:rPr lang="en-US" sz="2000" dirty="0" err="1" smtClean="0"/>
              <a:t>Bühner</a:t>
            </a:r>
            <a:r>
              <a:rPr lang="en-US" sz="2000" dirty="0" smtClean="0"/>
              <a:t> tape. The gut suture will break at parturition while the </a:t>
            </a:r>
            <a:r>
              <a:rPr lang="en-US" sz="2000" dirty="0" err="1" smtClean="0"/>
              <a:t>Bühner</a:t>
            </a:r>
            <a:r>
              <a:rPr lang="en-US" sz="2000" dirty="0" smtClean="0"/>
              <a:t> tape will not. The disadvantage of using the gut suture for this situation is that the suture may fail prior </a:t>
            </a:r>
            <a:r>
              <a:rPr lang="en-029" sz="2000" dirty="0" smtClean="0"/>
              <a:t>to calving.</a:t>
            </a:r>
            <a:endParaRPr lang="en-029"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3" cstate="print"/>
          <a:srcRect/>
          <a:stretch>
            <a:fillRect/>
          </a:stretch>
        </p:blipFill>
        <p:spPr bwMode="auto">
          <a:xfrm>
            <a:off x="0" y="6583363"/>
            <a:ext cx="2895600" cy="274637"/>
          </a:xfrm>
          <a:prstGeom prst="rect">
            <a:avLst/>
          </a:prstGeom>
          <a:noFill/>
          <a:ln w="9525">
            <a:noFill/>
            <a:miter lim="800000"/>
            <a:headEnd/>
            <a:tailEnd/>
          </a:ln>
        </p:spPr>
      </p:pic>
      <p:pic>
        <p:nvPicPr>
          <p:cNvPr id="5122" name="Picture 2"/>
          <p:cNvPicPr>
            <a:picLocks noChangeAspect="1" noChangeArrowheads="1"/>
          </p:cNvPicPr>
          <p:nvPr/>
        </p:nvPicPr>
        <p:blipFill>
          <a:blip r:embed="rId4" cstate="print"/>
          <a:srcRect/>
          <a:stretch>
            <a:fillRect/>
          </a:stretch>
        </p:blipFill>
        <p:spPr bwMode="auto">
          <a:xfrm>
            <a:off x="762000" y="0"/>
            <a:ext cx="7772400" cy="658368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pPr>
              <a:lnSpc>
                <a:spcPct val="150000"/>
              </a:lnSpc>
            </a:pPr>
            <a:r>
              <a:rPr lang="en-029" sz="2400" b="1" dirty="0"/>
              <a:t>Postoperative Management</a:t>
            </a:r>
          </a:p>
          <a:p>
            <a:pPr>
              <a:lnSpc>
                <a:spcPct val="150000"/>
              </a:lnSpc>
            </a:pPr>
            <a:r>
              <a:rPr lang="en-US" sz="2000" dirty="0"/>
              <a:t>The cow requires close observation to time removal </a:t>
            </a:r>
            <a:r>
              <a:rPr lang="en-US" sz="2000" dirty="0" smtClean="0"/>
              <a:t>or loosening </a:t>
            </a:r>
            <a:r>
              <a:rPr lang="en-US" sz="2000" dirty="0"/>
              <a:t>of the suture correctly in relationship to parturition</a:t>
            </a:r>
            <a:r>
              <a:rPr lang="en-US" sz="2000" dirty="0" smtClean="0"/>
              <a:t>. </a:t>
            </a:r>
            <a:endParaRPr lang="en-US" sz="2000" dirty="0"/>
          </a:p>
          <a:p>
            <a:pPr>
              <a:lnSpc>
                <a:spcPct val="150000"/>
              </a:lnSpc>
            </a:pPr>
            <a:r>
              <a:rPr lang="en-US" sz="2000" dirty="0"/>
              <a:t>The knot should be untied, and the vulva </a:t>
            </a:r>
            <a:r>
              <a:rPr lang="en-US" sz="2000" dirty="0" smtClean="0"/>
              <a:t>should be </a:t>
            </a:r>
            <a:r>
              <a:rPr lang="en-US" sz="2000" dirty="0"/>
              <a:t>gently dilated to reduce tension on the </a:t>
            </a:r>
            <a:r>
              <a:rPr lang="en-US" sz="2000" dirty="0" smtClean="0"/>
              <a:t>suture.</a:t>
            </a:r>
          </a:p>
          <a:p>
            <a:pPr>
              <a:lnSpc>
                <a:spcPct val="150000"/>
              </a:lnSpc>
            </a:pPr>
            <a:endParaRPr lang="en-US" sz="2000" dirty="0" smtClean="0"/>
          </a:p>
          <a:p>
            <a:pPr>
              <a:lnSpc>
                <a:spcPct val="150000"/>
              </a:lnSpc>
            </a:pPr>
            <a:r>
              <a:rPr lang="en-029" sz="2400" b="1" dirty="0" smtClean="0"/>
              <a:t>Complications and Prognosis</a:t>
            </a:r>
          </a:p>
          <a:p>
            <a:pPr>
              <a:lnSpc>
                <a:spcPct val="150000"/>
              </a:lnSpc>
            </a:pPr>
            <a:r>
              <a:rPr lang="en-US" sz="2000" dirty="0" smtClean="0"/>
              <a:t>The </a:t>
            </a:r>
            <a:r>
              <a:rPr lang="en-US" sz="2000" dirty="0" err="1" smtClean="0"/>
              <a:t>Bühner</a:t>
            </a:r>
            <a:r>
              <a:rPr lang="en-US" sz="2000" dirty="0" smtClean="0"/>
              <a:t> method of repair for vaginal </a:t>
            </a:r>
            <a:r>
              <a:rPr lang="en-US" sz="2000" dirty="0" err="1" smtClean="0"/>
              <a:t>prolapse</a:t>
            </a:r>
            <a:r>
              <a:rPr lang="en-US" sz="2000" dirty="0" smtClean="0"/>
              <a:t> offers secure retention of the vagina and cervix with the convenience of quick release during calving. Calving through </a:t>
            </a:r>
          </a:p>
          <a:p>
            <a:pPr>
              <a:lnSpc>
                <a:spcPct val="150000"/>
              </a:lnSpc>
            </a:pPr>
            <a:r>
              <a:rPr lang="en-US" sz="2000" dirty="0" err="1" smtClean="0"/>
              <a:t>Bühner</a:t>
            </a:r>
            <a:r>
              <a:rPr lang="en-US" sz="2000" dirty="0" smtClean="0"/>
              <a:t> sutures is one of the most severe complications of this procedure and can result in severe lacerations and damage to the vulva and </a:t>
            </a:r>
            <a:r>
              <a:rPr lang="en-US" sz="2000" dirty="0" err="1" smtClean="0"/>
              <a:t>perineal</a:t>
            </a:r>
            <a:r>
              <a:rPr lang="en-US" sz="2000" dirty="0" smtClean="0"/>
              <a:t> area. Certain cattle  that have a pendulous vulva may be predisposed to edema, swelling, and even necrosis of the vulva following Buhner method of repair due to the increased tension required to retain the vagina and cervix.</a:t>
            </a:r>
            <a:endParaRPr lang="en-029"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828800"/>
          </a:xfrm>
        </p:spPr>
        <p:txBody>
          <a:bodyPr>
            <a:normAutofit/>
          </a:bodyPr>
          <a:lstStyle/>
          <a:p>
            <a:r>
              <a:rPr lang="en-029" b="1" smtClean="0"/>
              <a:t>Retention Suturing of the </a:t>
            </a:r>
            <a:r>
              <a:rPr lang="en-029" b="1" smtClean="0"/>
              <a:t>Bovine </a:t>
            </a:r>
            <a:r>
              <a:rPr lang="en-029" b="1" smtClean="0"/>
              <a:t>Vulva (</a:t>
            </a:r>
            <a:r>
              <a:rPr lang="en-029" b="1"/>
              <a:t>Buhner’s Method)</a:t>
            </a:r>
            <a:endParaRPr lang="en-029"/>
          </a:p>
        </p:txBody>
      </p:sp>
      <p:sp>
        <p:nvSpPr>
          <p:cNvPr id="4" name="Rectangle 3"/>
          <p:cNvSpPr/>
          <p:nvPr/>
        </p:nvSpPr>
        <p:spPr>
          <a:xfrm>
            <a:off x="0" y="1676400"/>
            <a:ext cx="4572000" cy="461665"/>
          </a:xfrm>
          <a:prstGeom prst="rect">
            <a:avLst/>
          </a:prstGeom>
        </p:spPr>
        <p:txBody>
          <a:bodyPr>
            <a:spAutoFit/>
          </a:bodyPr>
          <a:lstStyle/>
          <a:p>
            <a:r>
              <a:rPr lang="en-029" sz="2400" b="1"/>
              <a:t>Relevant </a:t>
            </a:r>
            <a:r>
              <a:rPr lang="en-029" sz="2400" b="1" smtClean="0"/>
              <a:t>Anatomy</a:t>
            </a:r>
            <a:r>
              <a:rPr lang="en-029" sz="2400" smtClean="0"/>
              <a:t> </a:t>
            </a:r>
            <a:r>
              <a:rPr lang="en-029" sz="2000" smtClean="0"/>
              <a:t>– refer to Cmap</a:t>
            </a:r>
            <a:endParaRPr lang="en-029" sz="2000" b="1"/>
          </a:p>
        </p:txBody>
      </p:sp>
      <p:sp>
        <p:nvSpPr>
          <p:cNvPr id="5" name="Rectangle 4"/>
          <p:cNvSpPr/>
          <p:nvPr/>
        </p:nvSpPr>
        <p:spPr>
          <a:xfrm>
            <a:off x="0" y="2133600"/>
            <a:ext cx="9144000" cy="4753609"/>
          </a:xfrm>
          <a:prstGeom prst="rect">
            <a:avLst/>
          </a:prstGeom>
        </p:spPr>
        <p:txBody>
          <a:bodyPr wrap="square">
            <a:spAutoFit/>
          </a:bodyPr>
          <a:lstStyle/>
          <a:p>
            <a:pPr>
              <a:lnSpc>
                <a:spcPct val="150000"/>
              </a:lnSpc>
            </a:pPr>
            <a:r>
              <a:rPr lang="en-029" sz="2400" b="1"/>
              <a:t>Indications</a:t>
            </a:r>
          </a:p>
          <a:p>
            <a:pPr>
              <a:lnSpc>
                <a:spcPct val="150000"/>
              </a:lnSpc>
            </a:pPr>
            <a:r>
              <a:rPr lang="en-029" sz="2000" smtClean="0"/>
              <a:t>Vaginal or </a:t>
            </a:r>
            <a:r>
              <a:rPr lang="en-029" sz="2000" smtClean="0"/>
              <a:t>cervical prolapse occurs with the greatest frequency during the last trimester of gestation in </a:t>
            </a:r>
            <a:r>
              <a:rPr lang="en-029" sz="2000" smtClean="0"/>
              <a:t>cows</a:t>
            </a:r>
            <a:r>
              <a:rPr lang="en-029" sz="2000" smtClean="0"/>
              <a:t>. The condition may also occur during early postpartum or </a:t>
            </a:r>
            <a:r>
              <a:rPr lang="en-029" sz="2000" smtClean="0"/>
              <a:t>estrus</a:t>
            </a:r>
            <a:r>
              <a:rPr lang="en-029" sz="2000" smtClean="0"/>
              <a:t>, </a:t>
            </a:r>
            <a:r>
              <a:rPr lang="en-029" sz="2000" smtClean="0"/>
              <a:t>however</a:t>
            </a:r>
            <a:r>
              <a:rPr lang="en-029" sz="2000" smtClean="0"/>
              <a:t>. Prolapses are usually classified by the duration of the condition and the extent of the </a:t>
            </a:r>
            <a:r>
              <a:rPr lang="en-029" sz="2000" smtClean="0"/>
              <a:t>prolapse</a:t>
            </a:r>
            <a:r>
              <a:rPr lang="en-029" sz="2000" smtClean="0"/>
              <a:t>. </a:t>
            </a:r>
            <a:endParaRPr lang="en-029" sz="2000" smtClean="0"/>
          </a:p>
          <a:p>
            <a:pPr>
              <a:lnSpc>
                <a:spcPct val="150000"/>
              </a:lnSpc>
            </a:pPr>
            <a:r>
              <a:rPr lang="en-029" sz="2000" smtClean="0"/>
              <a:t>For </a:t>
            </a:r>
            <a:r>
              <a:rPr lang="en-029" sz="2000" smtClean="0"/>
              <a:t>example</a:t>
            </a:r>
            <a:r>
              <a:rPr lang="en-029" sz="2000" smtClean="0"/>
              <a:t>, </a:t>
            </a:r>
            <a:r>
              <a:rPr lang="en-029" sz="2000" b="1" smtClean="0"/>
              <a:t>first-degree vaginal prolapse </a:t>
            </a:r>
            <a:r>
              <a:rPr lang="en-029" sz="2000" smtClean="0"/>
              <a:t>involves only intermittent exposure of the vaginal </a:t>
            </a:r>
            <a:r>
              <a:rPr lang="en-029" sz="2000" smtClean="0"/>
              <a:t>floor</a:t>
            </a:r>
            <a:r>
              <a:rPr lang="en-029" sz="2000" smtClean="0"/>
              <a:t>, usually occurring when the cow is lying </a:t>
            </a:r>
            <a:r>
              <a:rPr lang="en-029" sz="2000" smtClean="0"/>
              <a:t>down.</a:t>
            </a:r>
            <a:endParaRPr lang="en-029" sz="2000" smtClean="0"/>
          </a:p>
          <a:p>
            <a:pPr>
              <a:lnSpc>
                <a:spcPct val="150000"/>
              </a:lnSpc>
            </a:pPr>
            <a:r>
              <a:rPr lang="en-029" sz="2000" b="1" smtClean="0"/>
              <a:t>Second degree vaginal </a:t>
            </a:r>
            <a:r>
              <a:rPr lang="en-029" sz="2000" b="1" smtClean="0"/>
              <a:t>prolapse</a:t>
            </a:r>
            <a:r>
              <a:rPr lang="en-029" sz="2000" smtClean="0"/>
              <a:t> infers that the vaginal floor is continuously </a:t>
            </a:r>
            <a:r>
              <a:rPr lang="en-029" sz="2000" smtClean="0"/>
              <a:t>exposed</a:t>
            </a:r>
            <a:r>
              <a:rPr lang="en-029" sz="2000" smtClean="0"/>
              <a:t>. The urinary bladder may or may not be retroflexed to be included in the prolapsed tissue but urination may be impeded if the urethra becomes </a:t>
            </a:r>
            <a:r>
              <a:rPr lang="en-029" sz="2000" smtClean="0"/>
              <a:t>occluded</a:t>
            </a:r>
            <a:r>
              <a:rPr lang="en-029" sz="2000" smtClean="0"/>
              <a:t>. </a:t>
            </a:r>
            <a:endParaRPr lang="en-029"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215274"/>
          </a:xfrm>
          <a:prstGeom prst="rect">
            <a:avLst/>
          </a:prstGeom>
        </p:spPr>
        <p:txBody>
          <a:bodyPr wrap="square">
            <a:spAutoFit/>
          </a:bodyPr>
          <a:lstStyle/>
          <a:p>
            <a:pPr>
              <a:lnSpc>
                <a:spcPct val="150000"/>
              </a:lnSpc>
            </a:pPr>
            <a:r>
              <a:rPr lang="en-029" sz="2400" b="1" smtClean="0"/>
              <a:t>Indications </a:t>
            </a:r>
            <a:r>
              <a:rPr lang="en-029" sz="2400" b="1" smtClean="0"/>
              <a:t>Cont’d</a:t>
            </a:r>
            <a:endParaRPr lang="en-029" sz="2400" smtClean="0"/>
          </a:p>
          <a:p>
            <a:pPr>
              <a:lnSpc>
                <a:spcPct val="150000"/>
              </a:lnSpc>
            </a:pPr>
            <a:r>
              <a:rPr lang="en-029" sz="2000" b="1" smtClean="0"/>
              <a:t>Third </a:t>
            </a:r>
            <a:r>
              <a:rPr lang="en-029" sz="2000" b="1" smtClean="0"/>
              <a:t>degree vaginal prolapses</a:t>
            </a:r>
            <a:r>
              <a:rPr lang="en-029" sz="2000" smtClean="0"/>
              <a:t> involve a continuous exposure </a:t>
            </a:r>
            <a:r>
              <a:rPr lang="en-029" sz="2000" smtClean="0"/>
              <a:t>of </a:t>
            </a:r>
            <a:r>
              <a:rPr lang="en-029" sz="2000" smtClean="0"/>
              <a:t>the vaginal floor and the cervix through the vulva. Third </a:t>
            </a:r>
            <a:r>
              <a:rPr lang="en-029" sz="2000" smtClean="0"/>
              <a:t>degree prolapses in </a:t>
            </a:r>
            <a:r>
              <a:rPr lang="en-029" sz="2000" i="1" smtClean="0"/>
              <a:t>Bos indicus and Bos taurus breeds have </a:t>
            </a:r>
            <a:r>
              <a:rPr lang="en-029" sz="2000" smtClean="0"/>
              <a:t>been differentiated based on the observation that third degree prolapses in </a:t>
            </a:r>
            <a:r>
              <a:rPr lang="en-029" sz="2000" i="1" smtClean="0"/>
              <a:t>Bos indicus are usually primary prolapses </a:t>
            </a:r>
            <a:r>
              <a:rPr lang="en-029" sz="2000" smtClean="0"/>
              <a:t>of the cervix that have not progressed from a first- or second-degree vaginal </a:t>
            </a:r>
            <a:r>
              <a:rPr lang="en-029" sz="2000" smtClean="0"/>
              <a:t>prolapse</a:t>
            </a:r>
            <a:r>
              <a:rPr lang="en-029" sz="2000" smtClean="0"/>
              <a:t>.</a:t>
            </a:r>
          </a:p>
          <a:p>
            <a:pPr>
              <a:lnSpc>
                <a:spcPct val="150000"/>
              </a:lnSpc>
            </a:pPr>
            <a:r>
              <a:rPr lang="en-029" sz="2000" smtClean="0"/>
              <a:t>The </a:t>
            </a:r>
            <a:r>
              <a:rPr lang="en-029" sz="2000" i="1" smtClean="0"/>
              <a:t>Bos taurus </a:t>
            </a:r>
            <a:r>
              <a:rPr lang="en-029" sz="2000" smtClean="0"/>
              <a:t>breeds</a:t>
            </a:r>
            <a:r>
              <a:rPr lang="en-029" sz="2000" smtClean="0"/>
              <a:t>, </a:t>
            </a:r>
            <a:r>
              <a:rPr lang="en-029" sz="2000" smtClean="0"/>
              <a:t>however</a:t>
            </a:r>
            <a:r>
              <a:rPr lang="en-029" sz="2000" smtClean="0"/>
              <a:t>, usually will progress from a first- or second-degree prolapse to a third-degree </a:t>
            </a:r>
            <a:r>
              <a:rPr lang="en-029" sz="2000" smtClean="0"/>
              <a:t>prolapse</a:t>
            </a:r>
            <a:r>
              <a:rPr lang="en-029" sz="2000" smtClean="0"/>
              <a:t>. Of the prolapsed </a:t>
            </a:r>
            <a:r>
              <a:rPr lang="en-029" sz="2000" smtClean="0"/>
              <a:t>tissue</a:t>
            </a:r>
            <a:r>
              <a:rPr lang="en-029" sz="2000" smtClean="0"/>
              <a:t>, the cervical os is usually located most dorsally and an extremely edematous vaginal floor most </a:t>
            </a:r>
            <a:r>
              <a:rPr lang="en-029" sz="2000" smtClean="0"/>
              <a:t>ventrally</a:t>
            </a:r>
            <a:r>
              <a:rPr lang="en-029" sz="2000" smtClean="0"/>
              <a:t>. A </a:t>
            </a:r>
            <a:r>
              <a:rPr lang="en-029" sz="2000" b="1" smtClean="0"/>
              <a:t>fourth-degree prolapse </a:t>
            </a:r>
            <a:r>
              <a:rPr lang="en-029" sz="2000" smtClean="0"/>
              <a:t>is described as either a first- or second-degree prolapse of a long enough duration that the prolapsed tissue has become </a:t>
            </a:r>
            <a:r>
              <a:rPr lang="en-029" sz="2000" smtClean="0"/>
              <a:t>necrotic</a:t>
            </a:r>
            <a:r>
              <a:rPr lang="en-029" sz="2000" smtClean="0"/>
              <a:t>. </a:t>
            </a:r>
            <a:endParaRPr lang="en-029"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76939"/>
          </a:xfrm>
          <a:prstGeom prst="rect">
            <a:avLst/>
          </a:prstGeom>
        </p:spPr>
        <p:txBody>
          <a:bodyPr wrap="square">
            <a:spAutoFit/>
          </a:bodyPr>
          <a:lstStyle/>
          <a:p>
            <a:pPr>
              <a:lnSpc>
                <a:spcPct val="150000"/>
              </a:lnSpc>
            </a:pPr>
            <a:r>
              <a:rPr lang="en-029" sz="2400" b="1" dirty="0" smtClean="0"/>
              <a:t>Indications Cont’d</a:t>
            </a:r>
            <a:endParaRPr lang="en-029" sz="2400" dirty="0" smtClean="0"/>
          </a:p>
          <a:p>
            <a:pPr>
              <a:lnSpc>
                <a:spcPct val="150000"/>
              </a:lnSpc>
            </a:pPr>
            <a:r>
              <a:rPr lang="en-029" sz="2000" dirty="0" smtClean="0"/>
              <a:t>The buried purse-string suture (</a:t>
            </a:r>
            <a:r>
              <a:rPr lang="en-029" sz="2000" dirty="0" err="1" smtClean="0"/>
              <a:t>Bühner</a:t>
            </a:r>
            <a:r>
              <a:rPr lang="en-029" sz="2000" dirty="0" smtClean="0"/>
              <a:t> method) is a simple and effective way to retain vaginal or uterine </a:t>
            </a:r>
            <a:r>
              <a:rPr lang="en-029" sz="2000" dirty="0" err="1" smtClean="0"/>
              <a:t>prolapse</a:t>
            </a:r>
            <a:r>
              <a:rPr lang="en-029" sz="2000" dirty="0" smtClean="0"/>
              <a:t> in the cow. </a:t>
            </a:r>
            <a:r>
              <a:rPr lang="en-029" sz="2000" i="1" u="sng" dirty="0" smtClean="0"/>
              <a:t>The method consists of a deeply placed circumferential suture that effectively simulates the action of the constrictor vestibular muscle. The purse-string suture may be permanent or temporary. </a:t>
            </a:r>
            <a:r>
              <a:rPr lang="en-029" sz="2000" dirty="0" smtClean="0"/>
              <a:t>It is strong and does not tear out as frequently as externally placed suture patterns (lacing, Halsted, and quill).  </a:t>
            </a:r>
          </a:p>
          <a:p>
            <a:pPr>
              <a:lnSpc>
                <a:spcPct val="150000"/>
              </a:lnSpc>
            </a:pPr>
            <a:r>
              <a:rPr lang="en-029" sz="2000" i="1" u="sng" dirty="0" smtClean="0"/>
              <a:t>The </a:t>
            </a:r>
            <a:r>
              <a:rPr lang="en-029" sz="2000" i="1" u="sng" dirty="0" err="1" smtClean="0"/>
              <a:t>Minchev</a:t>
            </a:r>
            <a:r>
              <a:rPr lang="en-029" sz="2000" i="1" u="sng" dirty="0" smtClean="0"/>
              <a:t> technique is used to anchor the anterior dorsal vagina to the </a:t>
            </a:r>
            <a:r>
              <a:rPr lang="en-029" sz="2000" i="1" u="sng" dirty="0" err="1" smtClean="0"/>
              <a:t>gluteal</a:t>
            </a:r>
            <a:r>
              <a:rPr lang="en-029" sz="2000" i="1" u="sng" dirty="0" smtClean="0"/>
              <a:t> area by passing heavy suture through the anterior dorsal vaginal wall, the </a:t>
            </a:r>
            <a:r>
              <a:rPr lang="en-029" sz="2000" i="1" u="sng" dirty="0" err="1" smtClean="0"/>
              <a:t>sacrosciatic</a:t>
            </a:r>
            <a:r>
              <a:rPr lang="en-029" sz="2000" i="1" u="sng" dirty="0" smtClean="0"/>
              <a:t> ligament, and the skin in the </a:t>
            </a:r>
            <a:r>
              <a:rPr lang="en-029" sz="2000" i="1" u="sng" dirty="0" err="1" smtClean="0"/>
              <a:t>gluteal</a:t>
            </a:r>
            <a:r>
              <a:rPr lang="en-029" sz="2000" i="1" u="sng" dirty="0" smtClean="0"/>
              <a:t> area</a:t>
            </a:r>
            <a:r>
              <a:rPr lang="en-029" sz="2000" dirty="0" smtClean="0"/>
              <a:t>. This technique does not restrict the vaginal opening like the </a:t>
            </a:r>
            <a:r>
              <a:rPr lang="en-029" sz="2000" dirty="0" err="1" smtClean="0"/>
              <a:t>Bühner</a:t>
            </a:r>
            <a:r>
              <a:rPr lang="en-029" sz="2000" dirty="0" smtClean="0"/>
              <a:t> method but may still permit </a:t>
            </a:r>
            <a:r>
              <a:rPr lang="en-029" sz="2000" dirty="0" err="1" smtClean="0"/>
              <a:t>prolapse</a:t>
            </a:r>
            <a:r>
              <a:rPr lang="en-029" sz="2000" dirty="0" smtClean="0"/>
              <a:t> of the vaginal floor or result in necrosis of the dorsal wall in which the sutures are passed.</a:t>
            </a:r>
            <a:endParaRPr lang="en-029"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662593"/>
          </a:xfrm>
          <a:prstGeom prst="rect">
            <a:avLst/>
          </a:prstGeom>
        </p:spPr>
        <p:txBody>
          <a:bodyPr wrap="square">
            <a:spAutoFit/>
          </a:bodyPr>
          <a:lstStyle/>
          <a:p>
            <a:pPr>
              <a:lnSpc>
                <a:spcPct val="135000"/>
              </a:lnSpc>
            </a:pPr>
            <a:r>
              <a:rPr lang="en-029" sz="2400" b="1" dirty="0" err="1"/>
              <a:t>Anesthesia</a:t>
            </a:r>
            <a:r>
              <a:rPr lang="en-029" sz="2400" b="1" dirty="0"/>
              <a:t> and Surgical Preparation</a:t>
            </a:r>
          </a:p>
          <a:p>
            <a:pPr>
              <a:lnSpc>
                <a:spcPct val="135000"/>
              </a:lnSpc>
            </a:pPr>
            <a:r>
              <a:rPr lang="en-US" sz="2000" dirty="0"/>
              <a:t>The cow should be restrained in a chute or crush, </a:t>
            </a:r>
            <a:r>
              <a:rPr lang="en-US" sz="2000" dirty="0" smtClean="0"/>
              <a:t>and some </a:t>
            </a:r>
            <a:r>
              <a:rPr lang="en-US" sz="2000" dirty="0"/>
              <a:t>cows may be recumbent during the procedure. </a:t>
            </a:r>
            <a:r>
              <a:rPr lang="en-US" sz="2000" dirty="0" smtClean="0"/>
              <a:t>The surgery </a:t>
            </a:r>
            <a:r>
              <a:rPr lang="en-US" sz="2000" dirty="0"/>
              <a:t>is performed with the animal under caudal </a:t>
            </a:r>
            <a:r>
              <a:rPr lang="en-US" sz="2000" dirty="0" smtClean="0"/>
              <a:t>epidural analgesia. </a:t>
            </a:r>
            <a:r>
              <a:rPr lang="en-US" sz="2000" dirty="0"/>
              <a:t>Following </a:t>
            </a:r>
            <a:r>
              <a:rPr lang="en-US" sz="2000" dirty="0" smtClean="0"/>
              <a:t>administration and </a:t>
            </a:r>
            <a:r>
              <a:rPr lang="en-US" sz="2000" dirty="0"/>
              <a:t>onset of the epidural analgesic, the </a:t>
            </a:r>
            <a:r>
              <a:rPr lang="en-US" sz="2000" dirty="0" err="1"/>
              <a:t>perianal</a:t>
            </a:r>
            <a:r>
              <a:rPr lang="en-US" sz="2000" dirty="0"/>
              <a:t> area </a:t>
            </a:r>
            <a:r>
              <a:rPr lang="en-US" sz="2000" dirty="0" smtClean="0"/>
              <a:t>and prolapsed </a:t>
            </a:r>
            <a:r>
              <a:rPr lang="en-US" sz="2000" dirty="0"/>
              <a:t>tissues are cleaned and treated with an antiseptic</a:t>
            </a:r>
            <a:r>
              <a:rPr lang="en-US" sz="2000" dirty="0" smtClean="0"/>
              <a:t>. </a:t>
            </a:r>
            <a:endParaRPr lang="en-US" sz="2000" dirty="0"/>
          </a:p>
          <a:p>
            <a:pPr>
              <a:lnSpc>
                <a:spcPct val="135000"/>
              </a:lnSpc>
            </a:pPr>
            <a:r>
              <a:rPr lang="en-US" sz="2000" dirty="0"/>
              <a:t>Osmotic agents and massage may then be used </a:t>
            </a:r>
            <a:r>
              <a:rPr lang="en-US" sz="2000" dirty="0" smtClean="0"/>
              <a:t>to reduce </a:t>
            </a:r>
            <a:r>
              <a:rPr lang="en-US" sz="2000" dirty="0"/>
              <a:t>the size of the </a:t>
            </a:r>
            <a:r>
              <a:rPr lang="en-US" sz="2000" dirty="0" err="1"/>
              <a:t>prolapse</a:t>
            </a:r>
            <a:r>
              <a:rPr lang="en-US" sz="2000" dirty="0"/>
              <a:t>. Some cases with </a:t>
            </a:r>
            <a:r>
              <a:rPr lang="en-US" sz="2000" dirty="0" smtClean="0"/>
              <a:t>significant edema </a:t>
            </a:r>
            <a:r>
              <a:rPr lang="en-US" sz="2000" dirty="0"/>
              <a:t>in the prolapsed tissue will benefit from </a:t>
            </a:r>
            <a:r>
              <a:rPr lang="en-US" sz="2000" dirty="0" smtClean="0"/>
              <a:t>a short-term </a:t>
            </a:r>
            <a:r>
              <a:rPr lang="en-US" sz="2000" dirty="0"/>
              <a:t>pressure wrap and dorsal support to help </a:t>
            </a:r>
            <a:r>
              <a:rPr lang="en-US" sz="2000" dirty="0" smtClean="0"/>
              <a:t>alleviate the </a:t>
            </a:r>
            <a:r>
              <a:rPr lang="en-US" sz="2000" dirty="0"/>
              <a:t>edema. If the bladder is included in the </a:t>
            </a:r>
            <a:r>
              <a:rPr lang="en-US" sz="2000" dirty="0" smtClean="0"/>
              <a:t>prolapsed vagina </a:t>
            </a:r>
            <a:r>
              <a:rPr lang="en-US" sz="2000" dirty="0"/>
              <a:t>such that the urethra is obstructed, </a:t>
            </a:r>
            <a:r>
              <a:rPr lang="en-US" sz="2000" dirty="0" smtClean="0"/>
              <a:t>one should </a:t>
            </a:r>
            <a:r>
              <a:rPr lang="en-US" sz="2000" dirty="0"/>
              <a:t>lift the prolapsed vagina dorsally which </a:t>
            </a:r>
            <a:r>
              <a:rPr lang="en-US" sz="2000" dirty="0" smtClean="0"/>
              <a:t>will straighten </a:t>
            </a:r>
            <a:r>
              <a:rPr lang="en-US" sz="2000" dirty="0"/>
              <a:t>the urethra and allow the bladder to </a:t>
            </a:r>
            <a:r>
              <a:rPr lang="en-US" sz="2000" dirty="0" smtClean="0"/>
              <a:t>empty thus </a:t>
            </a:r>
            <a:r>
              <a:rPr lang="en-US" sz="2000" dirty="0"/>
              <a:t>decreasing the size of the </a:t>
            </a:r>
            <a:r>
              <a:rPr lang="en-US" sz="2000" dirty="0" err="1"/>
              <a:t>prolapse</a:t>
            </a:r>
            <a:r>
              <a:rPr lang="en-US" sz="2000" dirty="0" smtClean="0"/>
              <a:t>.</a:t>
            </a:r>
          </a:p>
          <a:p>
            <a:pPr>
              <a:lnSpc>
                <a:spcPct val="135000"/>
              </a:lnSpc>
            </a:pPr>
            <a:endParaRPr lang="en-US" sz="1000" dirty="0"/>
          </a:p>
          <a:p>
            <a:pPr>
              <a:lnSpc>
                <a:spcPct val="135000"/>
              </a:lnSpc>
            </a:pPr>
            <a:r>
              <a:rPr lang="en-029" sz="2400" b="1" dirty="0"/>
              <a:t>Instrumentation</a:t>
            </a:r>
          </a:p>
          <a:p>
            <a:pPr marL="342900" indent="-342900">
              <a:lnSpc>
                <a:spcPct val="135000"/>
              </a:lnSpc>
              <a:buFont typeface="+mj-lt"/>
              <a:buAutoNum type="arabicPeriod"/>
            </a:pPr>
            <a:r>
              <a:rPr lang="en-029" sz="2000" dirty="0" smtClean="0"/>
              <a:t>General </a:t>
            </a:r>
            <a:r>
              <a:rPr lang="en-029" sz="2000" dirty="0"/>
              <a:t>surgery pack</a:t>
            </a:r>
          </a:p>
          <a:p>
            <a:pPr marL="342900" indent="-342900">
              <a:lnSpc>
                <a:spcPct val="135000"/>
              </a:lnSpc>
              <a:buFont typeface="+mj-lt"/>
              <a:buAutoNum type="arabicPeriod"/>
            </a:pPr>
            <a:r>
              <a:rPr lang="en-US" sz="2000" dirty="0" err="1" smtClean="0"/>
              <a:t>Bühner</a:t>
            </a:r>
            <a:r>
              <a:rPr lang="en-US" sz="2000" dirty="0" smtClean="0"/>
              <a:t> </a:t>
            </a:r>
            <a:r>
              <a:rPr lang="en-US" sz="2000" dirty="0"/>
              <a:t>or </a:t>
            </a:r>
            <a:r>
              <a:rPr lang="en-US" sz="2000" dirty="0" err="1"/>
              <a:t>Gerlach</a:t>
            </a:r>
            <a:r>
              <a:rPr lang="en-US" sz="2000" dirty="0"/>
              <a:t> </a:t>
            </a:r>
            <a:r>
              <a:rPr lang="en-US" sz="2000" dirty="0" err="1"/>
              <a:t>perivaginal</a:t>
            </a:r>
            <a:r>
              <a:rPr lang="en-US" sz="2000" dirty="0"/>
              <a:t> needle</a:t>
            </a:r>
          </a:p>
          <a:p>
            <a:pPr marL="342900" indent="-342900">
              <a:lnSpc>
                <a:spcPct val="135000"/>
              </a:lnSpc>
              <a:buFont typeface="+mj-lt"/>
              <a:buAutoNum type="arabicPeriod"/>
            </a:pPr>
            <a:r>
              <a:rPr lang="en-US" sz="2000" dirty="0" err="1" smtClean="0"/>
              <a:t>Perivaginal</a:t>
            </a:r>
            <a:r>
              <a:rPr lang="en-US" sz="2000" dirty="0" smtClean="0"/>
              <a:t> </a:t>
            </a:r>
            <a:r>
              <a:rPr lang="en-US" sz="2000" dirty="0"/>
              <a:t>suture tape or sterile, 1-cm (half-inch</a:t>
            </a:r>
            <a:r>
              <a:rPr lang="en-US" sz="2000" dirty="0" smtClean="0"/>
              <a:t>) </a:t>
            </a:r>
            <a:r>
              <a:rPr lang="en-029" sz="2000" dirty="0" smtClean="0"/>
              <a:t>umbilical </a:t>
            </a:r>
            <a:r>
              <a:rPr lang="en-029" sz="2000" dirty="0"/>
              <a:t>tape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501"/>
            <a:ext cx="9144000" cy="4753609"/>
          </a:xfrm>
          <a:prstGeom prst="rect">
            <a:avLst/>
          </a:prstGeom>
        </p:spPr>
        <p:txBody>
          <a:bodyPr wrap="square">
            <a:spAutoFit/>
          </a:bodyPr>
          <a:lstStyle/>
          <a:p>
            <a:pPr>
              <a:lnSpc>
                <a:spcPct val="150000"/>
              </a:lnSpc>
            </a:pPr>
            <a:r>
              <a:rPr lang="en-029" sz="2400" b="1" dirty="0"/>
              <a:t>Surgical Technique</a:t>
            </a:r>
          </a:p>
          <a:p>
            <a:pPr>
              <a:lnSpc>
                <a:spcPct val="150000"/>
              </a:lnSpc>
            </a:pPr>
            <a:r>
              <a:rPr lang="en-US" sz="2000" dirty="0"/>
              <a:t>A typical </a:t>
            </a:r>
            <a:r>
              <a:rPr lang="en-US" sz="2000" dirty="0" err="1"/>
              <a:t>prolapse</a:t>
            </a:r>
            <a:r>
              <a:rPr lang="en-US" sz="2000" dirty="0"/>
              <a:t> is depicted in Figure 14.10A. The </a:t>
            </a:r>
            <a:r>
              <a:rPr lang="en-US" sz="2000" dirty="0" err="1" smtClean="0"/>
              <a:t>prolapse</a:t>
            </a:r>
            <a:r>
              <a:rPr lang="en-US" sz="2000" dirty="0" smtClean="0"/>
              <a:t> is </a:t>
            </a:r>
            <a:r>
              <a:rPr lang="en-US" sz="2000" dirty="0"/>
              <a:t>reduced, the vagina is returned to its correct </a:t>
            </a:r>
            <a:r>
              <a:rPr lang="en-US" sz="2000" dirty="0" smtClean="0"/>
              <a:t>anatomic location</a:t>
            </a:r>
            <a:r>
              <a:rPr lang="en-US" sz="2000" dirty="0"/>
              <a:t>, and the </a:t>
            </a:r>
            <a:r>
              <a:rPr lang="en-US" sz="2000" dirty="0" err="1"/>
              <a:t>perianal</a:t>
            </a:r>
            <a:r>
              <a:rPr lang="en-US" sz="2000" dirty="0"/>
              <a:t> area is scrubbed </a:t>
            </a:r>
            <a:r>
              <a:rPr lang="en-US" sz="2000" dirty="0" smtClean="0"/>
              <a:t>once again</a:t>
            </a:r>
            <a:r>
              <a:rPr lang="en-US" sz="2000" dirty="0"/>
              <a:t>. A transverse skin incision about 1 cm long is </a:t>
            </a:r>
            <a:r>
              <a:rPr lang="en-US" sz="2000" dirty="0" smtClean="0"/>
              <a:t>made midway </a:t>
            </a:r>
            <a:r>
              <a:rPr lang="en-US" sz="2000" dirty="0"/>
              <a:t>between the dorsal </a:t>
            </a:r>
            <a:r>
              <a:rPr lang="en-US" sz="2000" dirty="0" err="1"/>
              <a:t>commissure</a:t>
            </a:r>
            <a:r>
              <a:rPr lang="en-US" sz="2000" dirty="0"/>
              <a:t> of the vulva </a:t>
            </a:r>
            <a:r>
              <a:rPr lang="en-US" sz="2000" dirty="0" smtClean="0"/>
              <a:t>and the </a:t>
            </a:r>
            <a:r>
              <a:rPr lang="en-US" sz="2000" dirty="0"/>
              <a:t>anus. Another horizontal incision is made about 3 </a:t>
            </a:r>
            <a:r>
              <a:rPr lang="en-US" sz="2000" dirty="0" smtClean="0"/>
              <a:t>cm below </a:t>
            </a:r>
            <a:r>
              <a:rPr lang="en-US" sz="2000" dirty="0"/>
              <a:t>the ventral </a:t>
            </a:r>
            <a:r>
              <a:rPr lang="en-US" sz="2000" dirty="0" err="1"/>
              <a:t>commissure</a:t>
            </a:r>
            <a:r>
              <a:rPr lang="en-US" sz="2000" dirty="0"/>
              <a:t> of the vulva. The </a:t>
            </a:r>
            <a:r>
              <a:rPr lang="en-US" sz="2000" dirty="0" err="1" smtClean="0"/>
              <a:t>perivaginal</a:t>
            </a:r>
            <a:r>
              <a:rPr lang="en-US" sz="2000" dirty="0" smtClean="0"/>
              <a:t> needle </a:t>
            </a:r>
            <a:r>
              <a:rPr lang="en-US" sz="2000" dirty="0"/>
              <a:t>is introduced into the ventral skin incision </a:t>
            </a:r>
            <a:r>
              <a:rPr lang="en-US" sz="2000" dirty="0" smtClean="0"/>
              <a:t>and is </a:t>
            </a:r>
            <a:r>
              <a:rPr lang="en-US" sz="2000" dirty="0"/>
              <a:t>driven </a:t>
            </a:r>
            <a:r>
              <a:rPr lang="en-US" sz="2000" dirty="0" err="1"/>
              <a:t>perivaginally</a:t>
            </a:r>
            <a:r>
              <a:rPr lang="en-US" sz="2000" dirty="0"/>
              <a:t> through the deep </a:t>
            </a:r>
            <a:r>
              <a:rPr lang="en-US" sz="2000" dirty="0" smtClean="0"/>
              <a:t>subcutaneous tissues </a:t>
            </a:r>
            <a:r>
              <a:rPr lang="en-US" sz="2000" dirty="0"/>
              <a:t>parallel to the vulva. One hand is placed in </a:t>
            </a:r>
            <a:r>
              <a:rPr lang="en-US" sz="2000" dirty="0" smtClean="0"/>
              <a:t>the vagina </a:t>
            </a:r>
            <a:r>
              <a:rPr lang="en-US" sz="2000" dirty="0"/>
              <a:t>to guide the needle. The needle should be </a:t>
            </a:r>
            <a:r>
              <a:rPr lang="en-US" sz="2000" dirty="0" smtClean="0"/>
              <a:t>driven as </a:t>
            </a:r>
            <a:r>
              <a:rPr lang="en-US" sz="2000" dirty="0"/>
              <a:t>deep as possible (about 5–8 cm) and directed out </a:t>
            </a:r>
            <a:r>
              <a:rPr lang="en-US" sz="2000" dirty="0" smtClean="0"/>
              <a:t>the dorsal </a:t>
            </a:r>
            <a:r>
              <a:rPr lang="en-US" sz="2000" dirty="0"/>
              <a:t>skin incision (Figure 14.10B). </a:t>
            </a:r>
            <a:endParaRPr lang="en-029"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t="2222" r="1667"/>
          <a:stretch>
            <a:fillRect/>
          </a:stretch>
        </p:blipFill>
        <p:spPr bwMode="auto">
          <a:xfrm>
            <a:off x="-1" y="0"/>
            <a:ext cx="9144000" cy="6858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94692"/>
            <a:ext cx="9144000" cy="4339650"/>
          </a:xfrm>
          <a:prstGeom prst="rect">
            <a:avLst/>
          </a:prstGeom>
        </p:spPr>
        <p:txBody>
          <a:bodyPr wrap="square">
            <a:spAutoFit/>
          </a:bodyPr>
          <a:lstStyle/>
          <a:p>
            <a:pPr>
              <a:lnSpc>
                <a:spcPct val="150000"/>
              </a:lnSpc>
            </a:pPr>
            <a:r>
              <a:rPr lang="en-029" sz="2400" b="1" dirty="0" smtClean="0"/>
              <a:t>Surgical Technique Cont’d</a:t>
            </a:r>
            <a:endParaRPr lang="en-US" sz="2400" dirty="0" smtClean="0"/>
          </a:p>
          <a:p>
            <a:pPr>
              <a:lnSpc>
                <a:spcPct val="150000"/>
              </a:lnSpc>
            </a:pPr>
            <a:r>
              <a:rPr lang="en-US" sz="2000" dirty="0" smtClean="0"/>
              <a:t>A piece of sterile </a:t>
            </a:r>
            <a:r>
              <a:rPr lang="en-US" sz="2000" dirty="0" err="1" smtClean="0"/>
              <a:t>perivaginal</a:t>
            </a:r>
            <a:r>
              <a:rPr lang="en-US" sz="2000" dirty="0" smtClean="0"/>
              <a:t> suture tape (or sterile umbilical tape) soaked in a suitable antibiotic solution, is threaded through the eye of the needle and is drawn down to emerge through the ventral skin incision (Figure 14.10C). At the same time, the tape is held at the dorsal incision, so the end is not lost in the tissue. The tape is then removed from the needle, and the needle is threaded up the </a:t>
            </a:r>
            <a:r>
              <a:rPr lang="en-US" sz="2000" dirty="0" err="1" smtClean="0"/>
              <a:t>contralateral</a:t>
            </a:r>
            <a:r>
              <a:rPr lang="en-US" sz="2000" dirty="0" smtClean="0"/>
              <a:t> side of the vulva (about 5–8 cm) to emerge through the dorsal incision. The tape is threaded into the eye of the needle once again (Figure 14.10C), and then the needle is withdrawn ventrally, resulting in two free ends of tape emerging from the ventral skin incision.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304800" y="0"/>
            <a:ext cx="8534400" cy="6477000"/>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0" y="6583363"/>
            <a:ext cx="2895600" cy="27463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1476</Words>
  <Application>Microsoft Office PowerPoint</Application>
  <PresentationFormat>On-screen Show (4:3)</PresentationFormat>
  <Paragraphs>50</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Prolapse Repair</vt:lpstr>
      <vt:lpstr>Retention Suturing of the Bovine Vulva (Buhner’s Method)</vt:lpstr>
      <vt:lpstr>Slide 3</vt:lpstr>
      <vt:lpstr>Slide 4</vt:lpstr>
      <vt:lpstr>Slide 5</vt:lpstr>
      <vt:lpstr>Slide 6</vt:lpstr>
      <vt:lpstr>Slide 7</vt:lpstr>
      <vt:lpstr>Slide 8</vt:lpstr>
      <vt:lpstr>Slide 9</vt:lpstr>
      <vt:lpstr>Slide 10</vt:lpstr>
      <vt:lpstr>Slide 11</vt:lpstr>
      <vt:lpstr>Slide 12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Prolapse Repair</dc:title>
  <dc:creator>Kristan</dc:creator>
  <cp:lastModifiedBy>Kristan</cp:lastModifiedBy>
  <cp:revision>9</cp:revision>
  <dcterms:created xsi:type="dcterms:W3CDTF">2014-11-12T03:06:45Z</dcterms:created>
  <dcterms:modified xsi:type="dcterms:W3CDTF">2014-11-12T04:15:42Z</dcterms:modified>
</cp:coreProperties>
</file>