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70" r:id="rId13"/>
    <p:sldId id="267" r:id="rId14"/>
    <p:sldId id="272" r:id="rId15"/>
    <p:sldId id="271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29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0AF1A-5FD7-4B0E-B45D-CC81F6473ABC}" type="datetimeFigureOut">
              <a:rPr lang="en-029" smtClean="0"/>
              <a:pPr/>
              <a:t>11/06/2014</a:t>
            </a:fld>
            <a:endParaRPr lang="en-029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029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28088-8DC8-46A6-A077-6CBBBE16DABA}" type="slidenum">
              <a:rPr lang="en-029" smtClean="0"/>
              <a:pPr/>
              <a:t>‹#›</a:t>
            </a:fld>
            <a:endParaRPr lang="en-029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8088-8DC8-46A6-A077-6CBBBE16DABA}" type="slidenum">
              <a:rPr lang="en-029" smtClean="0"/>
              <a:pPr/>
              <a:t>1</a:t>
            </a:fld>
            <a:endParaRPr lang="en-029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8088-8DC8-46A6-A077-6CBBBE16DABA}" type="slidenum">
              <a:rPr lang="en-029" smtClean="0"/>
              <a:pPr/>
              <a:t>10</a:t>
            </a:fld>
            <a:endParaRPr lang="en-029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8088-8DC8-46A6-A077-6CBBBE16DABA}" type="slidenum">
              <a:rPr lang="en-029" smtClean="0"/>
              <a:pPr/>
              <a:t>11</a:t>
            </a:fld>
            <a:endParaRPr lang="en-029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8088-8DC8-46A6-A077-6CBBBE16DABA}" type="slidenum">
              <a:rPr lang="en-029" smtClean="0"/>
              <a:pPr/>
              <a:t>12</a:t>
            </a:fld>
            <a:endParaRPr lang="en-029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8088-8DC8-46A6-A077-6CBBBE16DABA}" type="slidenum">
              <a:rPr lang="en-029" smtClean="0"/>
              <a:pPr/>
              <a:t>13</a:t>
            </a:fld>
            <a:endParaRPr lang="en-029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8088-8DC8-46A6-A077-6CBBBE16DABA}" type="slidenum">
              <a:rPr lang="en-029" smtClean="0"/>
              <a:pPr/>
              <a:t>14</a:t>
            </a:fld>
            <a:endParaRPr lang="en-029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8088-8DC8-46A6-A077-6CBBBE16DABA}" type="slidenum">
              <a:rPr lang="en-029" smtClean="0"/>
              <a:pPr/>
              <a:t>15</a:t>
            </a:fld>
            <a:endParaRPr lang="en-029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8088-8DC8-46A6-A077-6CBBBE16DABA}" type="slidenum">
              <a:rPr lang="en-029" smtClean="0"/>
              <a:pPr/>
              <a:t>16</a:t>
            </a:fld>
            <a:endParaRPr lang="en-029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8088-8DC8-46A6-A077-6CBBBE16DABA}" type="slidenum">
              <a:rPr lang="en-029" smtClean="0"/>
              <a:pPr/>
              <a:t>2</a:t>
            </a:fld>
            <a:endParaRPr lang="en-029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8088-8DC8-46A6-A077-6CBBBE16DABA}" type="slidenum">
              <a:rPr lang="en-029" smtClean="0"/>
              <a:pPr/>
              <a:t>3</a:t>
            </a:fld>
            <a:endParaRPr lang="en-029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8088-8DC8-46A6-A077-6CBBBE16DABA}" type="slidenum">
              <a:rPr lang="en-029" smtClean="0"/>
              <a:pPr/>
              <a:t>4</a:t>
            </a:fld>
            <a:endParaRPr lang="en-029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8088-8DC8-46A6-A077-6CBBBE16DABA}" type="slidenum">
              <a:rPr lang="en-029" smtClean="0"/>
              <a:pPr/>
              <a:t>5</a:t>
            </a:fld>
            <a:endParaRPr lang="en-029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8088-8DC8-46A6-A077-6CBBBE16DABA}" type="slidenum">
              <a:rPr lang="en-029" smtClean="0"/>
              <a:pPr/>
              <a:t>6</a:t>
            </a:fld>
            <a:endParaRPr lang="en-029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8088-8DC8-46A6-A077-6CBBBE16DABA}" type="slidenum">
              <a:rPr lang="en-029" smtClean="0"/>
              <a:pPr/>
              <a:t>7</a:t>
            </a:fld>
            <a:endParaRPr lang="en-029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8088-8DC8-46A6-A077-6CBBBE16DABA}" type="slidenum">
              <a:rPr lang="en-029" smtClean="0"/>
              <a:pPr/>
              <a:t>8</a:t>
            </a:fld>
            <a:endParaRPr lang="en-029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8088-8DC8-46A6-A077-6CBBBE16DABA}" type="slidenum">
              <a:rPr lang="en-029" smtClean="0"/>
              <a:pPr/>
              <a:t>9</a:t>
            </a:fld>
            <a:endParaRPr lang="en-029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ECD1-D2E6-4BDE-8E77-2EB0B6CBFBB0}" type="datetimeFigureOut">
              <a:rPr lang="en-029" smtClean="0"/>
              <a:pPr/>
              <a:t>11/06/2014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D102-069E-445D-A92F-1020D6A57039}" type="slidenum">
              <a:rPr lang="en-029" smtClean="0"/>
              <a:pPr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ECD1-D2E6-4BDE-8E77-2EB0B6CBFBB0}" type="datetimeFigureOut">
              <a:rPr lang="en-029" smtClean="0"/>
              <a:pPr/>
              <a:t>11/06/2014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D102-069E-445D-A92F-1020D6A57039}" type="slidenum">
              <a:rPr lang="en-029" smtClean="0"/>
              <a:pPr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ECD1-D2E6-4BDE-8E77-2EB0B6CBFBB0}" type="datetimeFigureOut">
              <a:rPr lang="en-029" smtClean="0"/>
              <a:pPr/>
              <a:t>11/06/2014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D102-069E-445D-A92F-1020D6A57039}" type="slidenum">
              <a:rPr lang="en-029" smtClean="0"/>
              <a:pPr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ECD1-D2E6-4BDE-8E77-2EB0B6CBFBB0}" type="datetimeFigureOut">
              <a:rPr lang="en-029" smtClean="0"/>
              <a:pPr/>
              <a:t>11/06/2014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D102-069E-445D-A92F-1020D6A57039}" type="slidenum">
              <a:rPr lang="en-029" smtClean="0"/>
              <a:pPr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ECD1-D2E6-4BDE-8E77-2EB0B6CBFBB0}" type="datetimeFigureOut">
              <a:rPr lang="en-029" smtClean="0"/>
              <a:pPr/>
              <a:t>11/06/2014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D102-069E-445D-A92F-1020D6A57039}" type="slidenum">
              <a:rPr lang="en-029" smtClean="0"/>
              <a:pPr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ECD1-D2E6-4BDE-8E77-2EB0B6CBFBB0}" type="datetimeFigureOut">
              <a:rPr lang="en-029" smtClean="0"/>
              <a:pPr/>
              <a:t>11/06/2014</a:t>
            </a:fld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D102-069E-445D-A92F-1020D6A57039}" type="slidenum">
              <a:rPr lang="en-029" smtClean="0"/>
              <a:pPr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ECD1-D2E6-4BDE-8E77-2EB0B6CBFBB0}" type="datetimeFigureOut">
              <a:rPr lang="en-029" smtClean="0"/>
              <a:pPr/>
              <a:t>11/06/2014</a:t>
            </a:fld>
            <a:endParaRPr lang="en-02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D102-069E-445D-A92F-1020D6A57039}" type="slidenum">
              <a:rPr lang="en-029" smtClean="0"/>
              <a:pPr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ECD1-D2E6-4BDE-8E77-2EB0B6CBFBB0}" type="datetimeFigureOut">
              <a:rPr lang="en-029" smtClean="0"/>
              <a:pPr/>
              <a:t>11/06/2014</a:t>
            </a:fld>
            <a:endParaRPr lang="en-02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D102-069E-445D-A92F-1020D6A57039}" type="slidenum">
              <a:rPr lang="en-029" smtClean="0"/>
              <a:pPr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ECD1-D2E6-4BDE-8E77-2EB0B6CBFBB0}" type="datetimeFigureOut">
              <a:rPr lang="en-029" smtClean="0"/>
              <a:pPr/>
              <a:t>11/06/2014</a:t>
            </a:fld>
            <a:endParaRPr lang="en-02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D102-069E-445D-A92F-1020D6A57039}" type="slidenum">
              <a:rPr lang="en-029" smtClean="0"/>
              <a:pPr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ECD1-D2E6-4BDE-8E77-2EB0B6CBFBB0}" type="datetimeFigureOut">
              <a:rPr lang="en-029" smtClean="0"/>
              <a:pPr/>
              <a:t>11/06/2014</a:t>
            </a:fld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D102-069E-445D-A92F-1020D6A57039}" type="slidenum">
              <a:rPr lang="en-029" smtClean="0"/>
              <a:pPr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029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ECD1-D2E6-4BDE-8E77-2EB0B6CBFBB0}" type="datetimeFigureOut">
              <a:rPr lang="en-029" smtClean="0"/>
              <a:pPr/>
              <a:t>11/06/2014</a:t>
            </a:fld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D102-069E-445D-A92F-1020D6A57039}" type="slidenum">
              <a:rPr lang="en-029" smtClean="0"/>
              <a:pPr/>
              <a:t>‹#›</a:t>
            </a:fld>
            <a:endParaRPr lang="en-029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029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02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3ECD1-D2E6-4BDE-8E77-2EB0B6CBFBB0}" type="datetimeFigureOut">
              <a:rPr lang="en-029" smtClean="0"/>
              <a:pPr/>
              <a:t>11/06/2014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3D102-069E-445D-A92F-1020D6A57039}" type="slidenum">
              <a:rPr lang="en-029" smtClean="0"/>
              <a:pPr/>
              <a:t>‹#›</a:t>
            </a:fld>
            <a:endParaRPr lang="en-029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slide" Target="slide9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slide" Target="slide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slide" Target="slide1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5105399"/>
          </a:xfrm>
        </p:spPr>
        <p:txBody>
          <a:bodyPr>
            <a:noAutofit/>
          </a:bodyPr>
          <a:lstStyle/>
          <a:p>
            <a:r>
              <a:rPr lang="en-029" sz="20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hiller" pitchFamily="82" charset="0"/>
              </a:rPr>
              <a:t>Evisceration </a:t>
            </a:r>
            <a:endParaRPr lang="en-029" sz="20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733800" y="1447800"/>
            <a:ext cx="6858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ens loop.png"/>
          <p:cNvPicPr>
            <a:picLocks noChangeAspect="1"/>
          </p:cNvPicPr>
          <p:nvPr/>
        </p:nvPicPr>
        <p:blipFill>
          <a:blip r:embed="rId4" cstate="print"/>
          <a:srcRect l="1998" t="2332" r="1441" b="2382"/>
          <a:stretch>
            <a:fillRect/>
          </a:stretch>
        </p:blipFill>
        <p:spPr>
          <a:xfrm rot="16200000">
            <a:off x="-800100" y="800100"/>
            <a:ext cx="6858000" cy="5257800"/>
          </a:xfrm>
          <a:prstGeom prst="rect">
            <a:avLst/>
          </a:prstGeom>
        </p:spPr>
      </p:pic>
      <p:sp>
        <p:nvSpPr>
          <p:cNvPr id="6" name="Action Button: Return 5">
            <a:hlinkClick r:id="rId5" action="ppaction://hlinksldjump" highlightClick="1"/>
          </p:cNvPr>
          <p:cNvSpPr/>
          <p:nvPr/>
        </p:nvSpPr>
        <p:spPr>
          <a:xfrm>
            <a:off x="8686800" y="0"/>
            <a:ext cx="457200" cy="304800"/>
          </a:xfrm>
          <a:prstGeom prst="actionButtonRetur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029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 b="3333"/>
          <a:stretch>
            <a:fillRect/>
          </a:stretch>
        </p:blipFill>
        <p:spPr bwMode="auto">
          <a:xfrm>
            <a:off x="6276917" y="0"/>
            <a:ext cx="28670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k. spatula.png"/>
          <p:cNvPicPr>
            <a:picLocks noChangeAspect="1"/>
          </p:cNvPicPr>
          <p:nvPr/>
        </p:nvPicPr>
        <p:blipFill>
          <a:blip r:embed="rId4" cstate="print"/>
          <a:srcRect l="1361" t="3063" r="1331" b="2124"/>
          <a:stretch>
            <a:fillRect/>
          </a:stretch>
        </p:blipFill>
        <p:spPr>
          <a:xfrm rot="16200000">
            <a:off x="-266700" y="266700"/>
            <a:ext cx="6858000" cy="6324600"/>
          </a:xfrm>
          <a:prstGeom prst="rect">
            <a:avLst/>
          </a:prstGeom>
        </p:spPr>
      </p:pic>
      <p:sp>
        <p:nvSpPr>
          <p:cNvPr id="9" name="Action Button: Return 8">
            <a:hlinkClick r:id="rId5" action="ppaction://hlinksldjump" highlightClick="1"/>
          </p:cNvPr>
          <p:cNvSpPr/>
          <p:nvPr/>
        </p:nvSpPr>
        <p:spPr>
          <a:xfrm>
            <a:off x="8686800" y="0"/>
            <a:ext cx="457200" cy="304800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029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627525"/>
            <a:ext cx="80010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5500" dirty="0" smtClean="0"/>
              <a:t>In most cases, implantation of </a:t>
            </a:r>
            <a:r>
              <a:rPr lang="en-029" sz="5500" b="1" dirty="0" smtClean="0">
                <a:solidFill>
                  <a:srgbClr val="00B050"/>
                </a:solidFill>
              </a:rPr>
              <a:t>Intraocular/</a:t>
            </a:r>
            <a:r>
              <a:rPr lang="en-029" sz="5500" b="1" dirty="0" err="1" smtClean="0">
                <a:solidFill>
                  <a:srgbClr val="00B050"/>
                </a:solidFill>
              </a:rPr>
              <a:t>Intrascleral</a:t>
            </a:r>
            <a:r>
              <a:rPr lang="en-029" sz="5500" b="1" dirty="0" smtClean="0">
                <a:solidFill>
                  <a:srgbClr val="00B050"/>
                </a:solidFill>
              </a:rPr>
              <a:t> prosthesis</a:t>
            </a:r>
            <a:r>
              <a:rPr lang="en-029" sz="5500" dirty="0" smtClean="0"/>
              <a:t> is performed after evisceration for a cosmetic effect of the eye</a:t>
            </a:r>
            <a:endParaRPr lang="en-029" sz="5500" dirty="0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763000" y="6400800"/>
            <a:ext cx="381000" cy="457200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29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91000" cy="1143000"/>
          </a:xfrm>
        </p:spPr>
        <p:txBody>
          <a:bodyPr>
            <a:normAutofit/>
          </a:bodyPr>
          <a:lstStyle/>
          <a:p>
            <a:r>
              <a:rPr lang="en-029" b="1" dirty="0" smtClean="0"/>
              <a:t>Step 4</a:t>
            </a:r>
            <a:endParaRPr lang="en-029" dirty="0"/>
          </a:p>
        </p:txBody>
      </p:sp>
      <p:sp>
        <p:nvSpPr>
          <p:cNvPr id="4" name="Rectangle 3"/>
          <p:cNvSpPr/>
          <p:nvPr/>
        </p:nvSpPr>
        <p:spPr>
          <a:xfrm>
            <a:off x="0" y="1219200"/>
            <a:ext cx="35814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029" sz="3500" dirty="0" smtClean="0"/>
              <a:t>The appropriate size </a:t>
            </a:r>
            <a:r>
              <a:rPr lang="en-US" sz="3500" dirty="0" smtClean="0"/>
              <a:t>silicone (prosthesis) sphere is introduced with a </a:t>
            </a:r>
            <a:r>
              <a:rPr lang="en-US" sz="3500" dirty="0" smtClean="0">
                <a:hlinkClick r:id="rId3" action="ppaction://hlinksldjump"/>
              </a:rPr>
              <a:t>sphere inserter </a:t>
            </a:r>
            <a:r>
              <a:rPr lang="en-US" sz="3500" dirty="0" smtClean="0"/>
              <a:t>or by </a:t>
            </a:r>
            <a:r>
              <a:rPr lang="en-US" sz="3500" dirty="0" err="1" smtClean="0"/>
              <a:t>everting</a:t>
            </a:r>
            <a:r>
              <a:rPr lang="en-US" sz="3500" dirty="0" smtClean="0"/>
              <a:t> the </a:t>
            </a:r>
            <a:r>
              <a:rPr lang="en-US" sz="3500" dirty="0" err="1" smtClean="0"/>
              <a:t>scleral</a:t>
            </a:r>
            <a:r>
              <a:rPr lang="en-US" sz="3500" dirty="0" smtClean="0"/>
              <a:t> incision edges with forceps.</a:t>
            </a:r>
            <a:endParaRPr lang="en-029" sz="3500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 l="6916" t="11808"/>
          <a:stretch>
            <a:fillRect/>
          </a:stretch>
        </p:blipFill>
        <p:spPr bwMode="auto">
          <a:xfrm>
            <a:off x="3581400" y="457200"/>
            <a:ext cx="5562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ction Button: Forward or Next 5">
            <a:hlinkClick r:id="rId5" action="ppaction://hlinksldjump" highlightClick="1"/>
          </p:cNvPr>
          <p:cNvSpPr/>
          <p:nvPr/>
        </p:nvSpPr>
        <p:spPr>
          <a:xfrm>
            <a:off x="8763000" y="6553200"/>
            <a:ext cx="381000" cy="3048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029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 t="17480" b="21816"/>
          <a:stretch>
            <a:fillRect/>
          </a:stretch>
        </p:blipFill>
        <p:spPr bwMode="auto">
          <a:xfrm rot="5400000">
            <a:off x="3576637" y="1219202"/>
            <a:ext cx="68580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phere inserter.png"/>
          <p:cNvPicPr>
            <a:picLocks noChangeAspect="1"/>
          </p:cNvPicPr>
          <p:nvPr/>
        </p:nvPicPr>
        <p:blipFill>
          <a:blip r:embed="rId4" cstate="print"/>
          <a:srcRect l="1351" t="2990" r="705" b="2833"/>
          <a:stretch>
            <a:fillRect/>
          </a:stretch>
        </p:blipFill>
        <p:spPr>
          <a:xfrm rot="16200000">
            <a:off x="-1028700" y="1028700"/>
            <a:ext cx="6858000" cy="4800600"/>
          </a:xfrm>
          <a:prstGeom prst="rect">
            <a:avLst/>
          </a:prstGeom>
        </p:spPr>
      </p:pic>
      <p:sp>
        <p:nvSpPr>
          <p:cNvPr id="6" name="Action Button: Return 5">
            <a:hlinkClick r:id="rId5" action="ppaction://hlinksldjump" highlightClick="1"/>
          </p:cNvPr>
          <p:cNvSpPr/>
          <p:nvPr/>
        </p:nvSpPr>
        <p:spPr>
          <a:xfrm>
            <a:off x="8686800" y="0"/>
            <a:ext cx="457200" cy="304800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029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95800" cy="1143000"/>
          </a:xfrm>
        </p:spPr>
        <p:txBody>
          <a:bodyPr>
            <a:normAutofit/>
          </a:bodyPr>
          <a:lstStyle/>
          <a:p>
            <a:r>
              <a:rPr lang="en-029" b="1" dirty="0" smtClean="0"/>
              <a:t>Step 5</a:t>
            </a:r>
            <a:endParaRPr lang="en-029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143000"/>
            <a:ext cx="5410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1143000"/>
            <a:ext cx="35814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smtClean="0"/>
              <a:t>The two layer closure consists of apposition of the </a:t>
            </a:r>
            <a:r>
              <a:rPr lang="en-US" sz="3500" dirty="0" err="1" smtClean="0"/>
              <a:t>scleral</a:t>
            </a:r>
            <a:r>
              <a:rPr lang="en-US" sz="3500" dirty="0" smtClean="0"/>
              <a:t> and the bulbar </a:t>
            </a:r>
            <a:r>
              <a:rPr lang="en-US" sz="3500" dirty="0" err="1" smtClean="0"/>
              <a:t>conjunctival</a:t>
            </a:r>
            <a:r>
              <a:rPr lang="en-US" sz="3500" dirty="0" smtClean="0"/>
              <a:t> wounds with simple interrupted absorbable</a:t>
            </a:r>
          </a:p>
          <a:p>
            <a:r>
              <a:rPr lang="en-029" sz="3500" dirty="0" smtClean="0"/>
              <a:t>sutures.</a:t>
            </a:r>
            <a:endParaRPr lang="en-029" sz="3500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763000" y="6553200"/>
            <a:ext cx="381000" cy="304800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29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29" dirty="0" smtClean="0"/>
              <a:t>References </a:t>
            </a:r>
            <a:endParaRPr lang="en-029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478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029" dirty="0" err="1" smtClean="0"/>
              <a:t>Slatter’s</a:t>
            </a:r>
            <a:r>
              <a:rPr lang="en-029" dirty="0" smtClean="0"/>
              <a:t> Fundamental of Veterinary </a:t>
            </a:r>
            <a:r>
              <a:rPr lang="en-029" dirty="0" err="1" smtClean="0"/>
              <a:t>Ophthalmolgy</a:t>
            </a:r>
            <a:r>
              <a:rPr lang="en-029" dirty="0" smtClean="0"/>
              <a:t>, 4</a:t>
            </a:r>
            <a:r>
              <a:rPr lang="en-029" baseline="30000" dirty="0" smtClean="0"/>
              <a:t>th</a:t>
            </a:r>
            <a:r>
              <a:rPr lang="en-029" dirty="0" smtClean="0"/>
              <a:t> Ed. – D. </a:t>
            </a:r>
            <a:r>
              <a:rPr lang="en-029" dirty="0" err="1" smtClean="0"/>
              <a:t>Maggs</a:t>
            </a:r>
            <a:r>
              <a:rPr lang="en-029" dirty="0" smtClean="0"/>
              <a:t>, P. Miller &amp; R. </a:t>
            </a:r>
            <a:r>
              <a:rPr lang="en-029" dirty="0" err="1" smtClean="0"/>
              <a:t>Ofri</a:t>
            </a:r>
            <a:endParaRPr lang="en-029" dirty="0" smtClean="0"/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/>
              <a:t>Veterinary Ophthalmic Surgery - Kirk N. </a:t>
            </a:r>
            <a:r>
              <a:rPr lang="en-US" dirty="0" err="1" smtClean="0"/>
              <a:t>Gelatt</a:t>
            </a:r>
            <a:r>
              <a:rPr lang="en-US" dirty="0" smtClean="0"/>
              <a:t> &amp; Janice P. </a:t>
            </a:r>
            <a:r>
              <a:rPr lang="en-US" dirty="0" err="1" smtClean="0"/>
              <a:t>Gelatt</a:t>
            </a:r>
            <a:endParaRPr lang="en-US" dirty="0" smtClean="0"/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/>
              <a:t>Essentials Of Veterinary Ophthalmology - Kirk N. </a:t>
            </a:r>
            <a:r>
              <a:rPr lang="en-US" dirty="0" err="1" smtClean="0"/>
              <a:t>Gelatt</a:t>
            </a:r>
            <a:r>
              <a:rPr lang="en-US" dirty="0" smtClean="0"/>
              <a:t> 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/>
              <a:t>Ophthalmic Disease in Veterinary Medicine – C. L. Martin </a:t>
            </a:r>
            <a:endParaRPr lang="en-US" dirty="0" smtClean="0"/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/>
              <a:t>Ophthalmology for the Veterinary Practitioner </a:t>
            </a:r>
            <a:r>
              <a:rPr lang="en-US" dirty="0" smtClean="0"/>
              <a:t>– F. </a:t>
            </a:r>
            <a:r>
              <a:rPr lang="en-US" dirty="0" smtClean="0"/>
              <a:t>C. </a:t>
            </a:r>
            <a:r>
              <a:rPr lang="en-US" dirty="0" err="1" smtClean="0"/>
              <a:t>Stades</a:t>
            </a:r>
            <a:r>
              <a:rPr lang="en-US" dirty="0" smtClean="0"/>
              <a:t>, </a:t>
            </a:r>
            <a:r>
              <a:rPr lang="en-US" dirty="0" smtClean="0"/>
              <a:t>M. </a:t>
            </a:r>
            <a:r>
              <a:rPr lang="en-US" dirty="0" smtClean="0"/>
              <a:t>Wyman, </a:t>
            </a:r>
            <a:r>
              <a:rPr lang="en-US" dirty="0" smtClean="0"/>
              <a:t>M. </a:t>
            </a:r>
            <a:r>
              <a:rPr lang="en-US" dirty="0" smtClean="0"/>
              <a:t>H. </a:t>
            </a:r>
            <a:r>
              <a:rPr lang="en-US" dirty="0" err="1" smtClean="0"/>
              <a:t>Boeve</a:t>
            </a:r>
            <a:r>
              <a:rPr lang="en-US" dirty="0" smtClean="0"/>
              <a:t>, </a:t>
            </a:r>
            <a:r>
              <a:rPr lang="en-US" dirty="0" smtClean="0"/>
              <a:t>W. Neumann </a:t>
            </a:r>
            <a:r>
              <a:rPr lang="en-US" dirty="0" smtClean="0"/>
              <a:t>&amp; </a:t>
            </a:r>
            <a:r>
              <a:rPr lang="en-US" dirty="0" smtClean="0"/>
              <a:t>B. </a:t>
            </a:r>
            <a:r>
              <a:rPr lang="en-US" dirty="0" err="1" smtClean="0"/>
              <a:t>Spiess</a:t>
            </a:r>
            <a:endParaRPr lang="en-US" dirty="0" smtClean="0"/>
          </a:p>
          <a:p>
            <a:pPr marL="225425" indent="-225425">
              <a:buFont typeface="Arial" pitchFamily="34" charset="0"/>
              <a:buChar char="•"/>
            </a:pPr>
            <a:r>
              <a:rPr lang="en-029" dirty="0" smtClean="0"/>
              <a:t>Veterinary Instruments and Equipment: A Pocket Guide, 3</a:t>
            </a:r>
            <a:r>
              <a:rPr lang="en-029" baseline="30000" dirty="0" smtClean="0"/>
              <a:t>rd</a:t>
            </a:r>
            <a:r>
              <a:rPr lang="en-029" dirty="0" smtClean="0"/>
              <a:t> Ed. - Teresa F. </a:t>
            </a:r>
            <a:r>
              <a:rPr lang="en-029" dirty="0" err="1" smtClean="0"/>
              <a:t>Sonsthagen</a:t>
            </a:r>
            <a:endParaRPr lang="en-US" dirty="0" smtClean="0"/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/>
              <a:t>Veterinary surgical instruments - College of Animal Welfare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/>
              <a:t>Surgical Instruments (PDF) – Don’t have a title page or Author</a:t>
            </a:r>
            <a:endParaRPr lang="en-029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029" b="1" dirty="0" smtClean="0"/>
              <a:t>Aim </a:t>
            </a:r>
            <a:endParaRPr lang="en-029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287962"/>
          </a:xfrm>
        </p:spPr>
        <p:txBody>
          <a:bodyPr>
            <a:noAutofit/>
          </a:bodyPr>
          <a:lstStyle/>
          <a:p>
            <a:r>
              <a:rPr lang="en-029" sz="14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>Procedure</a:t>
            </a:r>
            <a:endParaRPr lang="en-029" sz="145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r>
              <a:rPr lang="en-029" b="1" dirty="0" smtClean="0"/>
              <a:t>Step 1</a:t>
            </a:r>
            <a:endParaRPr lang="en-029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7273" t="4839" r="7273" b="9677"/>
          <a:stretch>
            <a:fillRect/>
          </a:stretch>
        </p:blipFill>
        <p:spPr bwMode="auto">
          <a:xfrm>
            <a:off x="3505200" y="0"/>
            <a:ext cx="563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1219200"/>
            <a:ext cx="35052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The eye is exposed using the </a:t>
            </a:r>
            <a:r>
              <a:rPr lang="en-US" sz="3500" dirty="0" smtClean="0">
                <a:hlinkClick r:id="rId4" action="ppaction://hlinksldjump"/>
              </a:rPr>
              <a:t>eye speculum</a:t>
            </a:r>
            <a:r>
              <a:rPr lang="en-US" sz="3500" dirty="0" smtClean="0"/>
              <a:t> and the </a:t>
            </a:r>
            <a:r>
              <a:rPr lang="en-US" sz="3500" dirty="0" err="1" smtClean="0"/>
              <a:t>limbal</a:t>
            </a:r>
            <a:r>
              <a:rPr lang="en-US" sz="3500" dirty="0" smtClean="0"/>
              <a:t>- or fornix-based flap is dissected to </a:t>
            </a:r>
            <a:r>
              <a:rPr lang="en-029" sz="3500" dirty="0" smtClean="0"/>
              <a:t>expose the sclera using </a:t>
            </a:r>
            <a:r>
              <a:rPr lang="en-029" sz="3500" dirty="0" smtClean="0">
                <a:hlinkClick r:id="rId5" action="ppaction://hlinksldjump"/>
              </a:rPr>
              <a:t>Strabismus scissors</a:t>
            </a:r>
            <a:r>
              <a:rPr lang="en-029" sz="3500" dirty="0" smtClean="0"/>
              <a:t>.</a:t>
            </a:r>
            <a:endParaRPr lang="en-029" sz="3500" dirty="0"/>
          </a:p>
        </p:txBody>
      </p:sp>
      <p:sp>
        <p:nvSpPr>
          <p:cNvPr id="6" name="Action Button: Forward or Next 5">
            <a:hlinkClick r:id="rId6" action="ppaction://hlinksldjump" highlightClick="1"/>
          </p:cNvPr>
          <p:cNvSpPr/>
          <p:nvPr/>
        </p:nvSpPr>
        <p:spPr>
          <a:xfrm>
            <a:off x="8763000" y="6553200"/>
            <a:ext cx="381000" cy="3048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029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810000" y="1524000"/>
            <a:ext cx="685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ye spec.png"/>
          <p:cNvPicPr>
            <a:picLocks noChangeAspect="1"/>
          </p:cNvPicPr>
          <p:nvPr/>
        </p:nvPicPr>
        <p:blipFill>
          <a:blip r:embed="rId4" cstate="print"/>
          <a:srcRect l="2222" t="2803" b="1389"/>
          <a:stretch>
            <a:fillRect/>
          </a:stretch>
        </p:blipFill>
        <p:spPr>
          <a:xfrm rot="16200000">
            <a:off x="-762000" y="761999"/>
            <a:ext cx="6858002" cy="5333998"/>
          </a:xfrm>
          <a:prstGeom prst="rect">
            <a:avLst/>
          </a:prstGeom>
        </p:spPr>
      </p:pic>
      <p:sp>
        <p:nvSpPr>
          <p:cNvPr id="8" name="Action Button: Return 7">
            <a:hlinkClick r:id="rId5" action="ppaction://hlinksldjump" highlightClick="1"/>
          </p:cNvPr>
          <p:cNvSpPr/>
          <p:nvPr/>
        </p:nvSpPr>
        <p:spPr>
          <a:xfrm>
            <a:off x="8686800" y="0"/>
            <a:ext cx="457200" cy="304800"/>
          </a:xfrm>
          <a:prstGeom prst="actionButtonRetur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29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81400" y="1295404"/>
            <a:ext cx="68579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ye scissors.png"/>
          <p:cNvPicPr>
            <a:picLocks noChangeAspect="1"/>
          </p:cNvPicPr>
          <p:nvPr/>
        </p:nvPicPr>
        <p:blipFill>
          <a:blip r:embed="rId4" cstate="print"/>
          <a:srcRect l="1081" t="3163" r="1081" b="1957"/>
          <a:stretch>
            <a:fillRect/>
          </a:stretch>
        </p:blipFill>
        <p:spPr>
          <a:xfrm rot="16200000">
            <a:off x="-998219" y="982979"/>
            <a:ext cx="6949440" cy="4952997"/>
          </a:xfrm>
          <a:prstGeom prst="rect">
            <a:avLst/>
          </a:prstGeom>
        </p:spPr>
      </p:pic>
      <p:sp>
        <p:nvSpPr>
          <p:cNvPr id="7" name="Action Button: Return 6">
            <a:hlinkClick r:id="rId5" action="ppaction://hlinksldjump" highlightClick="1"/>
          </p:cNvPr>
          <p:cNvSpPr/>
          <p:nvPr/>
        </p:nvSpPr>
        <p:spPr>
          <a:xfrm>
            <a:off x="8686800" y="0"/>
            <a:ext cx="457200" cy="304800"/>
          </a:xfrm>
          <a:prstGeom prst="actionButtonRetur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29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038600" cy="1143000"/>
          </a:xfrm>
        </p:spPr>
        <p:txBody>
          <a:bodyPr/>
          <a:lstStyle/>
          <a:p>
            <a:r>
              <a:rPr lang="en-029" b="1" dirty="0" smtClean="0"/>
              <a:t>Step 2</a:t>
            </a:r>
            <a:endParaRPr lang="en-029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8381"/>
          <a:stretch>
            <a:fillRect/>
          </a:stretch>
        </p:blipFill>
        <p:spPr bwMode="auto">
          <a:xfrm>
            <a:off x="3200400" y="0"/>
            <a:ext cx="594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6200" y="1295400"/>
            <a:ext cx="3124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smtClean="0"/>
              <a:t>A </a:t>
            </a:r>
            <a:r>
              <a:rPr lang="en-US" sz="3500" dirty="0" err="1" smtClean="0"/>
              <a:t>scleral</a:t>
            </a:r>
            <a:r>
              <a:rPr lang="en-US" sz="3500" dirty="0" smtClean="0"/>
              <a:t> incision is made with an</a:t>
            </a:r>
          </a:p>
          <a:p>
            <a:r>
              <a:rPr lang="en-US" sz="3500" dirty="0" smtClean="0">
                <a:hlinkClick r:id="rId4" action="ppaction://hlinksldjump"/>
              </a:rPr>
              <a:t>electroscalpel</a:t>
            </a:r>
            <a:r>
              <a:rPr lang="en-US" sz="3500" dirty="0" smtClean="0"/>
              <a:t> 3–4 mm posterior to the </a:t>
            </a:r>
            <a:r>
              <a:rPr lang="en-US" sz="3500" dirty="0" err="1" smtClean="0"/>
              <a:t>limbus</a:t>
            </a:r>
            <a:r>
              <a:rPr lang="en-US" sz="3500" dirty="0" smtClean="0"/>
              <a:t> of about 160°</a:t>
            </a:r>
            <a:endParaRPr lang="en-029" sz="3500" dirty="0"/>
          </a:p>
        </p:txBody>
      </p:sp>
      <p:sp>
        <p:nvSpPr>
          <p:cNvPr id="5" name="Action Button: Forward or Next 4">
            <a:hlinkClick r:id="rId5" action="ppaction://hlinksldjump" highlightClick="1"/>
          </p:cNvPr>
          <p:cNvSpPr/>
          <p:nvPr/>
        </p:nvSpPr>
        <p:spPr>
          <a:xfrm>
            <a:off x="8763000" y="6553200"/>
            <a:ext cx="381000" cy="3048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029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33800" y="1447800"/>
            <a:ext cx="6858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lectroscapel.png"/>
          <p:cNvPicPr>
            <a:picLocks noChangeAspect="1"/>
          </p:cNvPicPr>
          <p:nvPr/>
        </p:nvPicPr>
        <p:blipFill>
          <a:blip r:embed="rId4" cstate="print"/>
          <a:srcRect l="1667" t="2107" b="3758"/>
          <a:stretch>
            <a:fillRect/>
          </a:stretch>
        </p:blipFill>
        <p:spPr>
          <a:xfrm rot="16200000">
            <a:off x="-838197" y="838198"/>
            <a:ext cx="6858000" cy="5181599"/>
          </a:xfrm>
          <a:prstGeom prst="rect">
            <a:avLst/>
          </a:prstGeom>
        </p:spPr>
      </p:pic>
      <p:sp>
        <p:nvSpPr>
          <p:cNvPr id="6" name="Action Button: Return 5">
            <a:hlinkClick r:id="rId5" action="ppaction://hlinksldjump" highlightClick="1"/>
          </p:cNvPr>
          <p:cNvSpPr/>
          <p:nvPr/>
        </p:nvSpPr>
        <p:spPr>
          <a:xfrm>
            <a:off x="8686800" y="0"/>
            <a:ext cx="457200" cy="30480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029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038600" cy="1143000"/>
          </a:xfrm>
        </p:spPr>
        <p:txBody>
          <a:bodyPr>
            <a:normAutofit/>
          </a:bodyPr>
          <a:lstStyle/>
          <a:p>
            <a:r>
              <a:rPr lang="en-029" b="1" dirty="0" smtClean="0"/>
              <a:t>Step 3</a:t>
            </a:r>
            <a:endParaRPr lang="en-029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955" t="5117"/>
          <a:stretch>
            <a:fillRect/>
          </a:stretch>
        </p:blipFill>
        <p:spPr bwMode="auto">
          <a:xfrm>
            <a:off x="6096000" y="152400"/>
            <a:ext cx="3048000" cy="32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8548" t="4651" r="5967" b="4651"/>
          <a:stretch>
            <a:fillRect/>
          </a:stretch>
        </p:blipFill>
        <p:spPr bwMode="auto">
          <a:xfrm>
            <a:off x="2819400" y="1066800"/>
            <a:ext cx="3352800" cy="344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917168"/>
            <a:ext cx="3048000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smtClean="0"/>
              <a:t>The contents of the globe are removed with an </a:t>
            </a:r>
            <a:r>
              <a:rPr lang="en-US" sz="3400" dirty="0" smtClean="0">
                <a:hlinkClick r:id="rId5" action="ppaction://hlinksldjump"/>
              </a:rPr>
              <a:t>evisceration spatula</a:t>
            </a:r>
            <a:endParaRPr lang="en-US" sz="3400" dirty="0" smtClean="0"/>
          </a:p>
          <a:p>
            <a:r>
              <a:rPr lang="en-US" sz="3400" dirty="0" smtClean="0"/>
              <a:t>or a </a:t>
            </a:r>
            <a:r>
              <a:rPr lang="en-US" sz="3400" dirty="0" smtClean="0">
                <a:hlinkClick r:id="rId6" action="ppaction://hlinksldjump"/>
              </a:rPr>
              <a:t>lens loop</a:t>
            </a:r>
            <a:r>
              <a:rPr lang="en-US" sz="3400" dirty="0" smtClean="0"/>
              <a:t>, which includes the iris, </a:t>
            </a:r>
            <a:r>
              <a:rPr lang="en-US" sz="3400" dirty="0" err="1" smtClean="0"/>
              <a:t>ciliary</a:t>
            </a:r>
            <a:r>
              <a:rPr lang="en-US" sz="3400" dirty="0" smtClean="0"/>
              <a:t> body, lens, vitreous, and retina.</a:t>
            </a:r>
            <a:endParaRPr lang="en-029" sz="3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 l="4509" t="9302" b="4651"/>
          <a:stretch>
            <a:fillRect/>
          </a:stretch>
        </p:blipFill>
        <p:spPr bwMode="auto">
          <a:xfrm>
            <a:off x="5715000" y="3657600"/>
            <a:ext cx="342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ction Button: Forward or Next 11">
            <a:hlinkClick r:id="rId8" action="ppaction://hlinksldjump" highlightClick="1"/>
          </p:cNvPr>
          <p:cNvSpPr/>
          <p:nvPr/>
        </p:nvSpPr>
        <p:spPr>
          <a:xfrm>
            <a:off x="8763000" y="6553200"/>
            <a:ext cx="381000" cy="3048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029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288</Words>
  <Application>Microsoft Office PowerPoint</Application>
  <PresentationFormat>On-screen Show (4:3)</PresentationFormat>
  <Paragraphs>42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Evisceration </vt:lpstr>
      <vt:lpstr>Aim </vt:lpstr>
      <vt:lpstr>Procedure</vt:lpstr>
      <vt:lpstr>Step 1</vt:lpstr>
      <vt:lpstr>Slide 5</vt:lpstr>
      <vt:lpstr>Slide 6</vt:lpstr>
      <vt:lpstr>Step 2</vt:lpstr>
      <vt:lpstr>Slide 8</vt:lpstr>
      <vt:lpstr>Step 3</vt:lpstr>
      <vt:lpstr>Slide 10</vt:lpstr>
      <vt:lpstr>Slide 11</vt:lpstr>
      <vt:lpstr>Slide 12</vt:lpstr>
      <vt:lpstr>Step 4</vt:lpstr>
      <vt:lpstr>Slide 14</vt:lpstr>
      <vt:lpstr>Step 5</vt:lpstr>
      <vt:lpstr>References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Kristan</dc:creator>
  <cp:lastModifiedBy>Kristan</cp:lastModifiedBy>
  <cp:revision>51</cp:revision>
  <dcterms:created xsi:type="dcterms:W3CDTF">2014-11-05T01:28:15Z</dcterms:created>
  <dcterms:modified xsi:type="dcterms:W3CDTF">2014-11-07T02:33:13Z</dcterms:modified>
</cp:coreProperties>
</file>