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1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1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674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7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3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8" y="273051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1" y="6423586"/>
            <a:ext cx="4422588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55701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58102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1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5257800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283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2668787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6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92EC0D-22C7-AA45-8FE4-60FACC9075E2}" type="datetimeFigureOut">
              <a:rPr lang="en-US" smtClean="0">
                <a:solidFill>
                  <a:prstClr val="white"/>
                </a:solidFill>
              </a:rPr>
              <a:pPr/>
              <a:t>9/13/2014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46612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92EC0D-22C7-AA45-8FE4-60FACC9075E2}" type="datetimeFigureOut">
              <a:rPr lang="en-US" smtClean="0">
                <a:solidFill>
                  <a:prstClr val="white"/>
                </a:solidFill>
              </a:rPr>
              <a:pPr/>
              <a:t>9/13/2014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63010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28565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5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69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7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32046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92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6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134471"/>
            <a:ext cx="10075084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250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5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42804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092EC0D-22C7-AA45-8FE4-60FACC9075E2}" type="datetimeFigureOut">
              <a:rPr lang="en-US" smtClean="0">
                <a:solidFill>
                  <a:prstClr val="white"/>
                </a:solidFill>
              </a:rPr>
              <a:pPr/>
              <a:t>9/13/2014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1483" y="3110755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40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340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42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9601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0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0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53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084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134471"/>
            <a:ext cx="10075084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8233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1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1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1548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96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783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8" y="273051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1" y="6423586"/>
            <a:ext cx="4422588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38922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614902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1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5257800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283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5452001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6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92EC0D-22C7-AA45-8FE4-60FACC9075E2}" type="datetimeFigureOut">
              <a:rPr lang="en-US" smtClean="0">
                <a:solidFill>
                  <a:prstClr val="white"/>
                </a:solidFill>
              </a:rPr>
              <a:pPr/>
              <a:t>9/13/2014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14309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92EC0D-22C7-AA45-8FE4-60FACC9075E2}" type="datetimeFigureOut">
              <a:rPr lang="en-US" smtClean="0">
                <a:solidFill>
                  <a:prstClr val="white"/>
                </a:solidFill>
              </a:rPr>
              <a:pPr/>
              <a:t>9/13/2014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51492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2400" b="1">
                <a:solidFill>
                  <a:srgbClr val="663366">
                    <a:lumMod val="60000"/>
                    <a:lumOff val="40000"/>
                  </a:srgb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405166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6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5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844186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7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4231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092EC0D-22C7-AA45-8FE4-60FACC9075E2}" type="datetimeFigureOut">
              <a:rPr lang="en-US" smtClean="0">
                <a:solidFill>
                  <a:prstClr val="white"/>
                </a:solidFill>
              </a:rPr>
              <a:pPr/>
              <a:t>9/13/2014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1483" y="3110755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40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33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64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0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0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/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DF2B-85CF-C44E-9F45-213B6BB95ED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359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defTabSz="457200"/>
            <a:fld id="{FA80DF2B-85CF-C44E-9F45-213B6BB95ED8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8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092EC0D-22C7-AA45-8FE4-60FACC9075E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9/13/2014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defTabSz="457200"/>
            <a:fld id="{FA80DF2B-85CF-C44E-9F45-213B6BB95ED8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5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obull.net/" TargetMode="Externa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 Used for Dehorning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2668" y="3414308"/>
            <a:ext cx="241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Gigli</a:t>
            </a:r>
            <a:r>
              <a:rPr lang="en-US" dirty="0">
                <a:solidFill>
                  <a:prstClr val="black"/>
                </a:solidFill>
              </a:rPr>
              <a:t> Wire &amp; Handles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8783" y="6002531"/>
            <a:ext cx="132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Disbudder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2237" y="6116925"/>
            <a:ext cx="200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Barnes Dehorner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3945" y="4353163"/>
            <a:ext cx="223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Keystone Dehorner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6356" y="2771242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Horn Gouge/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474" y="1183742"/>
            <a:ext cx="2230566" cy="22305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16810" b="17781"/>
          <a:stretch/>
        </p:blipFill>
        <p:spPr>
          <a:xfrm>
            <a:off x="2293492" y="4513444"/>
            <a:ext cx="2256957" cy="14762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163" y="2444202"/>
            <a:ext cx="1965340" cy="18654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1594" y="1191069"/>
            <a:ext cx="1598227" cy="15982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t="16773" b="16662"/>
          <a:stretch/>
        </p:blipFill>
        <p:spPr>
          <a:xfrm>
            <a:off x="7751594" y="4639886"/>
            <a:ext cx="2110719" cy="140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069590"/>
              </p:ext>
            </p:extLst>
          </p:nvPr>
        </p:nvGraphicFramePr>
        <p:xfrm>
          <a:off x="386366" y="175092"/>
          <a:ext cx="11410682" cy="642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679"/>
                <a:gridCol w="1931831"/>
                <a:gridCol w="2524259"/>
                <a:gridCol w="2459865"/>
                <a:gridCol w="2653048"/>
              </a:tblGrid>
              <a:tr h="7230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Instrument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Alternate Names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Brief</a:t>
                      </a:r>
                      <a:r>
                        <a:rPr lang="en-US" sz="1400" baseline="0" dirty="0" smtClean="0"/>
                        <a:t> Description of Instrument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Purpose/Indications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Important Considerations</a:t>
                      </a:r>
                      <a:endParaRPr lang="en-US" sz="1400" dirty="0"/>
                    </a:p>
                  </a:txBody>
                  <a:tcPr/>
                </a:tc>
              </a:tr>
              <a:tr h="150528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Gigli</a:t>
                      </a:r>
                      <a:r>
                        <a:rPr lang="en-US" sz="1200" dirty="0" smtClean="0"/>
                        <a:t> Wire</a:t>
                      </a:r>
                      <a:r>
                        <a:rPr lang="en-US" sz="1200" baseline="0" dirty="0" smtClean="0"/>
                        <a:t> &amp; Handles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roughened</a:t>
                      </a:r>
                      <a:r>
                        <a:rPr lang="en-US" sz="1200" baseline="0" dirty="0" smtClean="0"/>
                        <a:t> piece of wire used for cutting is attached to two metal handles.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remove large horns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Takes a a lot</a:t>
                      </a:r>
                      <a:r>
                        <a:rPr lang="en-US" sz="1200" baseline="0" dirty="0" smtClean="0"/>
                        <a:t> of ‘man power’ and force to remove a horn via this method.  Must ensure a layer of epithelial cells is removed along with the horn, to ensure no more growth occurs.</a:t>
                      </a:r>
                      <a:endParaRPr lang="en-US" sz="1200" dirty="0"/>
                    </a:p>
                  </a:txBody>
                  <a:tcPr/>
                </a:tc>
              </a:tr>
              <a:tr h="115109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Disbudder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Electric</a:t>
                      </a:r>
                      <a:r>
                        <a:rPr lang="en-US" sz="1200" baseline="0" dirty="0" smtClean="0"/>
                        <a:t> Dehorner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 electrical device with different sized</a:t>
                      </a:r>
                      <a:r>
                        <a:rPr lang="en-US" sz="1200" baseline="0" dirty="0" smtClean="0"/>
                        <a:t> tip that may be applied to remove small horns/buds.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 to remove horn</a:t>
                      </a:r>
                      <a:r>
                        <a:rPr lang="en-US" sz="1200" baseline="0" dirty="0" smtClean="0"/>
                        <a:t> spurs or buds and to stop the growth of horn cells from lambs, kids and calves.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Tip of instrument </a:t>
                      </a:r>
                      <a:r>
                        <a:rPr lang="en-US" sz="1200" dirty="0" smtClean="0"/>
                        <a:t>becomes </a:t>
                      </a:r>
                      <a:r>
                        <a:rPr lang="en-US" sz="1200" dirty="0" smtClean="0"/>
                        <a:t>very hot. Care must be taken not to burn yourself or the animal. Can result in thermal meningitis.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10156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Barnes Dehorner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Has sharp,</a:t>
                      </a:r>
                      <a:r>
                        <a:rPr lang="en-US" sz="1200" baseline="0" dirty="0" smtClean="0"/>
                        <a:t> half curved blades attached to handles. Blades form a complete circle when handles are brought together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remove small horns from</a:t>
                      </a:r>
                      <a:r>
                        <a:rPr lang="en-US" sz="1200" baseline="0" dirty="0" smtClean="0"/>
                        <a:t> calves, goats and sheep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Only a powerful person is</a:t>
                      </a:r>
                      <a:r>
                        <a:rPr lang="en-US" sz="1200" baseline="0" dirty="0" smtClean="0"/>
                        <a:t> capable of operating it. It takes a lot of force to slice through horns with this instrument</a:t>
                      </a:r>
                      <a:r>
                        <a:rPr lang="en-US" sz="1200" baseline="0" dirty="0"/>
                        <a:t>.</a:t>
                      </a:r>
                      <a:endParaRPr lang="en-US" sz="1200" dirty="0" smtClean="0"/>
                    </a:p>
                  </a:txBody>
                  <a:tcPr/>
                </a:tc>
              </a:tr>
              <a:tr h="12116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Horn Gouge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Tube Calf Dehorner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small metal tube with a very short edge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Used</a:t>
                      </a:r>
                      <a:r>
                        <a:rPr lang="en-US" sz="1200" baseline="0" dirty="0" smtClean="0"/>
                        <a:t> to remove buds or very small horns. It is pushed down until it hits the skull then twisted around to remove the horn as well as tissue.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 </a:t>
                      </a:r>
                      <a:endParaRPr lang="en-US" sz="1200" dirty="0"/>
                    </a:p>
                  </a:txBody>
                  <a:tcPr anchor="ctr"/>
                </a:tc>
              </a:tr>
              <a:tr h="8133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Keystone Dehorner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Guillotine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This instrument cuts through the horn when handles are closed in guillotin</a:t>
                      </a:r>
                      <a:r>
                        <a:rPr lang="en-US" sz="1200" baseline="0" dirty="0" smtClean="0"/>
                        <a:t>e slicing motion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</a:t>
                      </a:r>
                      <a:r>
                        <a:rPr lang="en-US" sz="1200" baseline="0" dirty="0" smtClean="0"/>
                        <a:t> remove medium-sized to large horns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Only a powerful person is</a:t>
                      </a:r>
                      <a:r>
                        <a:rPr lang="en-US" sz="1200" baseline="0" dirty="0" smtClean="0"/>
                        <a:t> capable of operating it. It is very heavy.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04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Callicrate</a:t>
            </a:r>
            <a:r>
              <a:rPr lang="en-US" dirty="0"/>
              <a:t> </a:t>
            </a:r>
            <a:r>
              <a:rPr lang="en-US" dirty="0" err="1"/>
              <a:t>Bander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9180" y="2573629"/>
            <a:ext cx="10075084" cy="255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Used for tail docking, castration, prolapse treatment  and for horn removal.</a:t>
            </a:r>
          </a:p>
          <a:p>
            <a:r>
              <a:rPr lang="en-US" dirty="0"/>
              <a:t>Always wear safety glasses</a:t>
            </a:r>
          </a:p>
          <a:p>
            <a:r>
              <a:rPr lang="en-US" dirty="0"/>
              <a:t>Tetanus Toxoid must be </a:t>
            </a:r>
            <a:r>
              <a:rPr lang="en-US" dirty="0" smtClean="0"/>
              <a:t>administered to the animals as horn removal takes approximately 3 – 6 weeks to complete.</a:t>
            </a:r>
            <a:endParaRPr lang="en-US" dirty="0"/>
          </a:p>
          <a:p>
            <a:r>
              <a:rPr lang="en-US" dirty="0"/>
              <a:t> Must use adequate restraint on cattle’s head using nose tongs or a halter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http://www.nobull.net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shows how to use the tool.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211" y="484094"/>
            <a:ext cx="2540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54036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363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Wingdings</vt:lpstr>
      <vt:lpstr>Advantage</vt:lpstr>
      <vt:lpstr>1_Advantage</vt:lpstr>
      <vt:lpstr>Instruments Used for Dehorning </vt:lpstr>
      <vt:lpstr>PowerPoint Presentation</vt:lpstr>
      <vt:lpstr>Callicrate Bander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</dc:creator>
  <cp:lastModifiedBy>Kathy</cp:lastModifiedBy>
  <cp:revision>3</cp:revision>
  <dcterms:created xsi:type="dcterms:W3CDTF">2014-09-13T05:46:22Z</dcterms:created>
  <dcterms:modified xsi:type="dcterms:W3CDTF">2014-09-13T05:59:52Z</dcterms:modified>
</cp:coreProperties>
</file>