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Ley de gravitación universal	 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Nicolas Palomeque</a:t>
            </a:r>
          </a:p>
          <a:p>
            <a:pPr algn="l" rtl="0" lvl="0">
              <a:spcBef>
                <a:spcPts val="0"/>
              </a:spcBef>
              <a:buNone/>
            </a:pPr>
            <a:r>
              <a:rPr lang="es"/>
              <a:t>                    Juan Ignacio Correa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427250"/>
            <a:ext cy="4929874" cx="83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5075" x="1051125"/>
            <a:ext cy="4713350" cx="647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279350"/>
            <a:ext cy="5143499" cx="851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5975" x="1176674"/>
            <a:ext cy="4719875" cx="6426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idx="1" type="body"/>
          </p:nvPr>
        </p:nvSpPr>
        <p:spPr>
          <a:xfrm>
            <a:off y="404900" x="168700"/>
            <a:ext cy="4520999" cx="8806499"/>
          </a:xfrm>
          <a:prstGeom prst="rect">
            <a:avLst/>
          </a:prstGeom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sp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s"/>
              <a:t>F=G x </a:t>
            </a:r>
            <a:r>
              <a:rPr u="sng" sz="2400" lang="es"/>
              <a:t>M x m</a:t>
            </a:r>
          </a:p>
          <a:p>
            <a:pPr rtl="0" lvl="0">
              <a:spcBef>
                <a:spcPts val="0"/>
              </a:spcBef>
              <a:buNone/>
            </a:pPr>
            <a:r>
              <a:rPr sz="2400" lang="es"/>
              <a:t>            r ^2</a:t>
            </a:r>
          </a:p>
          <a:p>
            <a:pPr rtl="0">
              <a:spcBef>
                <a:spcPts val="0"/>
              </a:spcBef>
              <a:buNone/>
            </a:pPr>
            <a:r>
              <a:rPr sz="2400" lang="es"/>
              <a:t>F = 6,672 x 10^-11 N </a:t>
            </a:r>
            <a:r>
              <a:rPr u="sng" sz="2400" lang="es"/>
              <a:t>m^2</a:t>
            </a:r>
            <a:r>
              <a:rPr sz="2400" lang="es"/>
              <a:t>  x  </a:t>
            </a:r>
            <a:r>
              <a:rPr u="sng" sz="2400" lang="es"/>
              <a:t>2 x 10^30 Kg x 6 x 10^24 Kg </a:t>
            </a:r>
          </a:p>
          <a:p>
            <a:pPr rtl="0">
              <a:spcBef>
                <a:spcPts val="0"/>
              </a:spcBef>
              <a:buNone/>
            </a:pPr>
            <a:r>
              <a:rPr sz="2400" lang="es"/>
              <a:t>                                 Kg^2          150.000.000.000 m ^2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sz="2400" lang="es"/>
              <a:t>F = 6,672 x 10^-11 </a:t>
            </a:r>
            <a:r>
              <a:rPr u="sng" sz="2400" lang="es"/>
              <a:t>  N  </a:t>
            </a:r>
            <a:r>
              <a:rPr sz="2400" lang="es"/>
              <a:t>  x  </a:t>
            </a:r>
            <a:r>
              <a:rPr u="sng" sz="2400" lang="es"/>
              <a:t>1,2 x 10^55 Kg^2</a:t>
            </a:r>
          </a:p>
          <a:p>
            <a:pPr rtl="0">
              <a:spcBef>
                <a:spcPts val="0"/>
              </a:spcBef>
              <a:buNone/>
            </a:pPr>
            <a:r>
              <a:rPr sz="2400" lang="es"/>
              <a:t>                              Kg^2       2,25 x 10^22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rPr sz="2400" lang="es"/>
              <a:t>F = 6,672 x 10^-11 N  x  5,3 x 10^32    </a:t>
            </a:r>
            <a:r>
              <a:rPr sz="2400" lang="es">
                <a:solidFill>
                  <a:srgbClr val="FF0000"/>
                </a:solidFill>
              </a:rPr>
              <a:t>F=3,5584x 10^22 N</a:t>
            </a:r>
            <a:r>
              <a:rPr sz="2400" lang="es"/>
              <a:t> </a:t>
            </a:r>
          </a:p>
        </p:txBody>
      </p:sp>
      <p:cxnSp>
        <p:nvCxnSpPr>
          <p:cNvPr id="35" name="Shape 35"/>
          <p:cNvCxnSpPr/>
          <p:nvPr/>
        </p:nvCxnSpPr>
        <p:spPr>
          <a:xfrm flipH="1">
            <a:off y="3935675" x="3812324"/>
            <a:ext cy="114900" cx="98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36" name="Shape 36"/>
          <p:cNvCxnSpPr/>
          <p:nvPr/>
        </p:nvCxnSpPr>
        <p:spPr>
          <a:xfrm>
            <a:off y="3952125" x="3911025"/>
            <a:ext cy="106799" cx="6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37" name="Shape 37"/>
          <p:cNvCxnSpPr/>
          <p:nvPr/>
        </p:nvCxnSpPr>
        <p:spPr>
          <a:xfrm>
            <a:off y="1528250" x="3155125"/>
            <a:ext cy="197100" cx="624599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38" name="Shape 38"/>
          <p:cNvCxnSpPr/>
          <p:nvPr/>
        </p:nvCxnSpPr>
        <p:spPr>
          <a:xfrm>
            <a:off y="1955525" x="7016850"/>
            <a:ext cy="213599" cx="722999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39" name="Shape 39"/>
          <p:cNvCxnSpPr/>
          <p:nvPr/>
        </p:nvCxnSpPr>
        <p:spPr>
          <a:xfrm>
            <a:off y="3237275" x="2826450"/>
            <a:ext cy="279299" cx="7395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40" name="Shape 40"/>
          <p:cNvCxnSpPr/>
          <p:nvPr/>
        </p:nvCxnSpPr>
        <p:spPr>
          <a:xfrm>
            <a:off y="2793600" x="5570750"/>
            <a:ext cy="213599" cx="6903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191300"/>
            <a:ext cy="5143499" cx="6761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5500" x="394400"/>
            <a:ext cy="4832499" cx="83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6950" x="348750"/>
            <a:ext cy="4926549" cx="844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2662" x="235775"/>
            <a:ext cy="4718174" cx="867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2500" x="1056375"/>
            <a:ext cy="4920999" cx="6445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377950"/>
            <a:ext cy="5143500" cx="836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