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8" r:id="rId2"/>
    <p:sldId id="269" r:id="rId3"/>
    <p:sldId id="271" r:id="rId4"/>
    <p:sldId id="276" r:id="rId5"/>
    <p:sldId id="272" r:id="rId6"/>
    <p:sldId id="258" r:id="rId7"/>
    <p:sldId id="259" r:id="rId8"/>
    <p:sldId id="256" r:id="rId9"/>
    <p:sldId id="257" r:id="rId10"/>
    <p:sldId id="260" r:id="rId11"/>
    <p:sldId id="262" r:id="rId12"/>
    <p:sldId id="263" r:id="rId13"/>
    <p:sldId id="264" r:id="rId14"/>
    <p:sldId id="273" r:id="rId15"/>
    <p:sldId id="275" r:id="rId16"/>
    <p:sldId id="270"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38" autoAdjust="0"/>
  </p:normalViewPr>
  <p:slideViewPr>
    <p:cSldViewPr snapToGrid="0" snapToObjects="1">
      <p:cViewPr>
        <p:scale>
          <a:sx n="165" d="100"/>
          <a:sy n="165" d="100"/>
        </p:scale>
        <p:origin x="-680" y="10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4A573F-C2A4-F146-9BF2-553575F4B0EF}" type="datetimeFigureOut">
              <a:rPr lang="en-US" smtClean="0"/>
              <a:t>08/07/2014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C39EAF-4CBD-3642-A180-BAA2CB0A6964}" type="slidenum">
              <a:rPr lang="en-US" smtClean="0"/>
              <a:t>‹#›</a:t>
            </a:fld>
            <a:endParaRPr lang="en-US"/>
          </a:p>
        </p:txBody>
      </p:sp>
    </p:spTree>
    <p:extLst>
      <p:ext uri="{BB962C8B-B14F-4D97-AF65-F5344CB8AC3E}">
        <p14:creationId xmlns:p14="http://schemas.microsoft.com/office/powerpoint/2010/main" val="28673748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masternewmedia.org/curation-for-education-and-learnin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masternewmedia.org/curation-for-education-and-learnin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1hr session aims to provide</a:t>
            </a:r>
            <a:r>
              <a:rPr lang="en-US" baseline="0" dirty="0" smtClean="0"/>
              <a:t> </a:t>
            </a:r>
            <a:r>
              <a:rPr lang="en-US" dirty="0" smtClean="0"/>
              <a:t>students with a brief introduction</a:t>
            </a:r>
            <a:r>
              <a:rPr lang="en-US" baseline="0" dirty="0" smtClean="0"/>
              <a:t> to the practice of digital </a:t>
            </a:r>
            <a:r>
              <a:rPr lang="en-US" baseline="0" dirty="0" err="1" smtClean="0"/>
              <a:t>curation</a:t>
            </a:r>
            <a:r>
              <a:rPr lang="en-US" baseline="0" dirty="0" smtClean="0"/>
              <a:t> and illustrate its relevance and value for learning and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will explain what digital </a:t>
            </a:r>
            <a:r>
              <a:rPr lang="en-US" baseline="0" dirty="0" err="1" smtClean="0"/>
              <a:t>curation</a:t>
            </a:r>
            <a:r>
              <a:rPr lang="en-US" baseline="0" dirty="0" smtClean="0"/>
              <a:t> involves and why it is important to </a:t>
            </a:r>
            <a:r>
              <a:rPr lang="en-US" baseline="0" dirty="0" smtClean="0"/>
              <a:t>practice it</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Each phase of the </a:t>
            </a:r>
            <a:r>
              <a:rPr lang="en-US" baseline="0" dirty="0" err="1" smtClean="0"/>
              <a:t>curation</a:t>
            </a:r>
            <a:r>
              <a:rPr lang="en-US" baseline="0" dirty="0" smtClean="0"/>
              <a:t> process will be described and </a:t>
            </a:r>
            <a:r>
              <a:rPr lang="en-US" baseline="0" dirty="0" smtClean="0"/>
              <a:t>discussed.</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range of digital tools and services that can be used to curate </a:t>
            </a:r>
            <a:r>
              <a:rPr lang="en-US" baseline="0" dirty="0" smtClean="0"/>
              <a:t>digital content will </a:t>
            </a:r>
            <a:r>
              <a:rPr lang="en-US" baseline="0" dirty="0" smtClean="0"/>
              <a:t>be </a:t>
            </a:r>
            <a:r>
              <a:rPr lang="en-US" baseline="0" dirty="0" smtClean="0"/>
              <a:t>introduced.</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Students will be instructed to curate content in relation to their </a:t>
            </a:r>
            <a:r>
              <a:rPr lang="en-US" baseline="0" dirty="0" smtClean="0"/>
              <a:t>assignment</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Follow-up – practice will be reviewed and discussed.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See: </a:t>
            </a:r>
            <a:r>
              <a:rPr lang="en-US" b="0" dirty="0" err="1" smtClean="0"/>
              <a:t>Curation</a:t>
            </a:r>
            <a:r>
              <a:rPr lang="en-US" b="0" dirty="0" smtClean="0"/>
              <a:t> as Digital Literacy Practice</a:t>
            </a:r>
            <a:r>
              <a:rPr lang="en-US" b="0" baseline="0" dirty="0" smtClean="0"/>
              <a:t> - </a:t>
            </a:r>
            <a:r>
              <a:rPr lang="en-US" baseline="0" dirty="0" smtClean="0"/>
              <a:t>http://</a:t>
            </a:r>
            <a:r>
              <a:rPr lang="en-US" baseline="0" dirty="0" err="1" smtClean="0"/>
              <a:t>ibrarspace.net</a:t>
            </a:r>
            <a:r>
              <a:rPr lang="en-US" baseline="0" dirty="0" smtClean="0"/>
              <a:t>/2014/05/21/</a:t>
            </a:r>
            <a:r>
              <a:rPr lang="en-US" baseline="0" dirty="0" err="1" smtClean="0"/>
              <a:t>curation</a:t>
            </a:r>
            <a:r>
              <a:rPr lang="en-US" baseline="0" dirty="0" smtClean="0"/>
              <a:t>-as-a-digital-literacy-practice/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C39EAF-4CBD-3642-A180-BAA2CB0A6964}" type="slidenum">
              <a:rPr lang="en-US" smtClean="0"/>
              <a:t>1</a:t>
            </a:fld>
            <a:endParaRPr lang="en-US"/>
          </a:p>
        </p:txBody>
      </p:sp>
    </p:spTree>
    <p:extLst>
      <p:ext uri="{BB962C8B-B14F-4D97-AF65-F5344CB8AC3E}">
        <p14:creationId xmlns:p14="http://schemas.microsoft.com/office/powerpoint/2010/main" val="1189910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a:t>
            </a:r>
            <a:endParaRPr lang="en-US" dirty="0"/>
          </a:p>
        </p:txBody>
      </p:sp>
      <p:sp>
        <p:nvSpPr>
          <p:cNvPr id="4" name="Slide Number Placeholder 3"/>
          <p:cNvSpPr>
            <a:spLocks noGrp="1"/>
          </p:cNvSpPr>
          <p:nvPr>
            <p:ph type="sldNum" sz="quarter" idx="10"/>
          </p:nvPr>
        </p:nvSpPr>
        <p:spPr/>
        <p:txBody>
          <a:bodyPr/>
          <a:lstStyle/>
          <a:p>
            <a:fld id="{DFC39EAF-4CBD-3642-A180-BAA2CB0A6964}" type="slidenum">
              <a:rPr lang="en-US" smtClean="0"/>
              <a:t>12</a:t>
            </a:fld>
            <a:endParaRPr lang="en-US"/>
          </a:p>
        </p:txBody>
      </p:sp>
    </p:spTree>
    <p:extLst>
      <p:ext uri="{BB962C8B-B14F-4D97-AF65-F5344CB8AC3E}">
        <p14:creationId xmlns:p14="http://schemas.microsoft.com/office/powerpoint/2010/main" val="3347895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Monitor</a:t>
            </a:r>
          </a:p>
          <a:p>
            <a:endParaRPr lang="en-US" dirty="0"/>
          </a:p>
        </p:txBody>
      </p:sp>
      <p:sp>
        <p:nvSpPr>
          <p:cNvPr id="4" name="Slide Number Placeholder 3"/>
          <p:cNvSpPr>
            <a:spLocks noGrp="1"/>
          </p:cNvSpPr>
          <p:nvPr>
            <p:ph type="sldNum" sz="quarter" idx="10"/>
          </p:nvPr>
        </p:nvSpPr>
        <p:spPr/>
        <p:txBody>
          <a:bodyPr/>
          <a:lstStyle/>
          <a:p>
            <a:fld id="{DFC39EAF-4CBD-3642-A180-BAA2CB0A6964}" type="slidenum">
              <a:rPr lang="en-US" smtClean="0"/>
              <a:t>13</a:t>
            </a:fld>
            <a:endParaRPr lang="en-US"/>
          </a:p>
        </p:txBody>
      </p:sp>
    </p:spTree>
    <p:extLst>
      <p:ext uri="{BB962C8B-B14F-4D97-AF65-F5344CB8AC3E}">
        <p14:creationId xmlns:p14="http://schemas.microsoft.com/office/powerpoint/2010/main" val="3768471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http://www.masternewmedia.org/curation-for-education-and-learning/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C39EAF-4CBD-3642-A180-BAA2CB0A6964}" type="slidenum">
              <a:rPr lang="en-US" smtClean="0"/>
              <a:t>3</a:t>
            </a:fld>
            <a:endParaRPr lang="en-US"/>
          </a:p>
        </p:txBody>
      </p:sp>
    </p:spTree>
    <p:extLst>
      <p:ext uri="{BB962C8B-B14F-4D97-AF65-F5344CB8AC3E}">
        <p14:creationId xmlns:p14="http://schemas.microsoft.com/office/powerpoint/2010/main" val="3519141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http://www.masternewmedia.org/curation-for-education-and-learning/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C39EAF-4CBD-3642-A180-BAA2CB0A6964}" type="slidenum">
              <a:rPr lang="en-US" smtClean="0"/>
              <a:t>4</a:t>
            </a:fld>
            <a:endParaRPr lang="en-US"/>
          </a:p>
        </p:txBody>
      </p:sp>
    </p:spTree>
    <p:extLst>
      <p:ext uri="{BB962C8B-B14F-4D97-AF65-F5344CB8AC3E}">
        <p14:creationId xmlns:p14="http://schemas.microsoft.com/office/powerpoint/2010/main" val="3519141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Searching</a:t>
            </a:r>
          </a:p>
          <a:p>
            <a:endParaRPr lang="en-US" dirty="0" smtClean="0"/>
          </a:p>
          <a:p>
            <a:r>
              <a:rPr lang="en-US" dirty="0" smtClean="0"/>
              <a:t>Image</a:t>
            </a:r>
            <a:r>
              <a:rPr lang="en-US" baseline="0" dirty="0" smtClean="0"/>
              <a:t> - </a:t>
            </a:r>
            <a:r>
              <a:rPr lang="en-US" dirty="0" smtClean="0"/>
              <a:t>http://</a:t>
            </a:r>
            <a:r>
              <a:rPr lang="en-US" dirty="0" err="1" smtClean="0"/>
              <a:t>thegaryartgood.blogspot.co.uk</a:t>
            </a:r>
            <a:r>
              <a:rPr lang="en-US" dirty="0" smtClean="0"/>
              <a:t>/2013/08/hoarding-</a:t>
            </a:r>
            <a:r>
              <a:rPr lang="en-US" dirty="0" err="1" smtClean="0"/>
              <a:t>man.html</a:t>
            </a:r>
            <a:endParaRPr lang="en-US" dirty="0"/>
          </a:p>
        </p:txBody>
      </p:sp>
      <p:sp>
        <p:nvSpPr>
          <p:cNvPr id="4" name="Slide Number Placeholder 3"/>
          <p:cNvSpPr>
            <a:spLocks noGrp="1"/>
          </p:cNvSpPr>
          <p:nvPr>
            <p:ph type="sldNum" sz="quarter" idx="10"/>
          </p:nvPr>
        </p:nvSpPr>
        <p:spPr/>
        <p:txBody>
          <a:bodyPr/>
          <a:lstStyle/>
          <a:p>
            <a:fld id="{DFC39EAF-4CBD-3642-A180-BAA2CB0A6964}" type="slidenum">
              <a:rPr lang="en-US" smtClean="0"/>
              <a:t>6</a:t>
            </a:fld>
            <a:endParaRPr lang="en-US"/>
          </a:p>
        </p:txBody>
      </p:sp>
    </p:spTree>
    <p:extLst>
      <p:ext uri="{BB962C8B-B14F-4D97-AF65-F5344CB8AC3E}">
        <p14:creationId xmlns:p14="http://schemas.microsoft.com/office/powerpoint/2010/main" val="41689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selecting</a:t>
            </a:r>
            <a:endParaRPr lang="en-US" dirty="0"/>
          </a:p>
        </p:txBody>
      </p:sp>
      <p:sp>
        <p:nvSpPr>
          <p:cNvPr id="4" name="Slide Number Placeholder 3"/>
          <p:cNvSpPr>
            <a:spLocks noGrp="1"/>
          </p:cNvSpPr>
          <p:nvPr>
            <p:ph type="sldNum" sz="quarter" idx="10"/>
          </p:nvPr>
        </p:nvSpPr>
        <p:spPr/>
        <p:txBody>
          <a:bodyPr/>
          <a:lstStyle/>
          <a:p>
            <a:fld id="{DFC39EAF-4CBD-3642-A180-BAA2CB0A6964}" type="slidenum">
              <a:rPr lang="en-US" smtClean="0"/>
              <a:t>7</a:t>
            </a:fld>
            <a:endParaRPr lang="en-US"/>
          </a:p>
        </p:txBody>
      </p:sp>
    </p:spTree>
    <p:extLst>
      <p:ext uri="{BB962C8B-B14F-4D97-AF65-F5344CB8AC3E}">
        <p14:creationId xmlns:p14="http://schemas.microsoft.com/office/powerpoint/2010/main" val="325424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editing</a:t>
            </a:r>
            <a:endParaRPr lang="en-US" dirty="0"/>
          </a:p>
        </p:txBody>
      </p:sp>
      <p:sp>
        <p:nvSpPr>
          <p:cNvPr id="4" name="Slide Number Placeholder 3"/>
          <p:cNvSpPr>
            <a:spLocks noGrp="1"/>
          </p:cNvSpPr>
          <p:nvPr>
            <p:ph type="sldNum" sz="quarter" idx="10"/>
          </p:nvPr>
        </p:nvSpPr>
        <p:spPr/>
        <p:txBody>
          <a:bodyPr/>
          <a:lstStyle/>
          <a:p>
            <a:fld id="{DFC39EAF-4CBD-3642-A180-BAA2CB0A6964}" type="slidenum">
              <a:rPr lang="en-US" smtClean="0"/>
              <a:t>8</a:t>
            </a:fld>
            <a:endParaRPr lang="en-US"/>
          </a:p>
        </p:txBody>
      </p:sp>
    </p:spTree>
    <p:extLst>
      <p:ext uri="{BB962C8B-B14F-4D97-AF65-F5344CB8AC3E}">
        <p14:creationId xmlns:p14="http://schemas.microsoft.com/office/powerpoint/2010/main" val="190109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arranging</a:t>
            </a:r>
            <a:endParaRPr lang="en-US" dirty="0"/>
          </a:p>
        </p:txBody>
      </p:sp>
      <p:sp>
        <p:nvSpPr>
          <p:cNvPr id="4" name="Slide Number Placeholder 3"/>
          <p:cNvSpPr>
            <a:spLocks noGrp="1"/>
          </p:cNvSpPr>
          <p:nvPr>
            <p:ph type="sldNum" sz="quarter" idx="10"/>
          </p:nvPr>
        </p:nvSpPr>
        <p:spPr/>
        <p:txBody>
          <a:bodyPr/>
          <a:lstStyle/>
          <a:p>
            <a:fld id="{DFC39EAF-4CBD-3642-A180-BAA2CB0A6964}" type="slidenum">
              <a:rPr lang="en-US" smtClean="0"/>
              <a:t>9</a:t>
            </a:fld>
            <a:endParaRPr lang="en-US"/>
          </a:p>
        </p:txBody>
      </p:sp>
    </p:spTree>
    <p:extLst>
      <p:ext uri="{BB962C8B-B14F-4D97-AF65-F5344CB8AC3E}">
        <p14:creationId xmlns:p14="http://schemas.microsoft.com/office/powerpoint/2010/main" val="1125966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effectLst/>
              </a:rPr>
              <a:t>Storify</a:t>
            </a:r>
            <a:r>
              <a:rPr lang="en-US" dirty="0" smtClean="0">
                <a:effectLst/>
              </a:rPr>
              <a:t> is a way to tell stories using social media such as Tweets, photos and videos. You search multiple social networks from one place, and then drag individual elements into your story. You can re-order the elements and also add text to give context to your readers.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effectLst/>
              </a:rPr>
              <a:t>Scoop.it</a:t>
            </a:r>
            <a:r>
              <a:rPr lang="en-US" dirty="0" smtClean="0">
                <a:effectLst/>
              </a:rPr>
              <a:t> is a terrific tool for discovering those super </a:t>
            </a:r>
            <a:r>
              <a:rPr lang="en-US" dirty="0" err="1" smtClean="0">
                <a:effectLst/>
              </a:rPr>
              <a:t>nichey</a:t>
            </a:r>
            <a:r>
              <a:rPr lang="en-US" dirty="0" smtClean="0">
                <a:effectLst/>
              </a:rPr>
              <a:t>, hidden gems relevant to specific topic. Use the dashboard to manage an unlimited amount of sources (websites, RSS feeds, specific social media accounts, etc.) and plug in relevant keywords and date parameters. </a:t>
            </a:r>
            <a:r>
              <a:rPr lang="en-US" dirty="0" err="1" smtClean="0">
                <a:effectLst/>
              </a:rPr>
              <a:t>Scoop.it</a:t>
            </a:r>
            <a:r>
              <a:rPr lang="en-US" dirty="0" smtClean="0">
                <a:effectLst/>
              </a:rPr>
              <a:t> does the rest and delivers you a constant feed of exactly the type of content you’re looking for.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effectLst/>
              </a:rPr>
              <a:t>BagTheWeb</a:t>
            </a:r>
            <a:r>
              <a:rPr lang="en-US" dirty="0" smtClean="0">
                <a:effectLst/>
              </a:rPr>
              <a:t> helps users curate Web content. For any topic, you can create a “bag” to collect, publish, and share any content from the Web.  Beyond most </a:t>
            </a:r>
            <a:r>
              <a:rPr lang="en-US" dirty="0" err="1" smtClean="0">
                <a:effectLst/>
              </a:rPr>
              <a:t>curation</a:t>
            </a:r>
            <a:r>
              <a:rPr lang="en-US" dirty="0" smtClean="0">
                <a:effectLst/>
              </a:rPr>
              <a:t> tools’ capability, </a:t>
            </a:r>
            <a:r>
              <a:rPr lang="en-US" dirty="0" err="1" smtClean="0">
                <a:effectLst/>
              </a:rPr>
              <a:t>BagTheWeb</a:t>
            </a:r>
            <a:r>
              <a:rPr lang="en-US" dirty="0" smtClean="0">
                <a:effectLst/>
              </a:rPr>
              <a:t> enables users to build networks of bags. This way bags can be linked together to provide rich and complete information about any topic. </a:t>
            </a:r>
          </a:p>
          <a:p>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effectLst/>
              </a:rPr>
              <a:t>PerlTrees</a:t>
            </a:r>
            <a:r>
              <a:rPr lang="en-US" dirty="0" smtClean="0">
                <a:effectLst/>
              </a:rPr>
              <a:t> is a highly visual and interactive</a:t>
            </a:r>
            <a:r>
              <a:rPr lang="en-US" baseline="0" dirty="0" smtClean="0">
                <a:effectLst/>
              </a:rPr>
              <a:t> </a:t>
            </a:r>
            <a:r>
              <a:rPr lang="en-US" dirty="0" smtClean="0">
                <a:effectLst/>
              </a:rPr>
              <a:t>tool that aids discovery of new, relevant content by presenting it in a graphical way. The interface builds a hub-and-spoke style tree diagram of content that you search for, discover and collect. Hover over new “pearls” to see at-a-glance previews of the content which you can then “pick”, comment upon, and share.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effectLst/>
              </a:rPr>
              <a:t>Pinterest</a:t>
            </a:r>
            <a:endParaRPr lang="en-US" dirty="0" smtClean="0">
              <a:effectLst/>
            </a:endParaRPr>
          </a:p>
          <a:p>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FC39EAF-4CBD-3642-A180-BAA2CB0A6964}" type="slidenum">
              <a:rPr lang="en-US" smtClean="0"/>
              <a:t>10</a:t>
            </a:fld>
            <a:endParaRPr lang="en-US"/>
          </a:p>
        </p:txBody>
      </p:sp>
    </p:spTree>
    <p:extLst>
      <p:ext uri="{BB962C8B-B14F-4D97-AF65-F5344CB8AC3E}">
        <p14:creationId xmlns:p14="http://schemas.microsoft.com/office/powerpoint/2010/main" val="118313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sharing</a:t>
            </a:r>
            <a:endParaRPr lang="en-US" dirty="0"/>
          </a:p>
        </p:txBody>
      </p:sp>
      <p:sp>
        <p:nvSpPr>
          <p:cNvPr id="4" name="Slide Number Placeholder 3"/>
          <p:cNvSpPr>
            <a:spLocks noGrp="1"/>
          </p:cNvSpPr>
          <p:nvPr>
            <p:ph type="sldNum" sz="quarter" idx="10"/>
          </p:nvPr>
        </p:nvSpPr>
        <p:spPr/>
        <p:txBody>
          <a:bodyPr/>
          <a:lstStyle/>
          <a:p>
            <a:fld id="{DFC39EAF-4CBD-3642-A180-BAA2CB0A6964}" type="slidenum">
              <a:rPr lang="en-US" smtClean="0"/>
              <a:t>11</a:t>
            </a:fld>
            <a:endParaRPr lang="en-US"/>
          </a:p>
        </p:txBody>
      </p:sp>
    </p:spTree>
    <p:extLst>
      <p:ext uri="{BB962C8B-B14F-4D97-AF65-F5344CB8AC3E}">
        <p14:creationId xmlns:p14="http://schemas.microsoft.com/office/powerpoint/2010/main" val="412707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F1086D9-5AD3-0C49-AE77-2F15A9F5AF4E}" type="datetimeFigureOut">
              <a:rPr lang="en-US" smtClean="0"/>
              <a:t>08/07/2014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D059C-57F3-D74D-9695-5BC7119B7810}" type="slidenum">
              <a:rPr lang="en-US" smtClean="0"/>
              <a:t>‹#›</a:t>
            </a:fld>
            <a:endParaRPr lang="en-US"/>
          </a:p>
        </p:txBody>
      </p:sp>
    </p:spTree>
    <p:extLst>
      <p:ext uri="{BB962C8B-B14F-4D97-AF65-F5344CB8AC3E}">
        <p14:creationId xmlns:p14="http://schemas.microsoft.com/office/powerpoint/2010/main" val="98067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F1086D9-5AD3-0C49-AE77-2F15A9F5AF4E}" type="datetimeFigureOut">
              <a:rPr lang="en-US" smtClean="0"/>
              <a:t>08/07/2014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D059C-57F3-D74D-9695-5BC7119B7810}" type="slidenum">
              <a:rPr lang="en-US" smtClean="0"/>
              <a:t>‹#›</a:t>
            </a:fld>
            <a:endParaRPr lang="en-US"/>
          </a:p>
        </p:txBody>
      </p:sp>
    </p:spTree>
    <p:extLst>
      <p:ext uri="{BB962C8B-B14F-4D97-AF65-F5344CB8AC3E}">
        <p14:creationId xmlns:p14="http://schemas.microsoft.com/office/powerpoint/2010/main" val="90585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F1086D9-5AD3-0C49-AE77-2F15A9F5AF4E}" type="datetimeFigureOut">
              <a:rPr lang="en-US" smtClean="0"/>
              <a:t>08/07/2014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D059C-57F3-D74D-9695-5BC7119B7810}" type="slidenum">
              <a:rPr lang="en-US" smtClean="0"/>
              <a:t>‹#›</a:t>
            </a:fld>
            <a:endParaRPr lang="en-US"/>
          </a:p>
        </p:txBody>
      </p:sp>
    </p:spTree>
    <p:extLst>
      <p:ext uri="{BB962C8B-B14F-4D97-AF65-F5344CB8AC3E}">
        <p14:creationId xmlns:p14="http://schemas.microsoft.com/office/powerpoint/2010/main" val="560372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F1086D9-5AD3-0C49-AE77-2F15A9F5AF4E}" type="datetimeFigureOut">
              <a:rPr lang="en-US" smtClean="0"/>
              <a:t>08/07/2014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D059C-57F3-D74D-9695-5BC7119B7810}" type="slidenum">
              <a:rPr lang="en-US" smtClean="0"/>
              <a:t>‹#›</a:t>
            </a:fld>
            <a:endParaRPr lang="en-US"/>
          </a:p>
        </p:txBody>
      </p:sp>
    </p:spTree>
    <p:extLst>
      <p:ext uri="{BB962C8B-B14F-4D97-AF65-F5344CB8AC3E}">
        <p14:creationId xmlns:p14="http://schemas.microsoft.com/office/powerpoint/2010/main" val="2583594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F1086D9-5AD3-0C49-AE77-2F15A9F5AF4E}" type="datetimeFigureOut">
              <a:rPr lang="en-US" smtClean="0"/>
              <a:t>08/07/2014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D059C-57F3-D74D-9695-5BC7119B7810}" type="slidenum">
              <a:rPr lang="en-US" smtClean="0"/>
              <a:t>‹#›</a:t>
            </a:fld>
            <a:endParaRPr lang="en-US"/>
          </a:p>
        </p:txBody>
      </p:sp>
    </p:spTree>
    <p:extLst>
      <p:ext uri="{BB962C8B-B14F-4D97-AF65-F5344CB8AC3E}">
        <p14:creationId xmlns:p14="http://schemas.microsoft.com/office/powerpoint/2010/main" val="309858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F1086D9-5AD3-0C49-AE77-2F15A9F5AF4E}" type="datetimeFigureOut">
              <a:rPr lang="en-US" smtClean="0"/>
              <a:t>08/07/2014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D059C-57F3-D74D-9695-5BC7119B7810}" type="slidenum">
              <a:rPr lang="en-US" smtClean="0"/>
              <a:t>‹#›</a:t>
            </a:fld>
            <a:endParaRPr lang="en-US"/>
          </a:p>
        </p:txBody>
      </p:sp>
    </p:spTree>
    <p:extLst>
      <p:ext uri="{BB962C8B-B14F-4D97-AF65-F5344CB8AC3E}">
        <p14:creationId xmlns:p14="http://schemas.microsoft.com/office/powerpoint/2010/main" val="307381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F1086D9-5AD3-0C49-AE77-2F15A9F5AF4E}" type="datetimeFigureOut">
              <a:rPr lang="en-US" smtClean="0"/>
              <a:t>08/07/2014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9D059C-57F3-D74D-9695-5BC7119B7810}" type="slidenum">
              <a:rPr lang="en-US" smtClean="0"/>
              <a:t>‹#›</a:t>
            </a:fld>
            <a:endParaRPr lang="en-US"/>
          </a:p>
        </p:txBody>
      </p:sp>
    </p:spTree>
    <p:extLst>
      <p:ext uri="{BB962C8B-B14F-4D97-AF65-F5344CB8AC3E}">
        <p14:creationId xmlns:p14="http://schemas.microsoft.com/office/powerpoint/2010/main" val="393133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F1086D9-5AD3-0C49-AE77-2F15A9F5AF4E}" type="datetimeFigureOut">
              <a:rPr lang="en-US" smtClean="0"/>
              <a:t>08/07/2014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9D059C-57F3-D74D-9695-5BC7119B7810}" type="slidenum">
              <a:rPr lang="en-US" smtClean="0"/>
              <a:t>‹#›</a:t>
            </a:fld>
            <a:endParaRPr lang="en-US"/>
          </a:p>
        </p:txBody>
      </p:sp>
    </p:spTree>
    <p:extLst>
      <p:ext uri="{BB962C8B-B14F-4D97-AF65-F5344CB8AC3E}">
        <p14:creationId xmlns:p14="http://schemas.microsoft.com/office/powerpoint/2010/main" val="256170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086D9-5AD3-0C49-AE77-2F15A9F5AF4E}" type="datetimeFigureOut">
              <a:rPr lang="en-US" smtClean="0"/>
              <a:t>08/07/2014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9D059C-57F3-D74D-9695-5BC7119B7810}" type="slidenum">
              <a:rPr lang="en-US" smtClean="0"/>
              <a:t>‹#›</a:t>
            </a:fld>
            <a:endParaRPr lang="en-US"/>
          </a:p>
        </p:txBody>
      </p:sp>
    </p:spTree>
    <p:extLst>
      <p:ext uri="{BB962C8B-B14F-4D97-AF65-F5344CB8AC3E}">
        <p14:creationId xmlns:p14="http://schemas.microsoft.com/office/powerpoint/2010/main" val="158046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F1086D9-5AD3-0C49-AE77-2F15A9F5AF4E}" type="datetimeFigureOut">
              <a:rPr lang="en-US" smtClean="0"/>
              <a:t>08/07/2014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D059C-57F3-D74D-9695-5BC7119B7810}" type="slidenum">
              <a:rPr lang="en-US" smtClean="0"/>
              <a:t>‹#›</a:t>
            </a:fld>
            <a:endParaRPr lang="en-US"/>
          </a:p>
        </p:txBody>
      </p:sp>
    </p:spTree>
    <p:extLst>
      <p:ext uri="{BB962C8B-B14F-4D97-AF65-F5344CB8AC3E}">
        <p14:creationId xmlns:p14="http://schemas.microsoft.com/office/powerpoint/2010/main" val="4780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F1086D9-5AD3-0C49-AE77-2F15A9F5AF4E}" type="datetimeFigureOut">
              <a:rPr lang="en-US" smtClean="0"/>
              <a:t>08/07/2014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D059C-57F3-D74D-9695-5BC7119B7810}" type="slidenum">
              <a:rPr lang="en-US" smtClean="0"/>
              <a:t>‹#›</a:t>
            </a:fld>
            <a:endParaRPr lang="en-US"/>
          </a:p>
        </p:txBody>
      </p:sp>
    </p:spTree>
    <p:extLst>
      <p:ext uri="{BB962C8B-B14F-4D97-AF65-F5344CB8AC3E}">
        <p14:creationId xmlns:p14="http://schemas.microsoft.com/office/powerpoint/2010/main" val="9331206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086D9-5AD3-0C49-AE77-2F15A9F5AF4E}" type="datetimeFigureOut">
              <a:rPr lang="en-US" smtClean="0"/>
              <a:t>08/07/2014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D059C-57F3-D74D-9695-5BC7119B7810}" type="slidenum">
              <a:rPr lang="en-US" smtClean="0"/>
              <a:t>‹#›</a:t>
            </a:fld>
            <a:endParaRPr lang="en-US"/>
          </a:p>
        </p:txBody>
      </p:sp>
    </p:spTree>
    <p:extLst>
      <p:ext uri="{BB962C8B-B14F-4D97-AF65-F5344CB8AC3E}">
        <p14:creationId xmlns:p14="http://schemas.microsoft.com/office/powerpoint/2010/main" val="2587597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jpg"/><Relationship Id="rId8" Type="http://schemas.openxmlformats.org/officeDocument/2006/relationships/image" Target="../media/image24.png"/><Relationship Id="rId9" Type="http://schemas.openxmlformats.org/officeDocument/2006/relationships/hyperlink" Target="http://www.scoop.it/" TargetMode="External"/><Relationship Id="rId10" Type="http://schemas.openxmlformats.org/officeDocument/2006/relationships/hyperlink" Target="https://storify.com/" TargetMode="External"/><Relationship Id="rId11" Type="http://schemas.openxmlformats.org/officeDocument/2006/relationships/hyperlink" Target="https://www.diigo.com/"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5"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11.png"/><Relationship Id="rId8" Type="http://schemas.openxmlformats.org/officeDocument/2006/relationships/image" Target="../media/image27.jpg"/><Relationship Id="rId9"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hyperlink" Target="http://cmapspublic3.ihmc.us/rid=1MMBX3X84-1BR00LM-MCXC/Curation%20as%20education.cmap" TargetMode="External"/><Relationship Id="rId4" Type="http://schemas.openxmlformats.org/officeDocument/2006/relationships/hyperlink" Target="http://jime.open.ac.uk/2013/02" TargetMode="External"/><Relationship Id="rId5" Type="http://schemas.openxmlformats.org/officeDocument/2006/relationships/hyperlink" Target="http://www.tau.ac.il/~ilia1/MY_PAPERS-PDF/Procidings/Curation.pdf" TargetMode="External"/><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2.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jp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9.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Funia-12460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611" y="-1"/>
            <a:ext cx="9953097" cy="7038261"/>
          </a:xfrm>
          <a:prstGeom prst="rect">
            <a:avLst/>
          </a:prstGeom>
        </p:spPr>
      </p:pic>
    </p:spTree>
    <p:extLst>
      <p:ext uri="{BB962C8B-B14F-4D97-AF65-F5344CB8AC3E}">
        <p14:creationId xmlns:p14="http://schemas.microsoft.com/office/powerpoint/2010/main" val="41854546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3007" y="29691"/>
            <a:ext cx="2666584" cy="1099433"/>
            <a:chOff x="143007" y="29691"/>
            <a:chExt cx="2828882" cy="1166349"/>
          </a:xfrm>
        </p:grpSpPr>
        <p:grpSp>
          <p:nvGrpSpPr>
            <p:cNvPr id="2" name="Group 1"/>
            <p:cNvGrpSpPr/>
            <p:nvPr/>
          </p:nvGrpSpPr>
          <p:grpSpPr>
            <a:xfrm>
              <a:off x="143007" y="107679"/>
              <a:ext cx="1289381" cy="1088361"/>
              <a:chOff x="1595451" y="651860"/>
              <a:chExt cx="6699371" cy="5654909"/>
            </a:xfrm>
          </p:grpSpPr>
          <p:pic>
            <p:nvPicPr>
              <p:cNvPr id="8" name="Picture 7" descr="docum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95451" y="651860"/>
                <a:ext cx="4605279" cy="5654909"/>
              </a:xfrm>
              <a:prstGeom prst="rect">
                <a:avLst/>
              </a:prstGeom>
              <a:effectLst>
                <a:outerShdw blurRad="50800" dist="127000" dir="2700000" algn="tl" rotWithShape="0">
                  <a:srgbClr val="000000">
                    <a:alpha val="43000"/>
                  </a:srgbClr>
                </a:outerShdw>
              </a:effectLst>
            </p:spPr>
          </p:pic>
          <p:pic>
            <p:nvPicPr>
              <p:cNvPr id="6" name="Picture 5" descr="hand_p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967" y="2120466"/>
                <a:ext cx="3857855" cy="3414302"/>
              </a:xfrm>
              <a:prstGeom prst="rect">
                <a:avLst/>
              </a:prstGeom>
            </p:spPr>
          </p:pic>
        </p:grpSp>
        <p:sp>
          <p:nvSpPr>
            <p:cNvPr id="3" name="TextBox 2"/>
            <p:cNvSpPr txBox="1"/>
            <p:nvPr/>
          </p:nvSpPr>
          <p:spPr>
            <a:xfrm>
              <a:off x="1181540" y="29691"/>
              <a:ext cx="1790349" cy="646331"/>
            </a:xfrm>
            <a:prstGeom prst="rect">
              <a:avLst/>
            </a:prstGeom>
            <a:noFill/>
          </p:spPr>
          <p:txBody>
            <a:bodyPr wrap="none" rtlCol="0">
              <a:spAutoFit/>
            </a:bodyPr>
            <a:lstStyle/>
            <a:p>
              <a:r>
                <a:rPr lang="en-US" sz="3600" b="1" dirty="0" smtClean="0">
                  <a:solidFill>
                    <a:srgbClr val="1F497D"/>
                  </a:solidFill>
                </a:rPr>
                <a:t>Creating</a:t>
              </a:r>
              <a:endParaRPr lang="en-US" sz="3600" b="1" dirty="0">
                <a:solidFill>
                  <a:srgbClr val="1F497D"/>
                </a:solidFill>
              </a:endParaRPr>
            </a:p>
          </p:txBody>
        </p:sp>
      </p:grpSp>
      <p:grpSp>
        <p:nvGrpSpPr>
          <p:cNvPr id="11" name="Group 10"/>
          <p:cNvGrpSpPr/>
          <p:nvPr/>
        </p:nvGrpSpPr>
        <p:grpSpPr>
          <a:xfrm>
            <a:off x="13931" y="5208689"/>
            <a:ext cx="9145442" cy="1649311"/>
            <a:chOff x="13931" y="5208689"/>
            <a:chExt cx="9145442" cy="1649311"/>
          </a:xfrm>
        </p:grpSpPr>
        <p:pic>
          <p:nvPicPr>
            <p:cNvPr id="12" name="Picture 11" descr="storify_collag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2389" y="5253421"/>
              <a:ext cx="4303189" cy="1604579"/>
            </a:xfrm>
            <a:prstGeom prst="rect">
              <a:avLst/>
            </a:prstGeom>
          </p:spPr>
        </p:pic>
        <p:pic>
          <p:nvPicPr>
            <p:cNvPr id="13" name="Picture 12" descr="logo_dii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9047" y="5208689"/>
              <a:ext cx="2610326" cy="1649311"/>
            </a:xfrm>
            <a:prstGeom prst="rect">
              <a:avLst/>
            </a:prstGeom>
          </p:spPr>
        </p:pic>
        <p:grpSp>
          <p:nvGrpSpPr>
            <p:cNvPr id="5" name="Group 4"/>
            <p:cNvGrpSpPr/>
            <p:nvPr/>
          </p:nvGrpSpPr>
          <p:grpSpPr>
            <a:xfrm>
              <a:off x="13931" y="5253421"/>
              <a:ext cx="2216053" cy="1604579"/>
              <a:chOff x="-169332" y="3720069"/>
              <a:chExt cx="4640460" cy="3137932"/>
            </a:xfrm>
          </p:grpSpPr>
          <p:pic>
            <p:nvPicPr>
              <p:cNvPr id="9" name="Picture 8" descr="scoop_it.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332" y="3720069"/>
                <a:ext cx="4640460" cy="3137932"/>
              </a:xfrm>
              <a:prstGeom prst="rect">
                <a:avLst/>
              </a:prstGeom>
            </p:spPr>
          </p:pic>
          <p:pic>
            <p:nvPicPr>
              <p:cNvPr id="14" name="Picture 13" descr="scoopi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74" y="6248209"/>
                <a:ext cx="1698021" cy="465435"/>
              </a:xfrm>
              <a:prstGeom prst="rect">
                <a:avLst/>
              </a:prstGeom>
            </p:spPr>
          </p:pic>
        </p:grpSp>
      </p:grpSp>
      <p:sp>
        <p:nvSpPr>
          <p:cNvPr id="7" name="TextBox 6"/>
          <p:cNvSpPr txBox="1"/>
          <p:nvPr/>
        </p:nvSpPr>
        <p:spPr>
          <a:xfrm>
            <a:off x="1212056" y="1591343"/>
            <a:ext cx="6686446" cy="2616101"/>
          </a:xfrm>
          <a:prstGeom prst="rect">
            <a:avLst/>
          </a:prstGeom>
          <a:noFill/>
        </p:spPr>
        <p:txBody>
          <a:bodyPr wrap="none" rtlCol="0">
            <a:spAutoFit/>
          </a:bodyPr>
          <a:lstStyle/>
          <a:p>
            <a:r>
              <a:rPr lang="en-US" sz="2000" b="1" dirty="0" smtClean="0">
                <a:solidFill>
                  <a:schemeClr val="tx2">
                    <a:lumMod val="50000"/>
                  </a:schemeClr>
                </a:solidFill>
              </a:rPr>
              <a:t>Author, </a:t>
            </a:r>
            <a:r>
              <a:rPr lang="en-US" sz="2000" b="1" dirty="0">
                <a:solidFill>
                  <a:schemeClr val="tx2">
                    <a:lumMod val="50000"/>
                  </a:schemeClr>
                </a:solidFill>
              </a:rPr>
              <a:t>produce, contribute...</a:t>
            </a:r>
          </a:p>
          <a:p>
            <a:endParaRPr lang="en-US" dirty="0" smtClean="0"/>
          </a:p>
          <a:p>
            <a:pPr marL="285750" indent="-285750">
              <a:buFont typeface="Arial"/>
              <a:buChar char="•"/>
            </a:pPr>
            <a:r>
              <a:rPr lang="en-US" dirty="0" smtClean="0"/>
              <a:t>How people make sense </a:t>
            </a:r>
            <a:r>
              <a:rPr lang="en-US" dirty="0"/>
              <a:t>of the </a:t>
            </a:r>
            <a:r>
              <a:rPr lang="en-US" dirty="0" smtClean="0"/>
              <a:t>the topics and issues</a:t>
            </a:r>
            <a:endParaRPr lang="en-US" dirty="0"/>
          </a:p>
          <a:p>
            <a:pPr marL="285750" indent="-285750">
              <a:buFont typeface="Arial"/>
              <a:buChar char="•"/>
            </a:pPr>
            <a:r>
              <a:rPr lang="en-US" dirty="0" smtClean="0"/>
              <a:t>Annotate the links and content you share</a:t>
            </a:r>
          </a:p>
          <a:p>
            <a:pPr marL="285750" indent="-285750">
              <a:buFont typeface="Arial"/>
              <a:buChar char="•"/>
            </a:pPr>
            <a:r>
              <a:rPr lang="en-US" dirty="0" smtClean="0"/>
              <a:t>Develop your own presentation and delivery of the information</a:t>
            </a:r>
          </a:p>
          <a:p>
            <a:pPr marL="285750" indent="-285750">
              <a:buFont typeface="Arial"/>
              <a:buChar char="•"/>
            </a:pPr>
            <a:r>
              <a:rPr lang="en-US" dirty="0" smtClean="0"/>
              <a:t>Write to create meaning, with your audience in mind</a:t>
            </a:r>
          </a:p>
          <a:p>
            <a:pPr lvl="1"/>
            <a:r>
              <a:rPr lang="en-US" dirty="0" smtClean="0"/>
              <a:t>- </a:t>
            </a:r>
            <a:r>
              <a:rPr lang="en-US" dirty="0" err="1" smtClean="0"/>
              <a:t>recognising</a:t>
            </a:r>
            <a:r>
              <a:rPr lang="en-US" dirty="0" smtClean="0"/>
              <a:t> and constructing alternative views of a topic/issue</a:t>
            </a:r>
          </a:p>
          <a:p>
            <a:pPr marL="285750" indent="-285750">
              <a:buFont typeface="Arial"/>
              <a:buChar char="•"/>
            </a:pPr>
            <a:r>
              <a:rPr lang="en-US" dirty="0" smtClean="0"/>
              <a:t>Remember to acknowledge and always give credit to your sources</a:t>
            </a:r>
          </a:p>
          <a:p>
            <a:endParaRPr lang="en-US" dirty="0"/>
          </a:p>
        </p:txBody>
      </p:sp>
      <p:sp>
        <p:nvSpPr>
          <p:cNvPr id="10" name="Rectangle 9"/>
          <p:cNvSpPr/>
          <p:nvPr/>
        </p:nvSpPr>
        <p:spPr>
          <a:xfrm>
            <a:off x="1212056" y="4212097"/>
            <a:ext cx="2942820" cy="369332"/>
          </a:xfrm>
          <a:prstGeom prst="rect">
            <a:avLst/>
          </a:prstGeom>
        </p:spPr>
        <p:txBody>
          <a:bodyPr wrap="none">
            <a:spAutoFit/>
          </a:bodyPr>
          <a:lstStyle/>
          <a:p>
            <a:r>
              <a:rPr lang="en-US" b="1" dirty="0" smtClean="0">
                <a:solidFill>
                  <a:schemeClr val="tx2">
                    <a:lumMod val="50000"/>
                  </a:schemeClr>
                </a:solidFill>
              </a:rPr>
              <a:t>Where to publish and share?</a:t>
            </a:r>
            <a:endParaRPr lang="en-US" b="1" dirty="0">
              <a:solidFill>
                <a:schemeClr val="tx2">
                  <a:lumMod val="50000"/>
                </a:schemeClr>
              </a:solidFill>
            </a:endParaRPr>
          </a:p>
        </p:txBody>
      </p:sp>
      <p:grpSp>
        <p:nvGrpSpPr>
          <p:cNvPr id="18" name="Group 17"/>
          <p:cNvGrpSpPr/>
          <p:nvPr/>
        </p:nvGrpSpPr>
        <p:grpSpPr>
          <a:xfrm>
            <a:off x="31946" y="4839357"/>
            <a:ext cx="9039396" cy="394460"/>
            <a:chOff x="31946" y="4839357"/>
            <a:chExt cx="9039396" cy="394460"/>
          </a:xfrm>
        </p:grpSpPr>
        <p:sp>
          <p:nvSpPr>
            <p:cNvPr id="15" name="TextBox 14"/>
            <p:cNvSpPr txBox="1"/>
            <p:nvPr/>
          </p:nvSpPr>
          <p:spPr>
            <a:xfrm>
              <a:off x="31946" y="4864485"/>
              <a:ext cx="2198038" cy="369332"/>
            </a:xfrm>
            <a:prstGeom prst="rect">
              <a:avLst/>
            </a:prstGeom>
            <a:noFill/>
          </p:spPr>
          <p:txBody>
            <a:bodyPr wrap="none" rtlCol="0">
              <a:spAutoFit/>
            </a:bodyPr>
            <a:lstStyle/>
            <a:p>
              <a:r>
                <a:rPr lang="en-US" dirty="0">
                  <a:hlinkClick r:id="rId9"/>
                </a:rPr>
                <a:t>http://</a:t>
              </a:r>
              <a:r>
                <a:rPr lang="en-US" dirty="0" err="1">
                  <a:hlinkClick r:id="rId9"/>
                </a:rPr>
                <a:t>www.scoop.it</a:t>
              </a:r>
              <a:r>
                <a:rPr lang="en-US" dirty="0">
                  <a:hlinkClick r:id="rId9"/>
                </a:rPr>
                <a:t>/</a:t>
              </a:r>
              <a:endParaRPr lang="en-US" dirty="0"/>
            </a:p>
          </p:txBody>
        </p:sp>
        <p:sp>
          <p:nvSpPr>
            <p:cNvPr id="16" name="TextBox 15"/>
            <p:cNvSpPr txBox="1"/>
            <p:nvPr/>
          </p:nvSpPr>
          <p:spPr>
            <a:xfrm>
              <a:off x="3455940" y="4864485"/>
              <a:ext cx="2056973" cy="369332"/>
            </a:xfrm>
            <a:prstGeom prst="rect">
              <a:avLst/>
            </a:prstGeom>
            <a:noFill/>
          </p:spPr>
          <p:txBody>
            <a:bodyPr wrap="none" rtlCol="0">
              <a:spAutoFit/>
            </a:bodyPr>
            <a:lstStyle/>
            <a:p>
              <a:r>
                <a:rPr lang="en-US" dirty="0">
                  <a:hlinkClick r:id="rId10"/>
                </a:rPr>
                <a:t>https://</a:t>
              </a:r>
              <a:r>
                <a:rPr lang="en-US" dirty="0" err="1">
                  <a:hlinkClick r:id="rId10"/>
                </a:rPr>
                <a:t>storify.com</a:t>
              </a:r>
              <a:r>
                <a:rPr lang="en-US" dirty="0">
                  <a:hlinkClick r:id="rId10"/>
                </a:rPr>
                <a:t>/</a:t>
              </a:r>
              <a:endParaRPr lang="en-US" dirty="0"/>
            </a:p>
          </p:txBody>
        </p:sp>
        <p:sp>
          <p:nvSpPr>
            <p:cNvPr id="17" name="TextBox 16"/>
            <p:cNvSpPr txBox="1"/>
            <p:nvPr/>
          </p:nvSpPr>
          <p:spPr>
            <a:xfrm>
              <a:off x="6604000" y="4839357"/>
              <a:ext cx="2467342" cy="369332"/>
            </a:xfrm>
            <a:prstGeom prst="rect">
              <a:avLst/>
            </a:prstGeom>
            <a:noFill/>
          </p:spPr>
          <p:txBody>
            <a:bodyPr wrap="none" rtlCol="0">
              <a:spAutoFit/>
            </a:bodyPr>
            <a:lstStyle/>
            <a:p>
              <a:r>
                <a:rPr lang="en-US" dirty="0">
                  <a:hlinkClick r:id="rId11"/>
                </a:rPr>
                <a:t>https://</a:t>
              </a:r>
              <a:r>
                <a:rPr lang="en-US" dirty="0" err="1">
                  <a:hlinkClick r:id="rId11"/>
                </a:rPr>
                <a:t>www.diigo.com</a:t>
              </a:r>
              <a:r>
                <a:rPr lang="en-US" dirty="0" smtClean="0">
                  <a:hlinkClick r:id="rId11"/>
                </a:rPr>
                <a:t>/</a:t>
              </a:r>
              <a:endParaRPr lang="en-US" dirty="0"/>
            </a:p>
          </p:txBody>
        </p:sp>
      </p:grpSp>
    </p:spTree>
    <p:extLst>
      <p:ext uri="{BB962C8B-B14F-4D97-AF65-F5344CB8AC3E}">
        <p14:creationId xmlns:p14="http://schemas.microsoft.com/office/powerpoint/2010/main" val="3104017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3" presetClass="entr" presetSubtype="27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strVal val="2/3*#ppt_w"/>
                                          </p:val>
                                        </p:tav>
                                        <p:tav tm="100000">
                                          <p:val>
                                            <p:strVal val="#ppt_w"/>
                                          </p:val>
                                        </p:tav>
                                      </p:tavLst>
                                    </p:anim>
                                    <p:anim calcmode="lin" valueType="num">
                                      <p:cBhvr>
                                        <p:cTn id="17" dur="500" fill="hold"/>
                                        <p:tgtEl>
                                          <p:spTgt spid="11"/>
                                        </p:tgtEl>
                                        <p:attrNameLst>
                                          <p:attrName>ppt_h</p:attrName>
                                        </p:attrNameLst>
                                      </p:cBhvr>
                                      <p:tavLst>
                                        <p:tav tm="0">
                                          <p:val>
                                            <p:strVal val="2/3*#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ocial-shar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904488"/>
            <a:ext cx="3048000" cy="2953512"/>
          </a:xfrm>
          <a:prstGeom prst="rect">
            <a:avLst/>
          </a:prstGeom>
        </p:spPr>
      </p:pic>
      <p:grpSp>
        <p:nvGrpSpPr>
          <p:cNvPr id="17" name="Group 16"/>
          <p:cNvGrpSpPr/>
          <p:nvPr/>
        </p:nvGrpSpPr>
        <p:grpSpPr>
          <a:xfrm>
            <a:off x="118180" y="-81473"/>
            <a:ext cx="3195831" cy="913341"/>
            <a:chOff x="118180" y="-81473"/>
            <a:chExt cx="3195831" cy="913341"/>
          </a:xfrm>
        </p:grpSpPr>
        <p:grpSp>
          <p:nvGrpSpPr>
            <p:cNvPr id="15" name="Group 14"/>
            <p:cNvGrpSpPr/>
            <p:nvPr/>
          </p:nvGrpSpPr>
          <p:grpSpPr>
            <a:xfrm>
              <a:off x="118180" y="-81473"/>
              <a:ext cx="1510483" cy="913341"/>
              <a:chOff x="255590" y="372412"/>
              <a:chExt cx="8260445" cy="4994829"/>
            </a:xfrm>
          </p:grpSpPr>
          <p:pic>
            <p:nvPicPr>
              <p:cNvPr id="11" name="Picture 10" descr="Hands-Han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V="1">
                <a:off x="5150006" y="1889203"/>
                <a:ext cx="3477912" cy="3254147"/>
              </a:xfrm>
              <a:prstGeom prst="rect">
                <a:avLst/>
              </a:prstGeom>
            </p:spPr>
          </p:pic>
          <p:grpSp>
            <p:nvGrpSpPr>
              <p:cNvPr id="14" name="Group 13"/>
              <p:cNvGrpSpPr/>
              <p:nvPr/>
            </p:nvGrpSpPr>
            <p:grpSpPr>
              <a:xfrm>
                <a:off x="255590" y="372412"/>
                <a:ext cx="4665663" cy="4994829"/>
                <a:chOff x="255590" y="372412"/>
                <a:chExt cx="4665663" cy="4994829"/>
              </a:xfrm>
            </p:grpSpPr>
            <p:pic>
              <p:nvPicPr>
                <p:cNvPr id="2" name="Picture 1" descr="Hands-Han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65547" y="2004867"/>
                  <a:ext cx="3168808" cy="3168808"/>
                </a:xfrm>
                <a:prstGeom prst="rect">
                  <a:avLst/>
                </a:prstGeom>
              </p:spPr>
            </p:pic>
            <p:pic>
              <p:nvPicPr>
                <p:cNvPr id="8" name="Picture 7" descr="documen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956323" y="1726548"/>
                  <a:ext cx="2964930" cy="3640693"/>
                </a:xfrm>
                <a:prstGeom prst="rect">
                  <a:avLst/>
                </a:prstGeom>
                <a:effectLst>
                  <a:outerShdw blurRad="50800" dist="127000" dir="2700000" algn="tl" rotWithShape="0">
                    <a:srgbClr val="000000">
                      <a:alpha val="43000"/>
                    </a:srgbClr>
                  </a:outerShdw>
                </a:effectLst>
              </p:spPr>
            </p:pic>
            <p:pic>
              <p:nvPicPr>
                <p:cNvPr id="4" name="Picture 3" descr="Hands-Hand-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934784" y="1698774"/>
                  <a:ext cx="3247355" cy="3247355"/>
                </a:xfrm>
                <a:prstGeom prst="rect">
                  <a:avLst/>
                </a:prstGeom>
              </p:spPr>
            </p:pic>
            <p:pic>
              <p:nvPicPr>
                <p:cNvPr id="9" name="Picture 8" descr="Hands-Hand-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393314" flipV="1">
                  <a:off x="255590" y="372412"/>
                  <a:ext cx="3017551" cy="3017551"/>
                </a:xfrm>
                <a:prstGeom prst="rect">
                  <a:avLst/>
                </a:prstGeom>
              </p:spPr>
            </p:pic>
            <p:sp>
              <p:nvSpPr>
                <p:cNvPr id="13" name="Parallelogram 12"/>
                <p:cNvSpPr/>
                <p:nvPr/>
              </p:nvSpPr>
              <p:spPr>
                <a:xfrm rot="19776987" flipH="1" flipV="1">
                  <a:off x="1780767" y="2534528"/>
                  <a:ext cx="438221" cy="257381"/>
                </a:xfrm>
                <a:prstGeom prst="parallelogram">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6" name="TextBox 15"/>
            <p:cNvSpPr txBox="1"/>
            <p:nvPr/>
          </p:nvSpPr>
          <p:spPr>
            <a:xfrm>
              <a:off x="1691376" y="171254"/>
              <a:ext cx="1622635" cy="646331"/>
            </a:xfrm>
            <a:prstGeom prst="rect">
              <a:avLst/>
            </a:prstGeom>
            <a:noFill/>
          </p:spPr>
          <p:txBody>
            <a:bodyPr wrap="none" rtlCol="0">
              <a:spAutoFit/>
            </a:bodyPr>
            <a:lstStyle/>
            <a:p>
              <a:r>
                <a:rPr lang="en-US" sz="3600" b="1" dirty="0" smtClean="0">
                  <a:solidFill>
                    <a:srgbClr val="1F497D"/>
                  </a:solidFill>
                </a:rPr>
                <a:t>Sharing</a:t>
              </a:r>
              <a:endParaRPr lang="en-US" sz="3600" b="1" dirty="0">
                <a:solidFill>
                  <a:srgbClr val="1F497D"/>
                </a:solidFill>
              </a:endParaRPr>
            </a:p>
          </p:txBody>
        </p:sp>
      </p:grpSp>
      <p:sp>
        <p:nvSpPr>
          <p:cNvPr id="3" name="TextBox 2"/>
          <p:cNvSpPr txBox="1"/>
          <p:nvPr/>
        </p:nvSpPr>
        <p:spPr>
          <a:xfrm>
            <a:off x="836179" y="1446386"/>
            <a:ext cx="7689010" cy="2616101"/>
          </a:xfrm>
          <a:prstGeom prst="rect">
            <a:avLst/>
          </a:prstGeom>
          <a:noFill/>
        </p:spPr>
        <p:txBody>
          <a:bodyPr wrap="square" rtlCol="0">
            <a:spAutoFit/>
          </a:bodyPr>
          <a:lstStyle/>
          <a:p>
            <a:r>
              <a:rPr lang="en-US" sz="2000" b="1" dirty="0"/>
              <a:t>D</a:t>
            </a:r>
            <a:r>
              <a:rPr lang="en-US" sz="2000" b="1" dirty="0" smtClean="0"/>
              <a:t>isseminate, publish and make available to others...</a:t>
            </a:r>
          </a:p>
          <a:p>
            <a:endParaRPr lang="en-US" dirty="0" smtClean="0"/>
          </a:p>
          <a:p>
            <a:pPr marL="285750" indent="-285750">
              <a:buFont typeface="Arial"/>
              <a:buChar char="•"/>
            </a:pPr>
            <a:r>
              <a:rPr lang="en-US" dirty="0"/>
              <a:t>Be open</a:t>
            </a:r>
          </a:p>
          <a:p>
            <a:pPr marL="285750" indent="-285750">
              <a:buFont typeface="Arial"/>
              <a:buChar char="•"/>
            </a:pPr>
            <a:r>
              <a:rPr lang="en-US" dirty="0" smtClean="0"/>
              <a:t>Identify your audience</a:t>
            </a:r>
          </a:p>
          <a:p>
            <a:pPr marL="285750" indent="-285750">
              <a:buFont typeface="Arial"/>
              <a:buChar char="•"/>
            </a:pPr>
            <a:r>
              <a:rPr lang="en-US" dirty="0"/>
              <a:t>Find out where and how to </a:t>
            </a:r>
            <a:r>
              <a:rPr lang="en-US" dirty="0" smtClean="0"/>
              <a:t>best share </a:t>
            </a:r>
            <a:r>
              <a:rPr lang="en-US" dirty="0"/>
              <a:t>with your </a:t>
            </a:r>
            <a:r>
              <a:rPr lang="en-US" dirty="0" smtClean="0"/>
              <a:t>target readers and listeners</a:t>
            </a:r>
            <a:endParaRPr lang="en-US" dirty="0"/>
          </a:p>
          <a:p>
            <a:pPr marL="285750" indent="-285750">
              <a:buFont typeface="Arial"/>
              <a:buChar char="•"/>
            </a:pPr>
            <a:r>
              <a:rPr lang="en-US" dirty="0" smtClean="0"/>
              <a:t>Focus on known communities </a:t>
            </a:r>
            <a:r>
              <a:rPr lang="en-US" dirty="0"/>
              <a:t>of interest and practice</a:t>
            </a:r>
          </a:p>
          <a:p>
            <a:pPr marL="285750" indent="-285750">
              <a:buFont typeface="Arial"/>
              <a:buChar char="•"/>
            </a:pPr>
            <a:r>
              <a:rPr lang="en-US" dirty="0"/>
              <a:t>Feed your Personal Learning </a:t>
            </a:r>
            <a:r>
              <a:rPr lang="en-US" dirty="0" smtClean="0"/>
              <a:t>Network</a:t>
            </a:r>
          </a:p>
          <a:p>
            <a:pPr marL="285750" indent="-285750">
              <a:buFont typeface="Arial"/>
              <a:buChar char="•"/>
            </a:pPr>
            <a:r>
              <a:rPr lang="en-US" dirty="0" smtClean="0"/>
              <a:t>Make available the </a:t>
            </a:r>
            <a:r>
              <a:rPr lang="en-US" dirty="0"/>
              <a:t>best nuggets in a format that is easily digested </a:t>
            </a:r>
          </a:p>
          <a:p>
            <a:pPr marL="285750" indent="-285750">
              <a:buFont typeface="Arial"/>
              <a:buChar char="•"/>
            </a:pPr>
            <a:r>
              <a:rPr lang="en-US" dirty="0" smtClean="0"/>
              <a:t>Present in a meaningful, </a:t>
            </a:r>
            <a:r>
              <a:rPr lang="en-US" dirty="0" err="1" smtClean="0"/>
              <a:t>organised</a:t>
            </a:r>
            <a:r>
              <a:rPr lang="en-US" dirty="0" smtClean="0"/>
              <a:t> way – make it accessible, locatable, usable</a:t>
            </a:r>
          </a:p>
        </p:txBody>
      </p:sp>
    </p:spTree>
    <p:extLst>
      <p:ext uri="{BB962C8B-B14F-4D97-AF65-F5344CB8AC3E}">
        <p14:creationId xmlns:p14="http://schemas.microsoft.com/office/powerpoint/2010/main" val="3104017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83368" y="80050"/>
            <a:ext cx="2923511" cy="1069072"/>
            <a:chOff x="183368" y="80050"/>
            <a:chExt cx="2923511" cy="1069072"/>
          </a:xfrm>
        </p:grpSpPr>
        <p:grpSp>
          <p:nvGrpSpPr>
            <p:cNvPr id="10" name="Group 9"/>
            <p:cNvGrpSpPr/>
            <p:nvPr/>
          </p:nvGrpSpPr>
          <p:grpSpPr>
            <a:xfrm>
              <a:off x="183368" y="80050"/>
              <a:ext cx="991373" cy="1069072"/>
              <a:chOff x="1484615" y="373480"/>
              <a:chExt cx="5518704" cy="5951234"/>
            </a:xfrm>
          </p:grpSpPr>
          <p:pic>
            <p:nvPicPr>
              <p:cNvPr id="5" name="Picture 4" descr="gro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525" y="373480"/>
                <a:ext cx="4098758" cy="3912511"/>
              </a:xfrm>
              <a:prstGeom prst="rect">
                <a:avLst/>
              </a:prstGeom>
            </p:spPr>
          </p:pic>
          <p:sp>
            <p:nvSpPr>
              <p:cNvPr id="6" name="Rectangle 5"/>
              <p:cNvSpPr/>
              <p:nvPr/>
            </p:nvSpPr>
            <p:spPr>
              <a:xfrm rot="1021402">
                <a:off x="1484615" y="3371980"/>
                <a:ext cx="5518704" cy="19231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andshake_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706" y="2711659"/>
                <a:ext cx="5007033" cy="3613055"/>
              </a:xfrm>
              <a:prstGeom prst="rect">
                <a:avLst/>
              </a:prstGeom>
            </p:spPr>
          </p:pic>
        </p:grpSp>
        <p:sp>
          <p:nvSpPr>
            <p:cNvPr id="11" name="TextBox 10"/>
            <p:cNvSpPr txBox="1"/>
            <p:nvPr/>
          </p:nvSpPr>
          <p:spPr>
            <a:xfrm>
              <a:off x="1203593" y="176911"/>
              <a:ext cx="1903286" cy="646331"/>
            </a:xfrm>
            <a:prstGeom prst="rect">
              <a:avLst/>
            </a:prstGeom>
            <a:noFill/>
          </p:spPr>
          <p:txBody>
            <a:bodyPr wrap="none" rtlCol="0">
              <a:spAutoFit/>
            </a:bodyPr>
            <a:lstStyle/>
            <a:p>
              <a:r>
                <a:rPr lang="en-US" sz="3600" b="1" dirty="0" smtClean="0">
                  <a:solidFill>
                    <a:srgbClr val="1F497D"/>
                  </a:solidFill>
                </a:rPr>
                <a:t>Engaging</a:t>
              </a:r>
              <a:endParaRPr lang="en-US" sz="3600" b="1" dirty="0">
                <a:solidFill>
                  <a:srgbClr val="1F497D"/>
                </a:solidFill>
              </a:endParaRPr>
            </a:p>
          </p:txBody>
        </p:sp>
      </p:grpSp>
      <p:sp>
        <p:nvSpPr>
          <p:cNvPr id="2" name="TextBox 1"/>
          <p:cNvSpPr txBox="1"/>
          <p:nvPr/>
        </p:nvSpPr>
        <p:spPr>
          <a:xfrm>
            <a:off x="1203593" y="1190883"/>
            <a:ext cx="5595909" cy="400110"/>
          </a:xfrm>
          <a:prstGeom prst="rect">
            <a:avLst/>
          </a:prstGeom>
          <a:noFill/>
        </p:spPr>
        <p:txBody>
          <a:bodyPr wrap="square" rtlCol="0">
            <a:spAutoFit/>
          </a:bodyPr>
          <a:lstStyle/>
          <a:p>
            <a:r>
              <a:rPr lang="en-US" sz="2000" b="1" dirty="0" smtClean="0"/>
              <a:t>Participate, contribute, comment, communicate...</a:t>
            </a:r>
          </a:p>
        </p:txBody>
      </p:sp>
      <p:pic>
        <p:nvPicPr>
          <p:cNvPr id="3" name="Picture 2" descr="face-to-fac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5695" y="5358751"/>
            <a:ext cx="1499249" cy="1499249"/>
          </a:xfrm>
          <a:prstGeom prst="rect">
            <a:avLst/>
          </a:prstGeom>
        </p:spPr>
      </p:pic>
      <p:sp>
        <p:nvSpPr>
          <p:cNvPr id="4" name="Rectangle 3"/>
          <p:cNvSpPr/>
          <p:nvPr/>
        </p:nvSpPr>
        <p:spPr>
          <a:xfrm>
            <a:off x="1203593" y="1690240"/>
            <a:ext cx="8489758" cy="1477328"/>
          </a:xfrm>
          <a:prstGeom prst="rect">
            <a:avLst/>
          </a:prstGeom>
        </p:spPr>
        <p:txBody>
          <a:bodyPr wrap="square">
            <a:spAutoFit/>
          </a:bodyPr>
          <a:lstStyle/>
          <a:p>
            <a:pPr lvl="0"/>
            <a:r>
              <a:rPr lang="en-US" b="1" dirty="0">
                <a:solidFill>
                  <a:prstClr val="black"/>
                </a:solidFill>
              </a:rPr>
              <a:t>Develop your Personal Learning Network</a:t>
            </a:r>
          </a:p>
          <a:p>
            <a:pPr marL="363538" lvl="0" indent="-185738">
              <a:buFont typeface="Arial"/>
              <a:buChar char="•"/>
              <a:tabLst>
                <a:tab pos="361950" algn="l"/>
              </a:tabLst>
            </a:pPr>
            <a:r>
              <a:rPr lang="en-US" dirty="0">
                <a:solidFill>
                  <a:prstClr val="black"/>
                </a:solidFill>
              </a:rPr>
              <a:t>	Find out who is interested in the same things as you?</a:t>
            </a:r>
          </a:p>
          <a:p>
            <a:pPr marL="363538" lvl="0" indent="-185738">
              <a:buFont typeface="Arial"/>
              <a:buChar char="•"/>
              <a:tabLst>
                <a:tab pos="361950" algn="l"/>
              </a:tabLst>
            </a:pPr>
            <a:r>
              <a:rPr lang="en-US" dirty="0">
                <a:solidFill>
                  <a:prstClr val="black"/>
                </a:solidFill>
              </a:rPr>
              <a:t>	Who are the ‘thought leaders’? relevant people to listen and talk to?</a:t>
            </a:r>
          </a:p>
          <a:p>
            <a:pPr marL="363538" lvl="0" indent="-185738">
              <a:buFont typeface="Arial"/>
              <a:buChar char="•"/>
              <a:tabLst>
                <a:tab pos="361950" algn="l"/>
              </a:tabLst>
            </a:pPr>
            <a:r>
              <a:rPr lang="en-US" dirty="0">
                <a:solidFill>
                  <a:prstClr val="black"/>
                </a:solidFill>
              </a:rPr>
              <a:t>	Identify those who are messaging and curating on similar topics</a:t>
            </a:r>
          </a:p>
          <a:p>
            <a:pPr marL="363538" lvl="0" indent="-185738">
              <a:buFont typeface="Arial"/>
              <a:buChar char="•"/>
              <a:tabLst>
                <a:tab pos="361950" algn="l"/>
              </a:tabLst>
            </a:pPr>
            <a:r>
              <a:rPr lang="en-US" dirty="0">
                <a:solidFill>
                  <a:prstClr val="black"/>
                </a:solidFill>
              </a:rPr>
              <a:t>	Identify online communities of interest and practice – connected and networked</a:t>
            </a:r>
          </a:p>
        </p:txBody>
      </p:sp>
      <p:sp>
        <p:nvSpPr>
          <p:cNvPr id="7" name="Rectangle 6"/>
          <p:cNvSpPr/>
          <p:nvPr/>
        </p:nvSpPr>
        <p:spPr>
          <a:xfrm>
            <a:off x="1203593" y="3217864"/>
            <a:ext cx="7500697" cy="1754327"/>
          </a:xfrm>
          <a:prstGeom prst="rect">
            <a:avLst/>
          </a:prstGeom>
        </p:spPr>
        <p:txBody>
          <a:bodyPr wrap="square">
            <a:spAutoFit/>
          </a:bodyPr>
          <a:lstStyle/>
          <a:p>
            <a:pPr lvl="0"/>
            <a:r>
              <a:rPr lang="en-US" b="1" dirty="0">
                <a:solidFill>
                  <a:prstClr val="black"/>
                </a:solidFill>
              </a:rPr>
              <a:t>It is about feeding and tuning your network</a:t>
            </a:r>
          </a:p>
          <a:p>
            <a:pPr marL="363538" lvl="0" indent="-185738">
              <a:buFont typeface="Arial"/>
              <a:buChar char="•"/>
            </a:pPr>
            <a:r>
              <a:rPr lang="en-US" dirty="0">
                <a:solidFill>
                  <a:prstClr val="black"/>
                </a:solidFill>
              </a:rPr>
              <a:t>Respond to what other people are saying and doing</a:t>
            </a:r>
          </a:p>
          <a:p>
            <a:pPr marL="635000" lvl="1"/>
            <a:r>
              <a:rPr lang="en-US" dirty="0" smtClean="0">
                <a:solidFill>
                  <a:prstClr val="black"/>
                </a:solidFill>
              </a:rPr>
              <a:t>- comment </a:t>
            </a:r>
            <a:r>
              <a:rPr lang="en-US" dirty="0">
                <a:solidFill>
                  <a:prstClr val="black"/>
                </a:solidFill>
              </a:rPr>
              <a:t>on other peoples’ stuff – tweets, blogs posts, </a:t>
            </a:r>
          </a:p>
          <a:p>
            <a:pPr marL="363538" lvl="0" indent="-185738">
              <a:buFont typeface="Arial"/>
              <a:buChar char="•"/>
            </a:pPr>
            <a:r>
              <a:rPr lang="en-US" dirty="0">
                <a:solidFill>
                  <a:prstClr val="black"/>
                </a:solidFill>
              </a:rPr>
              <a:t>Encourage and invite others to get involved and have their say</a:t>
            </a:r>
          </a:p>
          <a:p>
            <a:pPr marL="363538" lvl="0" indent="-185738">
              <a:buFont typeface="Arial"/>
              <a:buChar char="•"/>
            </a:pPr>
            <a:r>
              <a:rPr lang="en-US" dirty="0">
                <a:solidFill>
                  <a:prstClr val="black"/>
                </a:solidFill>
              </a:rPr>
              <a:t>Initiate and host the conversation</a:t>
            </a:r>
          </a:p>
          <a:p>
            <a:pPr marL="635000" lvl="1"/>
            <a:r>
              <a:rPr lang="en-US" dirty="0" smtClean="0">
                <a:solidFill>
                  <a:prstClr val="black"/>
                </a:solidFill>
              </a:rPr>
              <a:t>- ask </a:t>
            </a:r>
            <a:r>
              <a:rPr lang="en-US" dirty="0">
                <a:solidFill>
                  <a:prstClr val="black"/>
                </a:solidFill>
              </a:rPr>
              <a:t>questions, stimulate and facilitate the discussion</a:t>
            </a:r>
          </a:p>
        </p:txBody>
      </p:sp>
      <p:sp>
        <p:nvSpPr>
          <p:cNvPr id="9" name="Rectangle 8"/>
          <p:cNvSpPr/>
          <p:nvPr/>
        </p:nvSpPr>
        <p:spPr>
          <a:xfrm>
            <a:off x="1203593" y="5063501"/>
            <a:ext cx="5364064" cy="646331"/>
          </a:xfrm>
          <a:prstGeom prst="rect">
            <a:avLst/>
          </a:prstGeom>
        </p:spPr>
        <p:txBody>
          <a:bodyPr wrap="square">
            <a:spAutoFit/>
          </a:bodyPr>
          <a:lstStyle/>
          <a:p>
            <a:pPr lvl="0"/>
            <a:r>
              <a:rPr lang="en-US" b="1" dirty="0">
                <a:solidFill>
                  <a:prstClr val="black"/>
                </a:solidFill>
              </a:rPr>
              <a:t>Identify where and how people can participate</a:t>
            </a:r>
          </a:p>
          <a:p>
            <a:pPr marL="363538" lvl="0" indent="-185738">
              <a:buFont typeface="Arial"/>
              <a:buChar char="•"/>
            </a:pPr>
            <a:r>
              <a:rPr lang="en-US" dirty="0">
                <a:solidFill>
                  <a:prstClr val="black"/>
                </a:solidFill>
              </a:rPr>
              <a:t>	e.g., Twitter, Google+, Facebook, discussion lists</a:t>
            </a:r>
          </a:p>
        </p:txBody>
      </p:sp>
    </p:spTree>
    <p:extLst>
      <p:ext uri="{BB962C8B-B14F-4D97-AF65-F5344CB8AC3E}">
        <p14:creationId xmlns:p14="http://schemas.microsoft.com/office/powerpoint/2010/main" val="4042209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7274" y="161280"/>
            <a:ext cx="3677632" cy="1285019"/>
            <a:chOff x="67274" y="161280"/>
            <a:chExt cx="3677632" cy="1285019"/>
          </a:xfrm>
        </p:grpSpPr>
        <p:grpSp>
          <p:nvGrpSpPr>
            <p:cNvPr id="13" name="Group 12"/>
            <p:cNvGrpSpPr/>
            <p:nvPr/>
          </p:nvGrpSpPr>
          <p:grpSpPr>
            <a:xfrm>
              <a:off x="67274" y="161280"/>
              <a:ext cx="1422020" cy="1285019"/>
              <a:chOff x="408571" y="216349"/>
              <a:chExt cx="7270801" cy="6570312"/>
            </a:xfrm>
          </p:grpSpPr>
          <p:pic>
            <p:nvPicPr>
              <p:cNvPr id="4" name="Picture 3" descr="monit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71" y="1990425"/>
                <a:ext cx="4796236" cy="4796236"/>
              </a:xfrm>
              <a:prstGeom prst="rect">
                <a:avLst/>
              </a:prstGeom>
            </p:spPr>
          </p:pic>
          <p:pic>
            <p:nvPicPr>
              <p:cNvPr id="6" name="Picture 5" descr="binocula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704651" flipV="1">
                <a:off x="4186168" y="-25655"/>
                <a:ext cx="3251200" cy="3735208"/>
              </a:xfrm>
              <a:prstGeom prst="rect">
                <a:avLst/>
              </a:prstGeom>
            </p:spPr>
          </p:pic>
          <p:grpSp>
            <p:nvGrpSpPr>
              <p:cNvPr id="7" name="Group 6"/>
              <p:cNvGrpSpPr/>
              <p:nvPr/>
            </p:nvGrpSpPr>
            <p:grpSpPr>
              <a:xfrm>
                <a:off x="983590" y="1990425"/>
                <a:ext cx="3080409" cy="2985007"/>
                <a:chOff x="255590" y="372412"/>
                <a:chExt cx="4665663" cy="4994829"/>
              </a:xfrm>
            </p:grpSpPr>
            <p:pic>
              <p:nvPicPr>
                <p:cNvPr id="8" name="Picture 7" descr="Hands-Han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65547" y="2004867"/>
                  <a:ext cx="3168808" cy="3168808"/>
                </a:xfrm>
                <a:prstGeom prst="rect">
                  <a:avLst/>
                </a:prstGeom>
              </p:spPr>
            </p:pic>
            <p:pic>
              <p:nvPicPr>
                <p:cNvPr id="9" name="Picture 8" descr="documen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56323" y="1726548"/>
                  <a:ext cx="2964930" cy="3640693"/>
                </a:xfrm>
                <a:prstGeom prst="rect">
                  <a:avLst/>
                </a:prstGeom>
                <a:effectLst>
                  <a:outerShdw blurRad="50800" dist="127000" dir="2700000" algn="tl" rotWithShape="0">
                    <a:srgbClr val="000000">
                      <a:alpha val="43000"/>
                    </a:srgbClr>
                  </a:outerShdw>
                </a:effectLst>
              </p:spPr>
            </p:pic>
            <p:pic>
              <p:nvPicPr>
                <p:cNvPr id="10" name="Picture 9" descr="Hands-Hand-ico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934784" y="1698774"/>
                  <a:ext cx="3247355" cy="3247355"/>
                </a:xfrm>
                <a:prstGeom prst="rect">
                  <a:avLst/>
                </a:prstGeom>
              </p:spPr>
            </p:pic>
            <p:pic>
              <p:nvPicPr>
                <p:cNvPr id="11" name="Picture 10" descr="Hands-Hand-ico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393314" flipV="1">
                  <a:off x="255590" y="372412"/>
                  <a:ext cx="3017551" cy="3017551"/>
                </a:xfrm>
                <a:prstGeom prst="rect">
                  <a:avLst/>
                </a:prstGeom>
              </p:spPr>
            </p:pic>
            <p:sp>
              <p:nvSpPr>
                <p:cNvPr id="12" name="Parallelogram 11"/>
                <p:cNvSpPr/>
                <p:nvPr/>
              </p:nvSpPr>
              <p:spPr>
                <a:xfrm rot="19776987" flipH="1" flipV="1">
                  <a:off x="1780767" y="2534528"/>
                  <a:ext cx="438221" cy="257381"/>
                </a:xfrm>
                <a:prstGeom prst="parallelogram">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4" name="TextBox 13"/>
            <p:cNvSpPr txBox="1"/>
            <p:nvPr/>
          </p:nvSpPr>
          <p:spPr>
            <a:xfrm>
              <a:off x="1392980" y="498660"/>
              <a:ext cx="2351926" cy="646331"/>
            </a:xfrm>
            <a:prstGeom prst="rect">
              <a:avLst/>
            </a:prstGeom>
            <a:noFill/>
          </p:spPr>
          <p:txBody>
            <a:bodyPr wrap="none" rtlCol="0">
              <a:spAutoFit/>
            </a:bodyPr>
            <a:lstStyle/>
            <a:p>
              <a:r>
                <a:rPr lang="en-US" sz="3600" b="1" dirty="0" smtClean="0">
                  <a:solidFill>
                    <a:srgbClr val="1F497D"/>
                  </a:solidFill>
                </a:rPr>
                <a:t>Monitoring</a:t>
              </a:r>
              <a:endParaRPr lang="en-US" sz="3600" b="1" dirty="0">
                <a:solidFill>
                  <a:srgbClr val="1F497D"/>
                </a:solidFill>
              </a:endParaRPr>
            </a:p>
          </p:txBody>
        </p:sp>
      </p:grpSp>
      <p:sp>
        <p:nvSpPr>
          <p:cNvPr id="5" name="TextBox 4"/>
          <p:cNvSpPr txBox="1"/>
          <p:nvPr/>
        </p:nvSpPr>
        <p:spPr>
          <a:xfrm>
            <a:off x="1511318" y="2067766"/>
            <a:ext cx="6263253" cy="2092881"/>
          </a:xfrm>
          <a:prstGeom prst="rect">
            <a:avLst/>
          </a:prstGeom>
          <a:noFill/>
        </p:spPr>
        <p:txBody>
          <a:bodyPr wrap="none" rtlCol="0">
            <a:spAutoFit/>
          </a:bodyPr>
          <a:lstStyle/>
          <a:p>
            <a:r>
              <a:rPr lang="en-US" sz="2000" b="1" dirty="0" smtClean="0"/>
              <a:t>Keep track of developments...</a:t>
            </a:r>
          </a:p>
          <a:p>
            <a:endParaRPr lang="en-US" sz="2000" b="1" dirty="0" smtClean="0"/>
          </a:p>
          <a:p>
            <a:pPr marL="285750" indent="-285750">
              <a:buFont typeface="Arial"/>
              <a:buChar char="•"/>
            </a:pPr>
            <a:r>
              <a:rPr lang="en-US" dirty="0" smtClean="0"/>
              <a:t>what is happening as a result of sharing your content?</a:t>
            </a:r>
          </a:p>
          <a:p>
            <a:pPr marL="285750" indent="-285750">
              <a:buFont typeface="Arial"/>
              <a:buChar char="•"/>
            </a:pPr>
            <a:r>
              <a:rPr lang="en-US" dirty="0"/>
              <a:t>w</a:t>
            </a:r>
            <a:r>
              <a:rPr lang="en-US" dirty="0" smtClean="0"/>
              <a:t>hat impact is it having on what others are saying and doing?</a:t>
            </a:r>
          </a:p>
          <a:p>
            <a:pPr marL="285750" indent="-285750">
              <a:buFont typeface="Arial"/>
              <a:buChar char="•"/>
            </a:pPr>
            <a:r>
              <a:rPr lang="en-US" dirty="0" smtClean="0"/>
              <a:t>Is your contribution being followed?</a:t>
            </a:r>
          </a:p>
          <a:p>
            <a:pPr marL="285750" indent="-285750">
              <a:buFont typeface="Arial"/>
              <a:buChar char="•"/>
            </a:pPr>
            <a:r>
              <a:rPr lang="en-US" dirty="0" smtClean="0"/>
              <a:t>Tweets being re-tweeted and </a:t>
            </a:r>
            <a:r>
              <a:rPr lang="en-US" dirty="0" err="1" smtClean="0"/>
              <a:t>favourited</a:t>
            </a:r>
            <a:r>
              <a:rPr lang="en-US" dirty="0" smtClean="0"/>
              <a:t>? </a:t>
            </a:r>
          </a:p>
          <a:p>
            <a:pPr marL="285750" indent="-285750">
              <a:buFont typeface="Arial"/>
              <a:buChar char="•"/>
            </a:pPr>
            <a:r>
              <a:rPr lang="en-US" dirty="0"/>
              <a:t>B</a:t>
            </a:r>
            <a:r>
              <a:rPr lang="en-US" dirty="0" smtClean="0"/>
              <a:t>log posts being mentioned and commented on?</a:t>
            </a:r>
            <a:endParaRPr lang="en-US" dirty="0"/>
          </a:p>
        </p:txBody>
      </p:sp>
      <p:pic>
        <p:nvPicPr>
          <p:cNvPr id="17" name="Picture 16" descr="ear-and-hand.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741506" y="4724400"/>
            <a:ext cx="1402494" cy="2133600"/>
          </a:xfrm>
          <a:prstGeom prst="rect">
            <a:avLst/>
          </a:prstGeom>
        </p:spPr>
      </p:pic>
      <p:pic>
        <p:nvPicPr>
          <p:cNvPr id="18" name="Picture 17" descr="Social-Media-Conversations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1397" y="5153668"/>
            <a:ext cx="1748033" cy="1704332"/>
          </a:xfrm>
          <a:prstGeom prst="rect">
            <a:avLst/>
          </a:prstGeom>
        </p:spPr>
      </p:pic>
    </p:spTree>
    <p:extLst>
      <p:ext uri="{BB962C8B-B14F-4D97-AF65-F5344CB8AC3E}">
        <p14:creationId xmlns:p14="http://schemas.microsoft.com/office/powerpoint/2010/main" val="1538115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678" y="2230640"/>
            <a:ext cx="8674169" cy="1477328"/>
          </a:xfrm>
          <a:prstGeom prst="rect">
            <a:avLst/>
          </a:prstGeom>
          <a:noFill/>
        </p:spPr>
        <p:txBody>
          <a:bodyPr wrap="none" rtlCol="0">
            <a:spAutoFit/>
          </a:bodyPr>
          <a:lstStyle/>
          <a:p>
            <a:r>
              <a:rPr lang="en-US" dirty="0" smtClean="0"/>
              <a:t>Over the next week, as a group, working together try out each of the steps</a:t>
            </a:r>
          </a:p>
          <a:p>
            <a:r>
              <a:rPr lang="en-US" dirty="0" smtClean="0"/>
              <a:t>Report back in a weeks time to review what you have curated</a:t>
            </a:r>
          </a:p>
          <a:p>
            <a:r>
              <a:rPr lang="en-US" dirty="0"/>
              <a:t>	</a:t>
            </a:r>
            <a:r>
              <a:rPr lang="en-US" dirty="0" smtClean="0"/>
              <a:t>- be prepared to explain relevance and value for the assignment</a:t>
            </a:r>
          </a:p>
          <a:p>
            <a:r>
              <a:rPr lang="en-US" dirty="0" smtClean="0"/>
              <a:t>Review how you have gone about curating</a:t>
            </a:r>
          </a:p>
          <a:p>
            <a:r>
              <a:rPr lang="en-US" dirty="0" smtClean="0"/>
              <a:t>	- we will discuss successes and challenges, what has worked and what hasn’t and why</a:t>
            </a:r>
          </a:p>
        </p:txBody>
      </p:sp>
      <p:sp>
        <p:nvSpPr>
          <p:cNvPr id="5" name="TextBox 4"/>
          <p:cNvSpPr txBox="1"/>
          <p:nvPr/>
        </p:nvSpPr>
        <p:spPr>
          <a:xfrm>
            <a:off x="202081" y="106470"/>
            <a:ext cx="2639464" cy="584776"/>
          </a:xfrm>
          <a:prstGeom prst="rect">
            <a:avLst/>
          </a:prstGeom>
          <a:noFill/>
        </p:spPr>
        <p:txBody>
          <a:bodyPr wrap="none" rtlCol="0">
            <a:spAutoFit/>
          </a:bodyPr>
          <a:lstStyle/>
          <a:p>
            <a:r>
              <a:rPr lang="en-US" sz="3200" b="1" dirty="0" smtClean="0">
                <a:solidFill>
                  <a:schemeClr val="accent1">
                    <a:lumMod val="50000"/>
                  </a:schemeClr>
                </a:solidFill>
              </a:rPr>
              <a:t>Plan of attack!</a:t>
            </a:r>
            <a:endParaRPr lang="en-US" sz="3200" b="1" dirty="0">
              <a:solidFill>
                <a:schemeClr val="accent1">
                  <a:lumMod val="50000"/>
                </a:schemeClr>
              </a:solidFill>
            </a:endParaRPr>
          </a:p>
        </p:txBody>
      </p:sp>
    </p:spTree>
    <p:extLst>
      <p:ext uri="{BB962C8B-B14F-4D97-AF65-F5344CB8AC3E}">
        <p14:creationId xmlns:p14="http://schemas.microsoft.com/office/powerpoint/2010/main" val="2112915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526" y="1214640"/>
            <a:ext cx="8225329" cy="4524316"/>
          </a:xfrm>
          <a:prstGeom prst="rect">
            <a:avLst/>
          </a:prstGeom>
          <a:noFill/>
        </p:spPr>
        <p:txBody>
          <a:bodyPr wrap="none" rtlCol="0">
            <a:spAutoFit/>
          </a:bodyPr>
          <a:lstStyle/>
          <a:p>
            <a:r>
              <a:rPr lang="en-US" b="1" dirty="0" smtClean="0"/>
              <a:t>When curating think about:</a:t>
            </a:r>
          </a:p>
          <a:p>
            <a:endParaRPr lang="en-US" b="1" dirty="0"/>
          </a:p>
          <a:p>
            <a:pPr marL="285750" indent="-285750">
              <a:buFont typeface="Arial"/>
              <a:buChar char="•"/>
            </a:pPr>
            <a:r>
              <a:rPr lang="en-US" dirty="0" smtClean="0"/>
              <a:t>What is the purpose?</a:t>
            </a:r>
          </a:p>
          <a:p>
            <a:pPr marL="285750" indent="-285750">
              <a:buFont typeface="Arial"/>
              <a:buChar char="•"/>
            </a:pPr>
            <a:r>
              <a:rPr lang="en-US" dirty="0" smtClean="0"/>
              <a:t>What do you want to </a:t>
            </a:r>
            <a:r>
              <a:rPr lang="en-US" dirty="0" smtClean="0"/>
              <a:t>accomplish for yourself and for your audience?</a:t>
            </a:r>
            <a:endParaRPr lang="en-US" dirty="0" smtClean="0"/>
          </a:p>
          <a:p>
            <a:pPr marL="285750" indent="-285750">
              <a:buFont typeface="Arial"/>
              <a:buChar char="•"/>
            </a:pPr>
            <a:r>
              <a:rPr lang="en-US" dirty="0" smtClean="0"/>
              <a:t>What themes and topics </a:t>
            </a:r>
            <a:r>
              <a:rPr lang="en-US" dirty="0" smtClean="0"/>
              <a:t>do you want to follow?</a:t>
            </a:r>
          </a:p>
          <a:p>
            <a:pPr marL="285750" indent="-285750">
              <a:buFont typeface="Arial"/>
              <a:buChar char="•"/>
            </a:pPr>
            <a:r>
              <a:rPr lang="en-US" dirty="0" smtClean="0"/>
              <a:t>Identify the best sources to follow – blogs, people on Twitter, web sites, news sites</a:t>
            </a:r>
          </a:p>
          <a:p>
            <a:pPr marL="285750" indent="-285750">
              <a:buFont typeface="Arial"/>
              <a:buChar char="•"/>
            </a:pPr>
            <a:r>
              <a:rPr lang="en-US" dirty="0" smtClean="0"/>
              <a:t>Start small and build </a:t>
            </a:r>
            <a:r>
              <a:rPr lang="en-US" dirty="0" smtClean="0"/>
              <a:t>gradually</a:t>
            </a:r>
            <a:endParaRPr lang="en-US" dirty="0" smtClean="0"/>
          </a:p>
          <a:p>
            <a:pPr marL="285750" indent="-285750">
              <a:buFont typeface="Arial"/>
              <a:buChar char="•"/>
            </a:pPr>
            <a:endParaRPr lang="en-US" dirty="0"/>
          </a:p>
          <a:p>
            <a:pPr marL="285750" indent="-285750">
              <a:buFont typeface="Arial"/>
              <a:buChar char="•"/>
            </a:pPr>
            <a:r>
              <a:rPr lang="en-US" dirty="0" smtClean="0"/>
              <a:t>Think about </a:t>
            </a:r>
            <a:r>
              <a:rPr lang="en-US" dirty="0" smtClean="0"/>
              <a:t>how you will </a:t>
            </a:r>
            <a:r>
              <a:rPr lang="en-US" dirty="0" err="1" smtClean="0"/>
              <a:t>organise</a:t>
            </a:r>
            <a:r>
              <a:rPr lang="en-US" dirty="0" smtClean="0"/>
              <a:t> </a:t>
            </a:r>
            <a:r>
              <a:rPr lang="en-US" dirty="0" smtClean="0"/>
              <a:t>and </a:t>
            </a:r>
            <a:r>
              <a:rPr lang="en-US" dirty="0" err="1" smtClean="0"/>
              <a:t>managewhat</a:t>
            </a:r>
            <a:r>
              <a:rPr lang="en-US" dirty="0" smtClean="0"/>
              <a:t> </a:t>
            </a:r>
            <a:r>
              <a:rPr lang="en-US" dirty="0" smtClean="0"/>
              <a:t>you’ve found</a:t>
            </a:r>
          </a:p>
          <a:p>
            <a:pPr marL="285750" indent="-285750">
              <a:buFont typeface="Arial"/>
              <a:buChar char="•"/>
            </a:pPr>
            <a:r>
              <a:rPr lang="en-US" dirty="0" smtClean="0"/>
              <a:t>How will you make sense of what you find? What questions will you ask?</a:t>
            </a:r>
          </a:p>
          <a:p>
            <a:pPr marL="285750" indent="-285750">
              <a:buFont typeface="Arial"/>
              <a:buChar char="•"/>
            </a:pPr>
            <a:r>
              <a:rPr lang="en-US" dirty="0" smtClean="0"/>
              <a:t>What makes something important and of value?</a:t>
            </a:r>
          </a:p>
          <a:p>
            <a:pPr marL="285750" indent="-285750">
              <a:buFont typeface="Arial"/>
              <a:buChar char="•"/>
            </a:pPr>
            <a:r>
              <a:rPr lang="en-US" dirty="0" smtClean="0"/>
              <a:t>Be selective and share </a:t>
            </a:r>
            <a:r>
              <a:rPr lang="en-US" dirty="0" smtClean="0"/>
              <a:t>only the best stuff</a:t>
            </a:r>
          </a:p>
          <a:p>
            <a:pPr marL="285750" indent="-285750">
              <a:buFont typeface="Arial"/>
              <a:buChar char="•"/>
            </a:pPr>
            <a:endParaRPr lang="en-US" dirty="0"/>
          </a:p>
          <a:p>
            <a:pPr marL="285750" indent="-285750">
              <a:buFont typeface="Arial"/>
              <a:buChar char="•"/>
            </a:pPr>
            <a:r>
              <a:rPr lang="en-US" dirty="0" smtClean="0"/>
              <a:t>Who are you going to share with? What networks, communities, </a:t>
            </a:r>
          </a:p>
          <a:p>
            <a:pPr marL="285750" indent="-285750">
              <a:buFont typeface="Arial"/>
              <a:buChar char="•"/>
            </a:pPr>
            <a:r>
              <a:rPr lang="en-US" dirty="0" smtClean="0"/>
              <a:t>How are you going to </a:t>
            </a:r>
            <a:r>
              <a:rPr lang="en-US" dirty="0" smtClean="0"/>
              <a:t>make available what </a:t>
            </a:r>
            <a:r>
              <a:rPr lang="en-US" dirty="0" smtClean="0"/>
              <a:t>you have produced?</a:t>
            </a:r>
          </a:p>
          <a:p>
            <a:pPr marL="285750" indent="-285750">
              <a:buFont typeface="Arial"/>
              <a:buChar char="•"/>
            </a:pPr>
            <a:r>
              <a:rPr lang="en-US" dirty="0" smtClean="0"/>
              <a:t>Read/comment on </a:t>
            </a:r>
            <a:r>
              <a:rPr lang="en-US" dirty="0" smtClean="0"/>
              <a:t>other people’s curated </a:t>
            </a:r>
            <a:r>
              <a:rPr lang="en-US" dirty="0" smtClean="0"/>
              <a:t>content</a:t>
            </a:r>
            <a:endParaRPr lang="en-US" dirty="0"/>
          </a:p>
        </p:txBody>
      </p:sp>
      <p:sp>
        <p:nvSpPr>
          <p:cNvPr id="2" name="TextBox 1"/>
          <p:cNvSpPr txBox="1"/>
          <p:nvPr/>
        </p:nvSpPr>
        <p:spPr>
          <a:xfrm>
            <a:off x="3048000" y="177030"/>
            <a:ext cx="2418551" cy="769441"/>
          </a:xfrm>
          <a:prstGeom prst="rect">
            <a:avLst/>
          </a:prstGeom>
          <a:noFill/>
        </p:spPr>
        <p:txBody>
          <a:bodyPr wrap="none" rtlCol="0">
            <a:spAutoFit/>
          </a:bodyPr>
          <a:lstStyle/>
          <a:p>
            <a:r>
              <a:rPr lang="en-US" sz="4400" b="1" dirty="0" smtClean="0"/>
              <a:t>Summary</a:t>
            </a:r>
            <a:endParaRPr lang="en-US" sz="4400" b="1" dirty="0"/>
          </a:p>
        </p:txBody>
      </p:sp>
    </p:spTree>
    <p:extLst>
      <p:ext uri="{BB962C8B-B14F-4D97-AF65-F5344CB8AC3E}">
        <p14:creationId xmlns:p14="http://schemas.microsoft.com/office/powerpoint/2010/main" val="2224518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manage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7" y="5335650"/>
            <a:ext cx="2329018" cy="1524779"/>
          </a:xfrm>
          <a:prstGeom prst="rect">
            <a:avLst/>
          </a:prstGeom>
        </p:spPr>
      </p:pic>
      <p:pic>
        <p:nvPicPr>
          <p:cNvPr id="5" name="Picture 4" descr="ToDoLi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42556">
            <a:off x="6997727" y="360224"/>
            <a:ext cx="1964175" cy="1803528"/>
          </a:xfrm>
          <a:prstGeom prst="rect">
            <a:avLst/>
          </a:prstGeom>
        </p:spPr>
      </p:pic>
      <p:sp>
        <p:nvSpPr>
          <p:cNvPr id="2" name="Title 1"/>
          <p:cNvSpPr>
            <a:spLocks noGrp="1"/>
          </p:cNvSpPr>
          <p:nvPr>
            <p:ph type="title"/>
          </p:nvPr>
        </p:nvSpPr>
        <p:spPr>
          <a:xfrm>
            <a:off x="457200" y="274638"/>
            <a:ext cx="6480170" cy="1143000"/>
          </a:xfrm>
        </p:spPr>
        <p:txBody>
          <a:bodyPr>
            <a:normAutofit/>
          </a:bodyPr>
          <a:lstStyle/>
          <a:p>
            <a:r>
              <a:rPr lang="en-US" sz="3600" b="1" dirty="0" smtClean="0">
                <a:solidFill>
                  <a:schemeClr val="accent1">
                    <a:lumMod val="50000"/>
                  </a:schemeClr>
                </a:solidFill>
              </a:rPr>
              <a:t>Time and task management</a:t>
            </a:r>
            <a:endParaRPr lang="en-US" sz="3600" b="1" dirty="0">
              <a:solidFill>
                <a:schemeClr val="accent1">
                  <a:lumMod val="50000"/>
                </a:schemeClr>
              </a:solidFill>
            </a:endParaRPr>
          </a:p>
        </p:txBody>
      </p:sp>
      <p:sp>
        <p:nvSpPr>
          <p:cNvPr id="3" name="Content Placeholder 2"/>
          <p:cNvSpPr>
            <a:spLocks noGrp="1"/>
          </p:cNvSpPr>
          <p:nvPr>
            <p:ph idx="1"/>
          </p:nvPr>
        </p:nvSpPr>
        <p:spPr>
          <a:xfrm>
            <a:off x="724173" y="2051540"/>
            <a:ext cx="6853409" cy="3364535"/>
          </a:xfrm>
        </p:spPr>
        <p:txBody>
          <a:bodyPr>
            <a:noAutofit/>
          </a:bodyPr>
          <a:lstStyle/>
          <a:p>
            <a:r>
              <a:rPr lang="en-US" sz="2400" b="1" dirty="0" smtClean="0"/>
              <a:t>Think about </a:t>
            </a:r>
            <a:r>
              <a:rPr lang="en-US" sz="2400" b="1" dirty="0"/>
              <a:t>the way you learn and work</a:t>
            </a:r>
          </a:p>
          <a:p>
            <a:pPr lvl="1"/>
            <a:r>
              <a:rPr lang="en-US" sz="2000" dirty="0"/>
              <a:t>avoid feeling </a:t>
            </a:r>
            <a:r>
              <a:rPr lang="en-US" sz="2000" dirty="0" smtClean="0"/>
              <a:t>overwhelmed - </a:t>
            </a:r>
            <a:r>
              <a:rPr lang="en-US" sz="2000" dirty="0"/>
              <a:t>you won’t find everything</a:t>
            </a:r>
          </a:p>
          <a:p>
            <a:pPr lvl="1"/>
            <a:r>
              <a:rPr lang="en-US" sz="2000" dirty="0" smtClean="0"/>
              <a:t>new </a:t>
            </a:r>
            <a:r>
              <a:rPr lang="en-US" sz="2000" dirty="0"/>
              <a:t>practices </a:t>
            </a:r>
            <a:r>
              <a:rPr lang="en-US" sz="2000" dirty="0" smtClean="0"/>
              <a:t>require </a:t>
            </a:r>
            <a:r>
              <a:rPr lang="en-US" sz="2000" dirty="0"/>
              <a:t>time, effort and </a:t>
            </a:r>
            <a:r>
              <a:rPr lang="en-US" sz="2000" dirty="0" smtClean="0"/>
              <a:t>focus to develop</a:t>
            </a:r>
          </a:p>
          <a:p>
            <a:pPr lvl="1"/>
            <a:r>
              <a:rPr lang="en-US" sz="2000" dirty="0" smtClean="0"/>
              <a:t>you </a:t>
            </a:r>
            <a:r>
              <a:rPr lang="en-US" sz="2000" dirty="0"/>
              <a:t>don’t need to do it for </a:t>
            </a:r>
            <a:r>
              <a:rPr lang="en-US" sz="2000" dirty="0" smtClean="0"/>
              <a:t>hours</a:t>
            </a:r>
            <a:endParaRPr lang="en-US" sz="2000" dirty="0"/>
          </a:p>
          <a:p>
            <a:r>
              <a:rPr lang="en-US" sz="2400" b="1" dirty="0" smtClean="0"/>
              <a:t>Try to integrate </a:t>
            </a:r>
            <a:r>
              <a:rPr lang="en-US" sz="2400" b="1" dirty="0"/>
              <a:t>into your daily </a:t>
            </a:r>
            <a:r>
              <a:rPr lang="en-US" sz="2400" b="1" dirty="0" smtClean="0"/>
              <a:t>routine</a:t>
            </a:r>
          </a:p>
          <a:p>
            <a:pPr lvl="1"/>
            <a:r>
              <a:rPr lang="en-US" sz="2000" dirty="0" smtClean="0"/>
              <a:t>plan </a:t>
            </a:r>
            <a:r>
              <a:rPr lang="en-US" sz="2000" dirty="0"/>
              <a:t>and schedule to fit in with what you already do</a:t>
            </a:r>
          </a:p>
          <a:p>
            <a:pPr lvl="1"/>
            <a:r>
              <a:rPr lang="en-US" sz="2000" dirty="0"/>
              <a:t>do a little bit </a:t>
            </a:r>
            <a:r>
              <a:rPr lang="en-US" sz="2000" dirty="0" smtClean="0"/>
              <a:t>everyday, decide </a:t>
            </a:r>
            <a:r>
              <a:rPr lang="en-US" sz="2000" dirty="0"/>
              <a:t>when and for how </a:t>
            </a:r>
            <a:r>
              <a:rPr lang="en-US" sz="2000" dirty="0" smtClean="0"/>
              <a:t>long</a:t>
            </a:r>
          </a:p>
          <a:p>
            <a:pPr lvl="1"/>
            <a:r>
              <a:rPr lang="en-US" sz="2000" dirty="0"/>
              <a:t>w</a:t>
            </a:r>
            <a:r>
              <a:rPr lang="en-US" sz="2000" dirty="0" smtClean="0"/>
              <a:t>ork at developing new habits</a:t>
            </a:r>
            <a:endParaRPr lang="en-US" sz="2000" dirty="0"/>
          </a:p>
        </p:txBody>
      </p:sp>
    </p:spTree>
    <p:extLst>
      <p:ext uri="{BB962C8B-B14F-4D97-AF65-F5344CB8AC3E}">
        <p14:creationId xmlns:p14="http://schemas.microsoft.com/office/powerpoint/2010/main" val="2079712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ration as educ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77393"/>
          </a:xfrm>
          <a:prstGeom prst="rect">
            <a:avLst/>
          </a:prstGeom>
        </p:spPr>
      </p:pic>
      <p:sp>
        <p:nvSpPr>
          <p:cNvPr id="5" name="TextBox 4"/>
          <p:cNvSpPr txBox="1"/>
          <p:nvPr/>
        </p:nvSpPr>
        <p:spPr>
          <a:xfrm>
            <a:off x="3753878" y="4272615"/>
            <a:ext cx="4127819" cy="461665"/>
          </a:xfrm>
          <a:prstGeom prst="rect">
            <a:avLst/>
          </a:prstGeom>
          <a:noFill/>
        </p:spPr>
        <p:txBody>
          <a:bodyPr wrap="square" rtlCol="0">
            <a:spAutoFit/>
          </a:bodyPr>
          <a:lstStyle/>
          <a:p>
            <a:r>
              <a:rPr lang="en-US" sz="1200" dirty="0">
                <a:hlinkClick r:id="rId3"/>
              </a:rPr>
              <a:t>http://cmapspublic3.ihmc.us/rid=1MMBX3X84-1BR00LM-MCXC/Curation%20as%20education.cmap</a:t>
            </a:r>
            <a:endParaRPr lang="en-US" sz="1200" dirty="0"/>
          </a:p>
        </p:txBody>
      </p:sp>
      <p:sp>
        <p:nvSpPr>
          <p:cNvPr id="6" name="TextBox 5"/>
          <p:cNvSpPr txBox="1"/>
          <p:nvPr/>
        </p:nvSpPr>
        <p:spPr>
          <a:xfrm>
            <a:off x="3761576" y="4788159"/>
            <a:ext cx="5166909" cy="1384995"/>
          </a:xfrm>
          <a:prstGeom prst="rect">
            <a:avLst/>
          </a:prstGeom>
          <a:noFill/>
        </p:spPr>
        <p:txBody>
          <a:bodyPr wrap="square" rtlCol="0">
            <a:spAutoFit/>
          </a:bodyPr>
          <a:lstStyle/>
          <a:p>
            <a:r>
              <a:rPr lang="en-US" sz="1200" dirty="0" err="1"/>
              <a:t>Mihalidis</a:t>
            </a:r>
            <a:r>
              <a:rPr lang="en-US" sz="1200" dirty="0"/>
              <a:t>, P and Cohen, J.N. (2013). Exploring </a:t>
            </a:r>
            <a:r>
              <a:rPr lang="en-US" sz="1200" dirty="0" err="1"/>
              <a:t>Curation</a:t>
            </a:r>
            <a:r>
              <a:rPr lang="en-US" sz="1200" dirty="0"/>
              <a:t> as a Core Competency in Digital and Media Literacy Education. Journal of Interactive Media in Education.</a:t>
            </a:r>
          </a:p>
          <a:p>
            <a:r>
              <a:rPr lang="en-US" sz="1200" dirty="0">
                <a:hlinkClick r:id="rId4"/>
              </a:rPr>
              <a:t>http://</a:t>
            </a:r>
            <a:r>
              <a:rPr lang="en-US" sz="1200" dirty="0" err="1">
                <a:hlinkClick r:id="rId4"/>
              </a:rPr>
              <a:t>jime.open.ac.uk</a:t>
            </a:r>
            <a:r>
              <a:rPr lang="en-US" sz="1200" dirty="0">
                <a:hlinkClick r:id="rId4"/>
              </a:rPr>
              <a:t>/2013/02</a:t>
            </a:r>
            <a:endParaRPr lang="en-US" sz="1200" dirty="0"/>
          </a:p>
          <a:p>
            <a:endParaRPr lang="en-US" sz="1200" dirty="0"/>
          </a:p>
          <a:p>
            <a:r>
              <a:rPr lang="en-US" sz="1200" dirty="0" err="1"/>
              <a:t>Rivki</a:t>
            </a:r>
            <a:r>
              <a:rPr lang="en-US" sz="1200" dirty="0"/>
              <a:t>, G. and </a:t>
            </a:r>
            <a:r>
              <a:rPr lang="en-US" sz="1200" dirty="0" err="1"/>
              <a:t>Ilya</a:t>
            </a:r>
            <a:r>
              <a:rPr lang="en-US" sz="1200" dirty="0"/>
              <a:t>, L. (2012). Digital </a:t>
            </a:r>
            <a:r>
              <a:rPr lang="en-US" sz="1200" dirty="0" err="1"/>
              <a:t>curation</a:t>
            </a:r>
            <a:r>
              <a:rPr lang="en-US" sz="1200" dirty="0"/>
              <a:t> as learning activity. Proceedings of EDULEARN12 Conference, 2nd-4th July 2012, Barcelona, Spain.</a:t>
            </a:r>
          </a:p>
          <a:p>
            <a:r>
              <a:rPr lang="en-US" sz="1200" dirty="0">
                <a:hlinkClick r:id="rId5"/>
              </a:rPr>
              <a:t>http://</a:t>
            </a:r>
            <a:r>
              <a:rPr lang="en-US" sz="1200" dirty="0" err="1">
                <a:hlinkClick r:id="rId5"/>
              </a:rPr>
              <a:t>www.tau.ac.il</a:t>
            </a:r>
            <a:r>
              <a:rPr lang="en-US" sz="1200" dirty="0">
                <a:hlinkClick r:id="rId5"/>
              </a:rPr>
              <a:t>/~ilia1/MY_PAPERS-PDF/</a:t>
            </a:r>
            <a:r>
              <a:rPr lang="en-US" sz="1200" dirty="0" err="1">
                <a:hlinkClick r:id="rId5"/>
              </a:rPr>
              <a:t>Procidings</a:t>
            </a:r>
            <a:r>
              <a:rPr lang="en-US" sz="1200" dirty="0">
                <a:hlinkClick r:id="rId5"/>
              </a:rPr>
              <a:t>/</a:t>
            </a:r>
            <a:r>
              <a:rPr lang="en-US" sz="1200" dirty="0" err="1">
                <a:hlinkClick r:id="rId5"/>
              </a:rPr>
              <a:t>Curation.pdf</a:t>
            </a:r>
            <a:endParaRPr lang="en-US" sz="1200" dirty="0"/>
          </a:p>
        </p:txBody>
      </p:sp>
      <p:sp>
        <p:nvSpPr>
          <p:cNvPr id="7" name="TextBox 6"/>
          <p:cNvSpPr txBox="1"/>
          <p:nvPr/>
        </p:nvSpPr>
        <p:spPr>
          <a:xfrm>
            <a:off x="130848" y="107819"/>
            <a:ext cx="2732389" cy="461665"/>
          </a:xfrm>
          <a:prstGeom prst="rect">
            <a:avLst/>
          </a:prstGeom>
          <a:noFill/>
        </p:spPr>
        <p:txBody>
          <a:bodyPr wrap="none" rtlCol="0">
            <a:spAutoFit/>
          </a:bodyPr>
          <a:lstStyle/>
          <a:p>
            <a:r>
              <a:rPr lang="en-US" sz="2400" b="1" dirty="0" smtClean="0"/>
              <a:t>Further information</a:t>
            </a:r>
            <a:endParaRPr lang="en-US" sz="2400" b="1" dirty="0"/>
          </a:p>
        </p:txBody>
      </p:sp>
    </p:spTree>
    <p:extLst>
      <p:ext uri="{BB962C8B-B14F-4D97-AF65-F5344CB8AC3E}">
        <p14:creationId xmlns:p14="http://schemas.microsoft.com/office/powerpoint/2010/main" val="179426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rated-cont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832" y="3228734"/>
            <a:ext cx="4715755" cy="2372200"/>
          </a:xfrm>
          <a:prstGeom prst="rect">
            <a:avLst/>
          </a:prstGeom>
        </p:spPr>
      </p:pic>
      <p:sp>
        <p:nvSpPr>
          <p:cNvPr id="5" name="Title 1"/>
          <p:cNvSpPr txBox="1">
            <a:spLocks/>
          </p:cNvSpPr>
          <p:nvPr/>
        </p:nvSpPr>
        <p:spPr>
          <a:xfrm>
            <a:off x="2037271" y="1941929"/>
            <a:ext cx="4660316" cy="10426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solidFill>
              </a:rPr>
              <a:t>What is</a:t>
            </a:r>
          </a:p>
          <a:p>
            <a:r>
              <a:rPr lang="en-US" b="1" dirty="0" smtClean="0">
                <a:solidFill>
                  <a:schemeClr val="tx2"/>
                </a:solidFill>
              </a:rPr>
              <a:t>Digital</a:t>
            </a:r>
            <a:r>
              <a:rPr lang="en-US" b="1" dirty="0">
                <a:solidFill>
                  <a:schemeClr val="tx2"/>
                </a:solidFill>
              </a:rPr>
              <a:t> </a:t>
            </a:r>
            <a:r>
              <a:rPr lang="en-US" b="1" dirty="0" err="1" smtClean="0">
                <a:solidFill>
                  <a:schemeClr val="tx2"/>
                </a:solidFill>
              </a:rPr>
              <a:t>Curation</a:t>
            </a:r>
            <a:r>
              <a:rPr lang="en-US" b="1" dirty="0" smtClean="0">
                <a:solidFill>
                  <a:schemeClr val="tx2"/>
                </a:solidFill>
              </a:rPr>
              <a:t>?</a:t>
            </a:r>
            <a:endParaRPr lang="en-US" b="1" dirty="0">
              <a:solidFill>
                <a:schemeClr val="tx2"/>
              </a:solidFill>
            </a:endParaRPr>
          </a:p>
        </p:txBody>
      </p:sp>
      <p:grpSp>
        <p:nvGrpSpPr>
          <p:cNvPr id="15" name="Group 14"/>
          <p:cNvGrpSpPr/>
          <p:nvPr/>
        </p:nvGrpSpPr>
        <p:grpSpPr>
          <a:xfrm>
            <a:off x="6277997" y="1742589"/>
            <a:ext cx="2923032" cy="1156321"/>
            <a:chOff x="219445" y="71133"/>
            <a:chExt cx="2923032" cy="1156321"/>
          </a:xfrm>
        </p:grpSpPr>
        <p:grpSp>
          <p:nvGrpSpPr>
            <p:cNvPr id="16" name="Group 15"/>
            <p:cNvGrpSpPr/>
            <p:nvPr/>
          </p:nvGrpSpPr>
          <p:grpSpPr>
            <a:xfrm>
              <a:off x="219445" y="71133"/>
              <a:ext cx="1571692" cy="1156321"/>
              <a:chOff x="654459" y="71133"/>
              <a:chExt cx="8483719" cy="6241620"/>
            </a:xfrm>
          </p:grpSpPr>
          <p:pic>
            <p:nvPicPr>
              <p:cNvPr id="18" name="Picture 17" descr="Finger-pointing-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82641" flipH="1">
                <a:off x="4903627" y="71133"/>
                <a:ext cx="4234551" cy="3131257"/>
              </a:xfrm>
              <a:prstGeom prst="rect">
                <a:avLst/>
              </a:prstGeom>
            </p:spPr>
          </p:pic>
          <p:pic>
            <p:nvPicPr>
              <p:cNvPr id="19" name="Picture 18" descr="docu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54459" y="558844"/>
                <a:ext cx="2857167" cy="3508369"/>
              </a:xfrm>
              <a:prstGeom prst="rect">
                <a:avLst/>
              </a:prstGeom>
            </p:spPr>
          </p:pic>
          <p:pic>
            <p:nvPicPr>
              <p:cNvPr id="20" name="Picture 19" descr="docu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18497" y="1189228"/>
                <a:ext cx="2857167" cy="3508369"/>
              </a:xfrm>
              <a:prstGeom prst="rect">
                <a:avLst/>
              </a:prstGeom>
              <a:effectLst>
                <a:outerShdw blurRad="50800" dist="127000" dir="2700000" algn="tl" rotWithShape="0">
                  <a:srgbClr val="000000">
                    <a:alpha val="43000"/>
                  </a:srgbClr>
                </a:outerShdw>
              </a:effectLst>
            </p:spPr>
          </p:pic>
          <p:pic>
            <p:nvPicPr>
              <p:cNvPr id="21" name="Picture 20" descr="docu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89293" y="2804384"/>
                <a:ext cx="2857167" cy="3508369"/>
              </a:xfrm>
              <a:prstGeom prst="rect">
                <a:avLst/>
              </a:prstGeom>
              <a:effectLst>
                <a:outerShdw blurRad="50800" dist="254000" dir="2700000" algn="tl" rotWithShape="0">
                  <a:srgbClr val="000000">
                    <a:alpha val="43000"/>
                  </a:srgbClr>
                </a:outerShdw>
              </a:effectLst>
            </p:spPr>
          </p:pic>
        </p:grpSp>
        <p:sp>
          <p:nvSpPr>
            <p:cNvPr id="17" name="TextBox 16"/>
            <p:cNvSpPr txBox="1"/>
            <p:nvPr/>
          </p:nvSpPr>
          <p:spPr>
            <a:xfrm>
              <a:off x="1226568" y="347188"/>
              <a:ext cx="1915909" cy="646331"/>
            </a:xfrm>
            <a:prstGeom prst="rect">
              <a:avLst/>
            </a:prstGeom>
            <a:noFill/>
          </p:spPr>
          <p:txBody>
            <a:bodyPr wrap="none" rtlCol="0">
              <a:spAutoFit/>
            </a:bodyPr>
            <a:lstStyle/>
            <a:p>
              <a:r>
                <a:rPr lang="en-US" sz="3600" b="1" dirty="0" smtClean="0">
                  <a:solidFill>
                    <a:srgbClr val="1F497D"/>
                  </a:solidFill>
                </a:rPr>
                <a:t>Selecting</a:t>
              </a:r>
              <a:endParaRPr lang="en-US" sz="3600" b="1" dirty="0">
                <a:solidFill>
                  <a:srgbClr val="1F497D"/>
                </a:solidFill>
              </a:endParaRPr>
            </a:p>
          </p:txBody>
        </p:sp>
      </p:grpSp>
      <p:pic>
        <p:nvPicPr>
          <p:cNvPr id="68" name="Picture 67" descr="left-curved-arr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250183">
            <a:off x="8015931" y="2521347"/>
            <a:ext cx="918414" cy="1688133"/>
          </a:xfrm>
          <a:prstGeom prst="rect">
            <a:avLst/>
          </a:prstGeom>
        </p:spPr>
      </p:pic>
      <p:grpSp>
        <p:nvGrpSpPr>
          <p:cNvPr id="75" name="Group 74"/>
          <p:cNvGrpSpPr/>
          <p:nvPr/>
        </p:nvGrpSpPr>
        <p:grpSpPr>
          <a:xfrm>
            <a:off x="6637114" y="3304338"/>
            <a:ext cx="2708979" cy="1745759"/>
            <a:chOff x="6460729" y="3386644"/>
            <a:chExt cx="2708979" cy="1745759"/>
          </a:xfrm>
        </p:grpSpPr>
        <p:grpSp>
          <p:nvGrpSpPr>
            <p:cNvPr id="23" name="Group 22"/>
            <p:cNvGrpSpPr/>
            <p:nvPr/>
          </p:nvGrpSpPr>
          <p:grpSpPr>
            <a:xfrm>
              <a:off x="6460729" y="3386644"/>
              <a:ext cx="1288025" cy="1131437"/>
              <a:chOff x="968759" y="802526"/>
              <a:chExt cx="6437537" cy="5654909"/>
            </a:xfrm>
          </p:grpSpPr>
          <p:pic>
            <p:nvPicPr>
              <p:cNvPr id="25" name="Picture 24" descr="docu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01017" y="802526"/>
                <a:ext cx="4605279" cy="5654909"/>
              </a:xfrm>
              <a:prstGeom prst="rect">
                <a:avLst/>
              </a:prstGeom>
              <a:effectLst>
                <a:outerShdw blurRad="50800" dist="127000" dir="2700000" algn="tl" rotWithShape="0">
                  <a:srgbClr val="000000">
                    <a:alpha val="43000"/>
                  </a:srgbClr>
                </a:outerShdw>
              </a:effectLst>
            </p:spPr>
          </p:pic>
          <p:pic>
            <p:nvPicPr>
              <p:cNvPr id="26" name="Picture 25" descr="scissor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759" y="1211466"/>
                <a:ext cx="4520777" cy="3434043"/>
              </a:xfrm>
              <a:prstGeom prst="rect">
                <a:avLst/>
              </a:prstGeom>
            </p:spPr>
          </p:pic>
        </p:grpSp>
        <p:sp>
          <p:nvSpPr>
            <p:cNvPr id="24" name="TextBox 23"/>
            <p:cNvSpPr txBox="1"/>
            <p:nvPr/>
          </p:nvSpPr>
          <p:spPr>
            <a:xfrm>
              <a:off x="7549647" y="4486072"/>
              <a:ext cx="1620061" cy="646331"/>
            </a:xfrm>
            <a:prstGeom prst="rect">
              <a:avLst/>
            </a:prstGeom>
            <a:noFill/>
          </p:spPr>
          <p:txBody>
            <a:bodyPr wrap="square" rtlCol="0">
              <a:spAutoFit/>
            </a:bodyPr>
            <a:lstStyle/>
            <a:p>
              <a:r>
                <a:rPr lang="en-US" sz="3600" b="1" dirty="0" smtClean="0">
                  <a:solidFill>
                    <a:srgbClr val="1F497D"/>
                  </a:solidFill>
                </a:rPr>
                <a:t>Editing</a:t>
              </a:r>
              <a:endParaRPr lang="en-US" sz="3600" b="1" dirty="0">
                <a:solidFill>
                  <a:srgbClr val="1F497D"/>
                </a:solidFill>
              </a:endParaRPr>
            </a:p>
          </p:txBody>
        </p:sp>
      </p:grpSp>
      <p:pic>
        <p:nvPicPr>
          <p:cNvPr id="69" name="Picture 68" descr="left-curved-arr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602050">
            <a:off x="7348684" y="4733841"/>
            <a:ext cx="918414" cy="1688133"/>
          </a:xfrm>
          <a:prstGeom prst="rect">
            <a:avLst/>
          </a:prstGeom>
        </p:spPr>
      </p:pic>
      <p:grpSp>
        <p:nvGrpSpPr>
          <p:cNvPr id="27" name="Group 26"/>
          <p:cNvGrpSpPr/>
          <p:nvPr/>
        </p:nvGrpSpPr>
        <p:grpSpPr>
          <a:xfrm>
            <a:off x="5454543" y="5060730"/>
            <a:ext cx="2229690" cy="1761768"/>
            <a:chOff x="212501" y="205959"/>
            <a:chExt cx="2229690" cy="1761768"/>
          </a:xfrm>
        </p:grpSpPr>
        <p:grpSp>
          <p:nvGrpSpPr>
            <p:cNvPr id="28" name="Group 27"/>
            <p:cNvGrpSpPr/>
            <p:nvPr/>
          </p:nvGrpSpPr>
          <p:grpSpPr>
            <a:xfrm>
              <a:off x="212501" y="205959"/>
              <a:ext cx="1409369" cy="1181509"/>
              <a:chOff x="377155" y="488163"/>
              <a:chExt cx="7981669" cy="6691233"/>
            </a:xfrm>
          </p:grpSpPr>
          <p:pic>
            <p:nvPicPr>
              <p:cNvPr id="30" name="Picture 29" descr="docu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52399" flipH="1">
                <a:off x="5501659" y="488163"/>
                <a:ext cx="2857165" cy="3508371"/>
              </a:xfrm>
              <a:prstGeom prst="rect">
                <a:avLst/>
              </a:prstGeom>
              <a:effectLst>
                <a:outerShdw blurRad="50800" dist="127000" dir="2700000" algn="tl" rotWithShape="0">
                  <a:srgbClr val="000000">
                    <a:alpha val="43000"/>
                  </a:srgbClr>
                </a:outerShdw>
              </a:effectLst>
            </p:spPr>
          </p:pic>
          <p:pic>
            <p:nvPicPr>
              <p:cNvPr id="31" name="Picture 30" descr="black-curved-arrow-hi.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701163">
                <a:off x="2993705" y="1843830"/>
                <a:ext cx="3214881" cy="1966435"/>
              </a:xfrm>
              <a:prstGeom prst="rect">
                <a:avLst/>
              </a:prstGeom>
            </p:spPr>
          </p:pic>
          <p:pic>
            <p:nvPicPr>
              <p:cNvPr id="32" name="Picture 31" descr="fold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9982" y="2608329"/>
                <a:ext cx="4249671" cy="4249671"/>
              </a:xfrm>
              <a:prstGeom prst="rect">
                <a:avLst/>
              </a:prstGeom>
            </p:spPr>
          </p:pic>
          <p:pic>
            <p:nvPicPr>
              <p:cNvPr id="33" name="Picture 32" descr="fold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155" y="854793"/>
                <a:ext cx="3284472" cy="3284473"/>
              </a:xfrm>
              <a:prstGeom prst="rect">
                <a:avLst/>
              </a:prstGeom>
            </p:spPr>
          </p:pic>
          <p:pic>
            <p:nvPicPr>
              <p:cNvPr id="34" name="Picture 33" descr="fold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2707" y="3894925"/>
                <a:ext cx="3284471" cy="3284471"/>
              </a:xfrm>
              <a:prstGeom prst="rect">
                <a:avLst/>
              </a:prstGeom>
            </p:spPr>
          </p:pic>
        </p:grpSp>
        <p:sp>
          <p:nvSpPr>
            <p:cNvPr id="29" name="TextBox 28"/>
            <p:cNvSpPr txBox="1"/>
            <p:nvPr/>
          </p:nvSpPr>
          <p:spPr>
            <a:xfrm>
              <a:off x="372394" y="1321396"/>
              <a:ext cx="2069797" cy="646331"/>
            </a:xfrm>
            <a:prstGeom prst="rect">
              <a:avLst/>
            </a:prstGeom>
            <a:noFill/>
          </p:spPr>
          <p:txBody>
            <a:bodyPr wrap="none" rtlCol="0">
              <a:spAutoFit/>
            </a:bodyPr>
            <a:lstStyle/>
            <a:p>
              <a:r>
                <a:rPr lang="en-US" sz="3600" b="1" dirty="0" smtClean="0">
                  <a:solidFill>
                    <a:srgbClr val="1F497D"/>
                  </a:solidFill>
                </a:rPr>
                <a:t>Arranging</a:t>
              </a:r>
              <a:endParaRPr lang="en-US" sz="3600" b="1" dirty="0">
                <a:solidFill>
                  <a:srgbClr val="1F497D"/>
                </a:solidFill>
              </a:endParaRPr>
            </a:p>
          </p:txBody>
        </p:sp>
      </p:grpSp>
      <p:pic>
        <p:nvPicPr>
          <p:cNvPr id="70" name="Picture 69" descr="left-curved-arr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593686">
            <a:off x="4374038" y="5654275"/>
            <a:ext cx="918414" cy="1688133"/>
          </a:xfrm>
          <a:prstGeom prst="rect">
            <a:avLst/>
          </a:prstGeom>
        </p:spPr>
      </p:pic>
      <p:grpSp>
        <p:nvGrpSpPr>
          <p:cNvPr id="35" name="Group 34"/>
          <p:cNvGrpSpPr/>
          <p:nvPr/>
        </p:nvGrpSpPr>
        <p:grpSpPr>
          <a:xfrm>
            <a:off x="1829504" y="5258116"/>
            <a:ext cx="2248366" cy="1584540"/>
            <a:chOff x="-952820" y="107679"/>
            <a:chExt cx="2385208" cy="1680979"/>
          </a:xfrm>
        </p:grpSpPr>
        <p:grpSp>
          <p:nvGrpSpPr>
            <p:cNvPr id="36" name="Group 35"/>
            <p:cNvGrpSpPr/>
            <p:nvPr/>
          </p:nvGrpSpPr>
          <p:grpSpPr>
            <a:xfrm>
              <a:off x="143006" y="107679"/>
              <a:ext cx="1289382" cy="1088361"/>
              <a:chOff x="1595445" y="651860"/>
              <a:chExt cx="6699377" cy="5654909"/>
            </a:xfrm>
          </p:grpSpPr>
          <p:pic>
            <p:nvPicPr>
              <p:cNvPr id="38" name="Picture 37" descr="docu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95445" y="651860"/>
                <a:ext cx="4605281" cy="5654909"/>
              </a:xfrm>
              <a:prstGeom prst="rect">
                <a:avLst/>
              </a:prstGeom>
              <a:effectLst>
                <a:outerShdw blurRad="50800" dist="127000" dir="2700000" algn="tl" rotWithShape="0">
                  <a:srgbClr val="000000">
                    <a:alpha val="43000"/>
                  </a:srgbClr>
                </a:outerShdw>
              </a:effectLst>
            </p:spPr>
          </p:pic>
          <p:pic>
            <p:nvPicPr>
              <p:cNvPr id="39" name="Picture 38" descr="hand_pe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36967" y="2120466"/>
                <a:ext cx="3857855" cy="3414302"/>
              </a:xfrm>
              <a:prstGeom prst="rect">
                <a:avLst/>
              </a:prstGeom>
            </p:spPr>
          </p:pic>
        </p:grpSp>
        <p:sp>
          <p:nvSpPr>
            <p:cNvPr id="37" name="TextBox 36"/>
            <p:cNvSpPr txBox="1"/>
            <p:nvPr/>
          </p:nvSpPr>
          <p:spPr>
            <a:xfrm>
              <a:off x="-952820" y="1142326"/>
              <a:ext cx="1790349" cy="646332"/>
            </a:xfrm>
            <a:prstGeom prst="rect">
              <a:avLst/>
            </a:prstGeom>
            <a:noFill/>
          </p:spPr>
          <p:txBody>
            <a:bodyPr wrap="none" rtlCol="0">
              <a:spAutoFit/>
            </a:bodyPr>
            <a:lstStyle/>
            <a:p>
              <a:r>
                <a:rPr lang="en-US" sz="3600" b="1" dirty="0" smtClean="0">
                  <a:solidFill>
                    <a:srgbClr val="1F497D"/>
                  </a:solidFill>
                </a:rPr>
                <a:t>Creating</a:t>
              </a:r>
              <a:endParaRPr lang="en-US" sz="3600" b="1" dirty="0">
                <a:solidFill>
                  <a:srgbClr val="1F497D"/>
                </a:solidFill>
              </a:endParaRPr>
            </a:p>
          </p:txBody>
        </p:sp>
      </p:grpSp>
      <p:pic>
        <p:nvPicPr>
          <p:cNvPr id="71" name="Picture 70" descr="left-curved-arr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615143">
            <a:off x="1590135" y="5060746"/>
            <a:ext cx="918414" cy="1688133"/>
          </a:xfrm>
          <a:prstGeom prst="rect">
            <a:avLst/>
          </a:prstGeom>
        </p:spPr>
      </p:pic>
      <p:grpSp>
        <p:nvGrpSpPr>
          <p:cNvPr id="40" name="Group 39"/>
          <p:cNvGrpSpPr/>
          <p:nvPr/>
        </p:nvGrpSpPr>
        <p:grpSpPr>
          <a:xfrm>
            <a:off x="-33672" y="3864310"/>
            <a:ext cx="2027211" cy="1479345"/>
            <a:chOff x="-398548" y="-81473"/>
            <a:chExt cx="2027211" cy="1479345"/>
          </a:xfrm>
        </p:grpSpPr>
        <p:grpSp>
          <p:nvGrpSpPr>
            <p:cNvPr id="41" name="Group 40"/>
            <p:cNvGrpSpPr/>
            <p:nvPr/>
          </p:nvGrpSpPr>
          <p:grpSpPr>
            <a:xfrm>
              <a:off x="118180" y="-81473"/>
              <a:ext cx="1510483" cy="913341"/>
              <a:chOff x="255590" y="372412"/>
              <a:chExt cx="8260445" cy="4994829"/>
            </a:xfrm>
          </p:grpSpPr>
          <p:pic>
            <p:nvPicPr>
              <p:cNvPr id="43" name="Picture 42" descr="Hands-Hand-ico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flipV="1">
                <a:off x="5150006" y="1889203"/>
                <a:ext cx="3477912" cy="3254147"/>
              </a:xfrm>
              <a:prstGeom prst="rect">
                <a:avLst/>
              </a:prstGeom>
            </p:spPr>
          </p:pic>
          <p:grpSp>
            <p:nvGrpSpPr>
              <p:cNvPr id="44" name="Group 43"/>
              <p:cNvGrpSpPr/>
              <p:nvPr/>
            </p:nvGrpSpPr>
            <p:grpSpPr>
              <a:xfrm>
                <a:off x="255590" y="372412"/>
                <a:ext cx="4665663" cy="4994829"/>
                <a:chOff x="255590" y="372412"/>
                <a:chExt cx="4665663" cy="4994829"/>
              </a:xfrm>
            </p:grpSpPr>
            <p:pic>
              <p:nvPicPr>
                <p:cNvPr id="45" name="Picture 44" descr="Hands-Hand-ico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465547" y="2004867"/>
                  <a:ext cx="3168808" cy="3168808"/>
                </a:xfrm>
                <a:prstGeom prst="rect">
                  <a:avLst/>
                </a:prstGeom>
              </p:spPr>
            </p:pic>
            <p:pic>
              <p:nvPicPr>
                <p:cNvPr id="46" name="Picture 45" descr="docu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56323" y="1726548"/>
                  <a:ext cx="2964930" cy="3640693"/>
                </a:xfrm>
                <a:prstGeom prst="rect">
                  <a:avLst/>
                </a:prstGeom>
                <a:effectLst>
                  <a:outerShdw blurRad="50800" dist="127000" dir="2700000" algn="tl" rotWithShape="0">
                    <a:srgbClr val="000000">
                      <a:alpha val="43000"/>
                    </a:srgbClr>
                  </a:outerShdw>
                </a:effectLst>
              </p:spPr>
            </p:pic>
            <p:pic>
              <p:nvPicPr>
                <p:cNvPr id="47" name="Picture 46" descr="Hands-Hand-ico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934784" y="1698774"/>
                  <a:ext cx="3247355" cy="3247355"/>
                </a:xfrm>
                <a:prstGeom prst="rect">
                  <a:avLst/>
                </a:prstGeom>
              </p:spPr>
            </p:pic>
            <p:pic>
              <p:nvPicPr>
                <p:cNvPr id="48" name="Picture 47" descr="Hands-Hand-ico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2393314" flipV="1">
                  <a:off x="255590" y="372412"/>
                  <a:ext cx="3017551" cy="3017551"/>
                </a:xfrm>
                <a:prstGeom prst="rect">
                  <a:avLst/>
                </a:prstGeom>
              </p:spPr>
            </p:pic>
            <p:sp>
              <p:nvSpPr>
                <p:cNvPr id="49" name="Parallelogram 48"/>
                <p:cNvSpPr/>
                <p:nvPr/>
              </p:nvSpPr>
              <p:spPr>
                <a:xfrm rot="19776987" flipH="1" flipV="1">
                  <a:off x="1780767" y="2534528"/>
                  <a:ext cx="438221" cy="257381"/>
                </a:xfrm>
                <a:prstGeom prst="parallelogram">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2" name="TextBox 41"/>
            <p:cNvSpPr txBox="1"/>
            <p:nvPr/>
          </p:nvSpPr>
          <p:spPr>
            <a:xfrm>
              <a:off x="-398548" y="751541"/>
              <a:ext cx="1622635" cy="646331"/>
            </a:xfrm>
            <a:prstGeom prst="rect">
              <a:avLst/>
            </a:prstGeom>
            <a:noFill/>
          </p:spPr>
          <p:txBody>
            <a:bodyPr wrap="none" rtlCol="0">
              <a:spAutoFit/>
            </a:bodyPr>
            <a:lstStyle/>
            <a:p>
              <a:r>
                <a:rPr lang="en-US" sz="3600" b="1" dirty="0" smtClean="0">
                  <a:solidFill>
                    <a:srgbClr val="1F497D"/>
                  </a:solidFill>
                </a:rPr>
                <a:t>Sharing</a:t>
              </a:r>
              <a:endParaRPr lang="en-US" sz="3600" b="1" dirty="0">
                <a:solidFill>
                  <a:srgbClr val="1F497D"/>
                </a:solidFill>
              </a:endParaRPr>
            </a:p>
          </p:txBody>
        </p:sp>
      </p:grpSp>
      <p:pic>
        <p:nvPicPr>
          <p:cNvPr id="72" name="Picture 71" descr="left-curved-arr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6751">
            <a:off x="190554" y="2475806"/>
            <a:ext cx="918414" cy="1688133"/>
          </a:xfrm>
          <a:prstGeom prst="rect">
            <a:avLst/>
          </a:prstGeom>
        </p:spPr>
      </p:pic>
      <p:grpSp>
        <p:nvGrpSpPr>
          <p:cNvPr id="50" name="Group 49"/>
          <p:cNvGrpSpPr/>
          <p:nvPr/>
        </p:nvGrpSpPr>
        <p:grpSpPr>
          <a:xfrm>
            <a:off x="-63268" y="1715299"/>
            <a:ext cx="2126112" cy="1792348"/>
            <a:chOff x="-951371" y="-643226"/>
            <a:chExt cx="2126112" cy="1792348"/>
          </a:xfrm>
        </p:grpSpPr>
        <p:grpSp>
          <p:nvGrpSpPr>
            <p:cNvPr id="51" name="Group 50"/>
            <p:cNvGrpSpPr/>
            <p:nvPr/>
          </p:nvGrpSpPr>
          <p:grpSpPr>
            <a:xfrm>
              <a:off x="183368" y="80050"/>
              <a:ext cx="991373" cy="1069072"/>
              <a:chOff x="1484615" y="373480"/>
              <a:chExt cx="5518704" cy="5951234"/>
            </a:xfrm>
          </p:grpSpPr>
          <p:pic>
            <p:nvPicPr>
              <p:cNvPr id="53" name="Picture 52" descr="group.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32525" y="373480"/>
                <a:ext cx="4098758" cy="3912511"/>
              </a:xfrm>
              <a:prstGeom prst="rect">
                <a:avLst/>
              </a:prstGeom>
            </p:spPr>
          </p:pic>
          <p:sp>
            <p:nvSpPr>
              <p:cNvPr id="54" name="Rectangle 53"/>
              <p:cNvSpPr/>
              <p:nvPr/>
            </p:nvSpPr>
            <p:spPr>
              <a:xfrm rot="1021402">
                <a:off x="1484615" y="3371980"/>
                <a:ext cx="5518704" cy="19231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5" name="Picture 54" descr="handshake_2.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4706" y="2711659"/>
                <a:ext cx="5007033" cy="3613055"/>
              </a:xfrm>
              <a:prstGeom prst="rect">
                <a:avLst/>
              </a:prstGeom>
            </p:spPr>
          </p:pic>
        </p:grpSp>
        <p:sp>
          <p:nvSpPr>
            <p:cNvPr id="52" name="TextBox 51"/>
            <p:cNvSpPr txBox="1"/>
            <p:nvPr/>
          </p:nvSpPr>
          <p:spPr>
            <a:xfrm>
              <a:off x="-951371" y="-643226"/>
              <a:ext cx="1903286" cy="646331"/>
            </a:xfrm>
            <a:prstGeom prst="rect">
              <a:avLst/>
            </a:prstGeom>
            <a:noFill/>
          </p:spPr>
          <p:txBody>
            <a:bodyPr wrap="none" rtlCol="0">
              <a:spAutoFit/>
            </a:bodyPr>
            <a:lstStyle/>
            <a:p>
              <a:r>
                <a:rPr lang="en-US" sz="3600" b="1" dirty="0" smtClean="0">
                  <a:solidFill>
                    <a:srgbClr val="1F497D"/>
                  </a:solidFill>
                </a:rPr>
                <a:t>Engaging</a:t>
              </a:r>
              <a:endParaRPr lang="en-US" sz="3600" b="1" dirty="0">
                <a:solidFill>
                  <a:srgbClr val="1F497D"/>
                </a:solidFill>
              </a:endParaRPr>
            </a:p>
          </p:txBody>
        </p:sp>
      </p:grpSp>
      <p:pic>
        <p:nvPicPr>
          <p:cNvPr id="73" name="Picture 72" descr="left-curved-arr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24749">
            <a:off x="821529" y="295529"/>
            <a:ext cx="918414" cy="1688133"/>
          </a:xfrm>
          <a:prstGeom prst="rect">
            <a:avLst/>
          </a:prstGeom>
        </p:spPr>
      </p:pic>
      <p:grpSp>
        <p:nvGrpSpPr>
          <p:cNvPr id="56" name="Group 55"/>
          <p:cNvGrpSpPr/>
          <p:nvPr/>
        </p:nvGrpSpPr>
        <p:grpSpPr>
          <a:xfrm>
            <a:off x="639621" y="-50557"/>
            <a:ext cx="2938741" cy="1718956"/>
            <a:chOff x="-1449447" y="-272657"/>
            <a:chExt cx="2938741" cy="1718956"/>
          </a:xfrm>
        </p:grpSpPr>
        <p:grpSp>
          <p:nvGrpSpPr>
            <p:cNvPr id="57" name="Group 56"/>
            <p:cNvGrpSpPr/>
            <p:nvPr/>
          </p:nvGrpSpPr>
          <p:grpSpPr>
            <a:xfrm>
              <a:off x="67274" y="161280"/>
              <a:ext cx="1422020" cy="1285019"/>
              <a:chOff x="408571" y="216349"/>
              <a:chExt cx="7270801" cy="6570312"/>
            </a:xfrm>
          </p:grpSpPr>
          <p:pic>
            <p:nvPicPr>
              <p:cNvPr id="59" name="Picture 58" descr="monitor.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8571" y="1990425"/>
                <a:ext cx="4796236" cy="4796236"/>
              </a:xfrm>
              <a:prstGeom prst="rect">
                <a:avLst/>
              </a:prstGeom>
            </p:spPr>
          </p:pic>
          <p:pic>
            <p:nvPicPr>
              <p:cNvPr id="60" name="Picture 59" descr="binocular.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3704651" flipV="1">
                <a:off x="4186168" y="-25655"/>
                <a:ext cx="3251200" cy="3735208"/>
              </a:xfrm>
              <a:prstGeom prst="rect">
                <a:avLst/>
              </a:prstGeom>
            </p:spPr>
          </p:pic>
          <p:grpSp>
            <p:nvGrpSpPr>
              <p:cNvPr id="61" name="Group 60"/>
              <p:cNvGrpSpPr/>
              <p:nvPr/>
            </p:nvGrpSpPr>
            <p:grpSpPr>
              <a:xfrm>
                <a:off x="983590" y="1990425"/>
                <a:ext cx="3080409" cy="2985007"/>
                <a:chOff x="255590" y="372412"/>
                <a:chExt cx="4665663" cy="4994829"/>
              </a:xfrm>
            </p:grpSpPr>
            <p:pic>
              <p:nvPicPr>
                <p:cNvPr id="62" name="Picture 61" descr="Hands-Hand-ico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465547" y="2004867"/>
                  <a:ext cx="3168808" cy="3168808"/>
                </a:xfrm>
                <a:prstGeom prst="rect">
                  <a:avLst/>
                </a:prstGeom>
              </p:spPr>
            </p:pic>
            <p:pic>
              <p:nvPicPr>
                <p:cNvPr id="63" name="Picture 62" descr="docu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56323" y="1726548"/>
                  <a:ext cx="2964930" cy="3640693"/>
                </a:xfrm>
                <a:prstGeom prst="rect">
                  <a:avLst/>
                </a:prstGeom>
                <a:effectLst>
                  <a:outerShdw blurRad="50800" dist="127000" dir="2700000" algn="tl" rotWithShape="0">
                    <a:srgbClr val="000000">
                      <a:alpha val="43000"/>
                    </a:srgbClr>
                  </a:outerShdw>
                </a:effectLst>
              </p:spPr>
            </p:pic>
            <p:pic>
              <p:nvPicPr>
                <p:cNvPr id="64" name="Picture 63" descr="Hands-Hand-ico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934784" y="1698774"/>
                  <a:ext cx="3247355" cy="3247355"/>
                </a:xfrm>
                <a:prstGeom prst="rect">
                  <a:avLst/>
                </a:prstGeom>
              </p:spPr>
            </p:pic>
            <p:pic>
              <p:nvPicPr>
                <p:cNvPr id="65" name="Picture 64" descr="Hands-Hand-ico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2393314" flipV="1">
                  <a:off x="255590" y="372412"/>
                  <a:ext cx="3017551" cy="3017551"/>
                </a:xfrm>
                <a:prstGeom prst="rect">
                  <a:avLst/>
                </a:prstGeom>
              </p:spPr>
            </p:pic>
            <p:sp>
              <p:nvSpPr>
                <p:cNvPr id="66" name="Parallelogram 65"/>
                <p:cNvSpPr/>
                <p:nvPr/>
              </p:nvSpPr>
              <p:spPr>
                <a:xfrm rot="19776987" flipH="1" flipV="1">
                  <a:off x="1780767" y="2534528"/>
                  <a:ext cx="438221" cy="257381"/>
                </a:xfrm>
                <a:prstGeom prst="parallelogram">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58" name="TextBox 57"/>
            <p:cNvSpPr txBox="1"/>
            <p:nvPr/>
          </p:nvSpPr>
          <p:spPr>
            <a:xfrm>
              <a:off x="-1449447" y="-272657"/>
              <a:ext cx="2351926" cy="646331"/>
            </a:xfrm>
            <a:prstGeom prst="rect">
              <a:avLst/>
            </a:prstGeom>
            <a:noFill/>
          </p:spPr>
          <p:txBody>
            <a:bodyPr wrap="none" rtlCol="0">
              <a:spAutoFit/>
            </a:bodyPr>
            <a:lstStyle/>
            <a:p>
              <a:r>
                <a:rPr lang="en-US" sz="3600" b="1" dirty="0" smtClean="0">
                  <a:solidFill>
                    <a:srgbClr val="1F497D"/>
                  </a:solidFill>
                </a:rPr>
                <a:t>Monitoring</a:t>
              </a:r>
              <a:endParaRPr lang="en-US" sz="3600" b="1" dirty="0">
                <a:solidFill>
                  <a:srgbClr val="1F497D"/>
                </a:solidFill>
              </a:endParaRPr>
            </a:p>
          </p:txBody>
        </p:sp>
      </p:grpSp>
      <p:pic>
        <p:nvPicPr>
          <p:cNvPr id="74" name="Picture 73" descr="left-curved-arr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677682">
            <a:off x="3860559" y="-446742"/>
            <a:ext cx="918414" cy="1688133"/>
          </a:xfrm>
          <a:prstGeom prst="rect">
            <a:avLst/>
          </a:prstGeom>
        </p:spPr>
      </p:pic>
      <p:grpSp>
        <p:nvGrpSpPr>
          <p:cNvPr id="10" name="Group 9"/>
          <p:cNvGrpSpPr/>
          <p:nvPr/>
        </p:nvGrpSpPr>
        <p:grpSpPr>
          <a:xfrm>
            <a:off x="5329473" y="7895"/>
            <a:ext cx="2337764" cy="1942688"/>
            <a:chOff x="297685" y="64341"/>
            <a:chExt cx="2337764" cy="1942688"/>
          </a:xfrm>
        </p:grpSpPr>
        <p:grpSp>
          <p:nvGrpSpPr>
            <p:cNvPr id="11" name="Group 10"/>
            <p:cNvGrpSpPr/>
            <p:nvPr/>
          </p:nvGrpSpPr>
          <p:grpSpPr>
            <a:xfrm>
              <a:off x="297685" y="238351"/>
              <a:ext cx="1273390" cy="1768678"/>
              <a:chOff x="971709" y="237193"/>
              <a:chExt cx="5202980" cy="7226691"/>
            </a:xfrm>
          </p:grpSpPr>
          <p:pic>
            <p:nvPicPr>
              <p:cNvPr id="13" name="Picture 12" descr="docu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1709" y="237193"/>
                <a:ext cx="2785533" cy="3420408"/>
              </a:xfrm>
              <a:prstGeom prst="rect">
                <a:avLst/>
              </a:prstGeom>
              <a:effectLst>
                <a:outerShdw blurRad="50800" dist="127000" dir="2700000" algn="tl" rotWithShape="0">
                  <a:srgbClr val="000000">
                    <a:alpha val="43000"/>
                  </a:srgbClr>
                </a:outerShdw>
              </a:effectLst>
            </p:spPr>
          </p:pic>
          <p:pic>
            <p:nvPicPr>
              <p:cNvPr id="14" name="Picture 13" descr="search_maglass.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20073627">
                <a:off x="2951817" y="2169166"/>
                <a:ext cx="3222872" cy="5294718"/>
              </a:xfrm>
              <a:prstGeom prst="rect">
                <a:avLst/>
              </a:prstGeom>
            </p:spPr>
          </p:pic>
        </p:grpSp>
        <p:sp>
          <p:nvSpPr>
            <p:cNvPr id="12" name="TextBox 11"/>
            <p:cNvSpPr txBox="1"/>
            <p:nvPr/>
          </p:nvSpPr>
          <p:spPr>
            <a:xfrm>
              <a:off x="1050009" y="64341"/>
              <a:ext cx="1585440" cy="646331"/>
            </a:xfrm>
            <a:prstGeom prst="rect">
              <a:avLst/>
            </a:prstGeom>
            <a:noFill/>
          </p:spPr>
          <p:txBody>
            <a:bodyPr wrap="none" rtlCol="0">
              <a:spAutoFit/>
            </a:bodyPr>
            <a:lstStyle/>
            <a:p>
              <a:r>
                <a:rPr lang="en-US" sz="3600" b="1" dirty="0" smtClean="0">
                  <a:solidFill>
                    <a:srgbClr val="1F497D"/>
                  </a:solidFill>
                </a:rPr>
                <a:t>Finding</a:t>
              </a:r>
              <a:endParaRPr lang="en-US" sz="3600" b="1" dirty="0">
                <a:solidFill>
                  <a:srgbClr val="1F497D"/>
                </a:solidFill>
              </a:endParaRPr>
            </a:p>
          </p:txBody>
        </p:sp>
      </p:grpSp>
      <p:pic>
        <p:nvPicPr>
          <p:cNvPr id="67" name="Picture 66" descr="left-curved-arr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162001">
            <a:off x="7052831" y="192826"/>
            <a:ext cx="1041966" cy="1915233"/>
          </a:xfrm>
          <a:prstGeom prst="rect">
            <a:avLst/>
          </a:prstGeom>
        </p:spPr>
      </p:pic>
    </p:spTree>
    <p:extLst>
      <p:ext uri="{BB962C8B-B14F-4D97-AF65-F5344CB8AC3E}">
        <p14:creationId xmlns:p14="http://schemas.microsoft.com/office/powerpoint/2010/main" val="160631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up)">
                                      <p:cBhvr>
                                        <p:cTn id="11" dur="500"/>
                                        <p:tgtEl>
                                          <p:spTgt spid="6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up)">
                                      <p:cBhvr>
                                        <p:cTn id="19" dur="500"/>
                                        <p:tgtEl>
                                          <p:spTgt spid="6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right)">
                                      <p:cBhvr>
                                        <p:cTn id="27" dur="500"/>
                                        <p:tgtEl>
                                          <p:spTgt spid="6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right)">
                                      <p:cBhvr>
                                        <p:cTn id="35" dur="500"/>
                                        <p:tgtEl>
                                          <p:spTgt spid="7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down)">
                                      <p:cBhvr>
                                        <p:cTn id="43" dur="500"/>
                                        <p:tgtEl>
                                          <p:spTgt spid="7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down)">
                                      <p:cBhvr>
                                        <p:cTn id="51" dur="500"/>
                                        <p:tgtEl>
                                          <p:spTgt spid="7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left)">
                                      <p:cBhvr>
                                        <p:cTn id="6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3653" y="1401199"/>
            <a:ext cx="7503680" cy="1354217"/>
          </a:xfrm>
          <a:prstGeom prst="rect">
            <a:avLst/>
          </a:prstGeom>
          <a:noFill/>
        </p:spPr>
        <p:txBody>
          <a:bodyPr wrap="square" rtlCol="0">
            <a:spAutoFit/>
          </a:bodyPr>
          <a:lstStyle/>
          <a:p>
            <a:pPr>
              <a:spcAft>
                <a:spcPts val="300"/>
              </a:spcAft>
            </a:pPr>
            <a:r>
              <a:rPr lang="en-US" sz="1600" b="1" dirty="0" smtClean="0"/>
              <a:t>Dealing with an overwhelming abundance of digital content</a:t>
            </a:r>
          </a:p>
          <a:p>
            <a:pPr marL="358775" indent="-179388">
              <a:spcAft>
                <a:spcPts val="300"/>
              </a:spcAft>
              <a:buFont typeface="Arial"/>
              <a:buChar char="•"/>
            </a:pPr>
            <a:r>
              <a:rPr lang="en-US" sz="1400" dirty="0" smtClean="0"/>
              <a:t>increasing diversity </a:t>
            </a:r>
            <a:r>
              <a:rPr lang="en-US" sz="1400" dirty="0"/>
              <a:t>of content and </a:t>
            </a:r>
            <a:r>
              <a:rPr lang="en-US" sz="1400" dirty="0" smtClean="0"/>
              <a:t>types of media</a:t>
            </a:r>
          </a:p>
          <a:p>
            <a:pPr marL="358775" indent="-179388">
              <a:spcAft>
                <a:spcPts val="300"/>
              </a:spcAft>
              <a:buFont typeface="Arial"/>
              <a:buChar char="•"/>
            </a:pPr>
            <a:r>
              <a:rPr lang="en-US" sz="1400" dirty="0" smtClean="0"/>
              <a:t>challenge to keep </a:t>
            </a:r>
            <a:r>
              <a:rPr lang="en-US" sz="1400" dirty="0"/>
              <a:t>abreast, </a:t>
            </a:r>
            <a:r>
              <a:rPr lang="en-US" sz="1400" dirty="0" smtClean="0"/>
              <a:t>stay </a:t>
            </a:r>
            <a:r>
              <a:rPr lang="en-US" sz="1400" dirty="0"/>
              <a:t>informed and up-to-</a:t>
            </a:r>
            <a:r>
              <a:rPr lang="en-US" sz="1400" dirty="0" smtClean="0"/>
              <a:t>date</a:t>
            </a:r>
            <a:endParaRPr lang="en-US" sz="1400" dirty="0"/>
          </a:p>
          <a:p>
            <a:pPr marL="358775" indent="-179388">
              <a:spcAft>
                <a:spcPts val="300"/>
              </a:spcAft>
              <a:buFont typeface="Arial"/>
              <a:buChar char="•"/>
            </a:pPr>
            <a:r>
              <a:rPr lang="en-US" sz="1400" dirty="0" smtClean="0"/>
              <a:t>coping </a:t>
            </a:r>
            <a:r>
              <a:rPr lang="en-US" sz="1400" dirty="0"/>
              <a:t>with information overload – managing your attention, being selective and focusing effort</a:t>
            </a:r>
          </a:p>
          <a:p>
            <a:pPr marL="358775" indent="-179388">
              <a:spcAft>
                <a:spcPts val="300"/>
              </a:spcAft>
              <a:buFont typeface="Arial"/>
              <a:buChar char="•"/>
            </a:pPr>
            <a:r>
              <a:rPr lang="en-US" sz="1400" dirty="0" smtClean="0"/>
              <a:t>determining </a:t>
            </a:r>
            <a:r>
              <a:rPr lang="en-US" sz="1400" dirty="0"/>
              <a:t>what is informative and useful </a:t>
            </a:r>
            <a:r>
              <a:rPr lang="en-US" sz="1400" dirty="0" smtClean="0"/>
              <a:t>– and creating </a:t>
            </a:r>
            <a:r>
              <a:rPr lang="en-US" sz="1400" dirty="0"/>
              <a:t>added </a:t>
            </a:r>
            <a:r>
              <a:rPr lang="en-US" sz="1400" dirty="0" smtClean="0"/>
              <a:t>value</a:t>
            </a:r>
            <a:endParaRPr lang="en-US" sz="1400" dirty="0"/>
          </a:p>
        </p:txBody>
      </p:sp>
      <p:sp>
        <p:nvSpPr>
          <p:cNvPr id="6" name="TextBox 5"/>
          <p:cNvSpPr txBox="1"/>
          <p:nvPr/>
        </p:nvSpPr>
        <p:spPr>
          <a:xfrm>
            <a:off x="685895" y="354604"/>
            <a:ext cx="7437253" cy="584776"/>
          </a:xfrm>
          <a:prstGeom prst="rect">
            <a:avLst/>
          </a:prstGeom>
          <a:noFill/>
        </p:spPr>
        <p:txBody>
          <a:bodyPr wrap="none" rtlCol="0">
            <a:spAutoFit/>
          </a:bodyPr>
          <a:lstStyle/>
          <a:p>
            <a:r>
              <a:rPr lang="en-US" sz="3200" b="1" dirty="0">
                <a:solidFill>
                  <a:schemeClr val="accent1">
                    <a:lumMod val="50000"/>
                  </a:schemeClr>
                </a:solidFill>
              </a:rPr>
              <a:t>Why you should be doing content </a:t>
            </a:r>
            <a:r>
              <a:rPr lang="en-US" sz="3200" b="1" dirty="0" err="1" smtClean="0">
                <a:solidFill>
                  <a:schemeClr val="accent1">
                    <a:lumMod val="50000"/>
                  </a:schemeClr>
                </a:solidFill>
              </a:rPr>
              <a:t>curation</a:t>
            </a:r>
            <a:endParaRPr lang="en-US" sz="3200" b="1" dirty="0">
              <a:solidFill>
                <a:schemeClr val="accent1">
                  <a:lumMod val="50000"/>
                </a:schemeClr>
              </a:solidFill>
            </a:endParaRPr>
          </a:p>
        </p:txBody>
      </p:sp>
      <p:sp>
        <p:nvSpPr>
          <p:cNvPr id="8" name="Oval Callout 7"/>
          <p:cNvSpPr/>
          <p:nvPr/>
        </p:nvSpPr>
        <p:spPr>
          <a:xfrm>
            <a:off x="5814377" y="4439922"/>
            <a:ext cx="3662848" cy="1794862"/>
          </a:xfrm>
          <a:prstGeom prst="wedgeEllipseCallout">
            <a:avLst>
              <a:gd name="adj1" fmla="val 40530"/>
              <a:gd name="adj2" fmla="val 86061"/>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i="1" dirty="0" smtClean="0">
                <a:solidFill>
                  <a:srgbClr val="254061"/>
                </a:solidFill>
                <a:latin typeface="Times New Roman"/>
                <a:cs typeface="Times New Roman"/>
              </a:rPr>
              <a:t>“</a:t>
            </a:r>
            <a:r>
              <a:rPr lang="en-US" i="1" dirty="0" err="1">
                <a:solidFill>
                  <a:srgbClr val="254061"/>
                </a:solidFill>
                <a:latin typeface="Times New Roman"/>
                <a:cs typeface="Times New Roman"/>
              </a:rPr>
              <a:t>Curation</a:t>
            </a:r>
            <a:r>
              <a:rPr lang="en-US" i="1" dirty="0">
                <a:solidFill>
                  <a:srgbClr val="254061"/>
                </a:solidFill>
                <a:latin typeface="Times New Roman"/>
                <a:cs typeface="Times New Roman"/>
              </a:rPr>
              <a:t> is an active filtering of the web’s infinite content</a:t>
            </a:r>
            <a:r>
              <a:rPr lang="en-US" i="1" dirty="0" smtClean="0">
                <a:solidFill>
                  <a:srgbClr val="254061"/>
                </a:solidFill>
                <a:latin typeface="Times New Roman"/>
                <a:cs typeface="Times New Roman"/>
              </a:rPr>
              <a:t>.</a:t>
            </a:r>
            <a:r>
              <a:rPr lang="en-US" i="1" dirty="0">
                <a:solidFill>
                  <a:srgbClr val="254061"/>
                </a:solidFill>
                <a:latin typeface="Times New Roman"/>
                <a:cs typeface="Times New Roman"/>
              </a:rPr>
              <a:t>”</a:t>
            </a:r>
          </a:p>
        </p:txBody>
      </p:sp>
      <p:sp>
        <p:nvSpPr>
          <p:cNvPr id="5" name="TextBox 4"/>
          <p:cNvSpPr txBox="1"/>
          <p:nvPr/>
        </p:nvSpPr>
        <p:spPr>
          <a:xfrm>
            <a:off x="793652" y="3120146"/>
            <a:ext cx="7988589" cy="1100301"/>
          </a:xfrm>
          <a:prstGeom prst="rect">
            <a:avLst/>
          </a:prstGeom>
          <a:noFill/>
        </p:spPr>
        <p:txBody>
          <a:bodyPr wrap="square" rtlCol="0">
            <a:spAutoFit/>
          </a:bodyPr>
          <a:lstStyle/>
          <a:p>
            <a:pPr>
              <a:spcAft>
                <a:spcPts val="300"/>
              </a:spcAft>
            </a:pPr>
            <a:r>
              <a:rPr lang="en-US" sz="1600" b="1" dirty="0" smtClean="0"/>
              <a:t>Coping with and managing continual change </a:t>
            </a:r>
          </a:p>
          <a:p>
            <a:pPr marL="358775" indent="-180975">
              <a:spcAft>
                <a:spcPts val="300"/>
              </a:spcAft>
              <a:buFont typeface="Arial"/>
              <a:buChar char="•"/>
            </a:pPr>
            <a:r>
              <a:rPr lang="en-US" sz="1400" dirty="0" smtClean="0"/>
              <a:t>you cannot remember everything</a:t>
            </a:r>
          </a:p>
          <a:p>
            <a:pPr marL="358775" indent="-180975">
              <a:spcAft>
                <a:spcPts val="300"/>
              </a:spcAft>
              <a:buFont typeface="Arial"/>
              <a:buChar char="•"/>
            </a:pPr>
            <a:r>
              <a:rPr lang="en-US" sz="1400" dirty="0" smtClean="0"/>
              <a:t>develop ways of quickly finding </a:t>
            </a:r>
            <a:r>
              <a:rPr lang="en-US" sz="1400" dirty="0"/>
              <a:t>what is </a:t>
            </a:r>
            <a:r>
              <a:rPr lang="en-US" sz="1400" dirty="0" smtClean="0"/>
              <a:t>relevant and useful</a:t>
            </a:r>
          </a:p>
          <a:p>
            <a:pPr marL="358775" indent="-180975">
              <a:spcAft>
                <a:spcPts val="300"/>
              </a:spcAft>
              <a:buFont typeface="Arial"/>
              <a:buChar char="•"/>
            </a:pPr>
            <a:r>
              <a:rPr lang="en-US" sz="1400" dirty="0" smtClean="0"/>
              <a:t>knowing where to look for something when needed, learn </a:t>
            </a:r>
            <a:r>
              <a:rPr lang="en-US" sz="1400" dirty="0"/>
              <a:t>to be </a:t>
            </a:r>
            <a:r>
              <a:rPr lang="en-US" sz="1400" dirty="0" smtClean="0"/>
              <a:t>selective</a:t>
            </a:r>
            <a:r>
              <a:rPr lang="en-US" sz="1400" dirty="0"/>
              <a:t> </a:t>
            </a:r>
            <a:r>
              <a:rPr lang="en-US" sz="1400" dirty="0" smtClean="0"/>
              <a:t>and thinking critically</a:t>
            </a:r>
            <a:endParaRPr lang="en-US" sz="1400" dirty="0"/>
          </a:p>
        </p:txBody>
      </p:sp>
    </p:spTree>
    <p:extLst>
      <p:ext uri="{BB962C8B-B14F-4D97-AF65-F5344CB8AC3E}">
        <p14:creationId xmlns:p14="http://schemas.microsoft.com/office/powerpoint/2010/main" val="3538820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2/3*#ppt_w"/>
                                          </p:val>
                                        </p:tav>
                                        <p:tav tm="100000">
                                          <p:val>
                                            <p:strVal val="#ppt_w"/>
                                          </p:val>
                                        </p:tav>
                                      </p:tavLst>
                                    </p:anim>
                                    <p:anim calcmode="lin" valueType="num">
                                      <p:cBhvr>
                                        <p:cTn id="18" dur="5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8" grpId="1" animBg="1"/>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926" y="1462774"/>
            <a:ext cx="7055838" cy="1315745"/>
          </a:xfrm>
          <a:prstGeom prst="rect">
            <a:avLst/>
          </a:prstGeom>
          <a:noFill/>
        </p:spPr>
        <p:txBody>
          <a:bodyPr wrap="square" rtlCol="0">
            <a:spAutoFit/>
          </a:bodyPr>
          <a:lstStyle/>
          <a:p>
            <a:pPr>
              <a:spcAft>
                <a:spcPts val="300"/>
              </a:spcAft>
            </a:pPr>
            <a:r>
              <a:rPr lang="en-US" sz="1600" b="1" dirty="0" smtClean="0"/>
              <a:t>Developing essential information and digital literacies</a:t>
            </a:r>
          </a:p>
          <a:p>
            <a:pPr marL="358775" indent="-180975">
              <a:spcAft>
                <a:spcPts val="300"/>
              </a:spcAft>
              <a:buFont typeface="Arial"/>
              <a:buChar char="•"/>
            </a:pPr>
            <a:r>
              <a:rPr lang="en-US" sz="1400" dirty="0" smtClean="0"/>
              <a:t>developing the ‘mental abilities’ at the heart of learning </a:t>
            </a:r>
            <a:r>
              <a:rPr lang="en-US" sz="1400" dirty="0"/>
              <a:t>to learn</a:t>
            </a:r>
          </a:p>
          <a:p>
            <a:pPr marL="358775" indent="-180975">
              <a:spcAft>
                <a:spcPts val="300"/>
              </a:spcAft>
              <a:buFont typeface="Arial"/>
              <a:buChar char="•"/>
            </a:pPr>
            <a:r>
              <a:rPr lang="en-US" sz="1400" dirty="0" smtClean="0"/>
              <a:t>developing the knowledge and skills to use digital tools/services effectively</a:t>
            </a:r>
          </a:p>
          <a:p>
            <a:pPr marL="358775" indent="-180975">
              <a:spcAft>
                <a:spcPts val="300"/>
              </a:spcAft>
              <a:buFont typeface="Arial"/>
              <a:buChar char="•"/>
            </a:pPr>
            <a:r>
              <a:rPr lang="en-US" sz="1400" dirty="0" smtClean="0"/>
              <a:t>curating </a:t>
            </a:r>
            <a:r>
              <a:rPr lang="en-US" sz="1400" dirty="0"/>
              <a:t>is </a:t>
            </a:r>
            <a:r>
              <a:rPr lang="en-US" sz="1400" dirty="0" smtClean="0"/>
              <a:t>key to lifelong learning and becoming </a:t>
            </a:r>
            <a:r>
              <a:rPr lang="en-US" sz="1400" dirty="0"/>
              <a:t>a knowledge </a:t>
            </a:r>
            <a:r>
              <a:rPr lang="en-US" sz="1400" dirty="0" smtClean="0"/>
              <a:t>worker, developing essential </a:t>
            </a:r>
            <a:r>
              <a:rPr lang="en-US" sz="1400" dirty="0"/>
              <a:t>employability </a:t>
            </a:r>
            <a:r>
              <a:rPr lang="en-US" sz="1400" dirty="0" smtClean="0"/>
              <a:t>skills</a:t>
            </a:r>
          </a:p>
        </p:txBody>
      </p:sp>
      <p:sp>
        <p:nvSpPr>
          <p:cNvPr id="6" name="TextBox 5"/>
          <p:cNvSpPr txBox="1"/>
          <p:nvPr/>
        </p:nvSpPr>
        <p:spPr>
          <a:xfrm>
            <a:off x="793653" y="231453"/>
            <a:ext cx="7437253" cy="584776"/>
          </a:xfrm>
          <a:prstGeom prst="rect">
            <a:avLst/>
          </a:prstGeom>
          <a:noFill/>
        </p:spPr>
        <p:txBody>
          <a:bodyPr wrap="none" rtlCol="0">
            <a:spAutoFit/>
          </a:bodyPr>
          <a:lstStyle/>
          <a:p>
            <a:r>
              <a:rPr lang="en-US" sz="3200" b="1" dirty="0">
                <a:solidFill>
                  <a:schemeClr val="accent1">
                    <a:lumMod val="50000"/>
                  </a:schemeClr>
                </a:solidFill>
              </a:rPr>
              <a:t>Why you should be doing content </a:t>
            </a:r>
            <a:r>
              <a:rPr lang="en-US" sz="3200" b="1" dirty="0" err="1" smtClean="0">
                <a:solidFill>
                  <a:schemeClr val="accent1">
                    <a:lumMod val="50000"/>
                  </a:schemeClr>
                </a:solidFill>
              </a:rPr>
              <a:t>curation</a:t>
            </a:r>
            <a:endParaRPr lang="en-US" sz="3200" b="1" dirty="0">
              <a:solidFill>
                <a:schemeClr val="accent1">
                  <a:lumMod val="50000"/>
                </a:schemeClr>
              </a:solidFill>
            </a:endParaRPr>
          </a:p>
        </p:txBody>
      </p:sp>
      <p:sp>
        <p:nvSpPr>
          <p:cNvPr id="8" name="Oval Callout 7"/>
          <p:cNvSpPr/>
          <p:nvPr/>
        </p:nvSpPr>
        <p:spPr>
          <a:xfrm>
            <a:off x="5814377" y="4439922"/>
            <a:ext cx="3662848" cy="1794862"/>
          </a:xfrm>
          <a:prstGeom prst="wedgeEllipseCallout">
            <a:avLst>
              <a:gd name="adj1" fmla="val 40530"/>
              <a:gd name="adj2" fmla="val 86061"/>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rgbClr val="254061"/>
                </a:solidFill>
                <a:latin typeface="Times New Roman"/>
                <a:cs typeface="Times New Roman"/>
              </a:rPr>
              <a:t>“A curator of information is really just </a:t>
            </a:r>
            <a:r>
              <a:rPr lang="en-US" i="1" dirty="0" smtClean="0">
                <a:solidFill>
                  <a:srgbClr val="254061"/>
                </a:solidFill>
                <a:latin typeface="Times New Roman"/>
                <a:cs typeface="Times New Roman"/>
              </a:rPr>
              <a:t>a good researcher </a:t>
            </a:r>
            <a:r>
              <a:rPr lang="en-US" i="1" dirty="0">
                <a:solidFill>
                  <a:srgbClr val="254061"/>
                </a:solidFill>
                <a:latin typeface="Times New Roman"/>
                <a:cs typeface="Times New Roman"/>
              </a:rPr>
              <a:t>and </a:t>
            </a:r>
            <a:r>
              <a:rPr lang="en-US" i="1" dirty="0" err="1">
                <a:solidFill>
                  <a:srgbClr val="254061"/>
                </a:solidFill>
                <a:latin typeface="Times New Roman"/>
                <a:cs typeface="Times New Roman"/>
              </a:rPr>
              <a:t>organiser</a:t>
            </a:r>
            <a:r>
              <a:rPr lang="en-US" i="1" dirty="0">
                <a:solidFill>
                  <a:srgbClr val="254061"/>
                </a:solidFill>
                <a:latin typeface="Times New Roman"/>
                <a:cs typeface="Times New Roman"/>
              </a:rPr>
              <a:t> of information.”</a:t>
            </a:r>
          </a:p>
        </p:txBody>
      </p:sp>
      <p:sp>
        <p:nvSpPr>
          <p:cNvPr id="5" name="TextBox 4"/>
          <p:cNvSpPr txBox="1"/>
          <p:nvPr/>
        </p:nvSpPr>
        <p:spPr>
          <a:xfrm>
            <a:off x="862926" y="2992931"/>
            <a:ext cx="7367980" cy="1100301"/>
          </a:xfrm>
          <a:prstGeom prst="rect">
            <a:avLst/>
          </a:prstGeom>
          <a:noFill/>
        </p:spPr>
        <p:txBody>
          <a:bodyPr wrap="square" rtlCol="0">
            <a:spAutoFit/>
          </a:bodyPr>
          <a:lstStyle/>
          <a:p>
            <a:pPr>
              <a:spcAft>
                <a:spcPts val="300"/>
              </a:spcAft>
            </a:pPr>
            <a:r>
              <a:rPr lang="en-US" sz="1600" b="1" dirty="0" smtClean="0"/>
              <a:t>Contributing and generating value for others</a:t>
            </a:r>
          </a:p>
          <a:p>
            <a:pPr marL="358775" indent="-180975">
              <a:spcAft>
                <a:spcPts val="300"/>
              </a:spcAft>
              <a:buFont typeface="Arial"/>
              <a:buChar char="•"/>
            </a:pPr>
            <a:r>
              <a:rPr lang="en-US" sz="1400" dirty="0" smtClean="0"/>
              <a:t>helping to inform and add value for others </a:t>
            </a:r>
            <a:r>
              <a:rPr lang="en-US" sz="1400" dirty="0"/>
              <a:t>with similar </a:t>
            </a:r>
            <a:r>
              <a:rPr lang="en-US" sz="1400" dirty="0" smtClean="0"/>
              <a:t>concerns and interests as you</a:t>
            </a:r>
            <a:endParaRPr lang="en-US" sz="1400" dirty="0"/>
          </a:p>
          <a:p>
            <a:pPr marL="358775" indent="-180975">
              <a:spcAft>
                <a:spcPts val="300"/>
              </a:spcAft>
              <a:buFont typeface="Arial"/>
              <a:buChar char="•"/>
            </a:pPr>
            <a:r>
              <a:rPr lang="en-US" sz="1400" dirty="0"/>
              <a:t>b</a:t>
            </a:r>
            <a:r>
              <a:rPr lang="en-US" sz="1400" dirty="0" smtClean="0"/>
              <a:t>ecoming known authority, </a:t>
            </a:r>
            <a:r>
              <a:rPr lang="en-US" sz="1400" dirty="0" err="1" smtClean="0"/>
              <a:t>recognised</a:t>
            </a:r>
            <a:r>
              <a:rPr lang="en-US" sz="1400" dirty="0" smtClean="0"/>
              <a:t> as someone interested and knowledgeable</a:t>
            </a:r>
          </a:p>
          <a:p>
            <a:pPr marL="358775" indent="-180975">
              <a:spcAft>
                <a:spcPts val="300"/>
              </a:spcAft>
              <a:buFont typeface="Arial"/>
              <a:buChar char="•"/>
            </a:pPr>
            <a:r>
              <a:rPr lang="en-US" sz="1400" dirty="0" smtClean="0"/>
              <a:t>working collaboratively with peers, your personal learning network, communities of interest</a:t>
            </a:r>
          </a:p>
        </p:txBody>
      </p:sp>
    </p:spTree>
    <p:extLst>
      <p:ext uri="{BB962C8B-B14F-4D97-AF65-F5344CB8AC3E}">
        <p14:creationId xmlns:p14="http://schemas.microsoft.com/office/powerpoint/2010/main" val="1050579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2/3*#ppt_w"/>
                                          </p:val>
                                        </p:tav>
                                        <p:tav tm="100000">
                                          <p:val>
                                            <p:strVal val="#ppt_w"/>
                                          </p:val>
                                        </p:tav>
                                      </p:tavLst>
                                    </p:anim>
                                    <p:anim calcmode="lin" valueType="num">
                                      <p:cBhvr>
                                        <p:cTn id="18" dur="5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4116" y="2130142"/>
            <a:ext cx="7253087" cy="2831544"/>
          </a:xfrm>
          <a:prstGeom prst="rect">
            <a:avLst/>
          </a:prstGeom>
          <a:noFill/>
        </p:spPr>
        <p:txBody>
          <a:bodyPr wrap="square" rtlCol="0">
            <a:spAutoFit/>
          </a:bodyPr>
          <a:lstStyle/>
          <a:p>
            <a:r>
              <a:rPr lang="en-US" b="1" dirty="0" smtClean="0"/>
              <a:t>Consider...</a:t>
            </a:r>
          </a:p>
          <a:p>
            <a:endParaRPr lang="en-US" sz="1600" dirty="0" smtClean="0"/>
          </a:p>
          <a:p>
            <a:pPr marL="285750" indent="-285750">
              <a:spcAft>
                <a:spcPts val="600"/>
              </a:spcAft>
              <a:buFont typeface="Arial"/>
              <a:buChar char="•"/>
            </a:pPr>
            <a:r>
              <a:rPr lang="en-US" sz="1600" dirty="0" smtClean="0"/>
              <a:t>What </a:t>
            </a:r>
            <a:r>
              <a:rPr lang="en-US" sz="1600" dirty="0"/>
              <a:t>kinds of </a:t>
            </a:r>
            <a:r>
              <a:rPr lang="en-US" sz="1600" dirty="0" smtClean="0"/>
              <a:t>information are you looking for? </a:t>
            </a:r>
            <a:r>
              <a:rPr lang="en-US" sz="1600" dirty="0"/>
              <a:t>Where are your sources? </a:t>
            </a:r>
          </a:p>
          <a:p>
            <a:pPr marL="285750" indent="-285750">
              <a:spcAft>
                <a:spcPts val="600"/>
              </a:spcAft>
              <a:buFont typeface="Arial"/>
              <a:buChar char="•"/>
            </a:pPr>
            <a:r>
              <a:rPr lang="en-US" sz="1600" dirty="0"/>
              <a:t>What will be important and useful?</a:t>
            </a:r>
          </a:p>
          <a:p>
            <a:pPr marL="285750" indent="-285750">
              <a:spcAft>
                <a:spcPts val="600"/>
              </a:spcAft>
              <a:buFont typeface="Arial"/>
              <a:buChar char="•"/>
            </a:pPr>
            <a:r>
              <a:rPr lang="en-US" sz="1600" dirty="0" smtClean="0"/>
              <a:t>Criteria for selection?</a:t>
            </a:r>
            <a:r>
              <a:rPr lang="en-US" sz="1600" dirty="0"/>
              <a:t> </a:t>
            </a:r>
            <a:endParaRPr lang="en-US" sz="1600" dirty="0" smtClean="0"/>
          </a:p>
          <a:p>
            <a:pPr marL="285750" indent="-285750">
              <a:spcAft>
                <a:spcPts val="600"/>
              </a:spcAft>
              <a:buFont typeface="Arial"/>
              <a:buChar char="•"/>
            </a:pPr>
            <a:r>
              <a:rPr lang="en-US" sz="1600" dirty="0" smtClean="0"/>
              <a:t>Relevance </a:t>
            </a:r>
            <a:r>
              <a:rPr lang="en-US" sz="1600" dirty="0"/>
              <a:t>for grant application assignment?</a:t>
            </a:r>
          </a:p>
          <a:p>
            <a:pPr marL="285750" indent="-285750">
              <a:spcAft>
                <a:spcPts val="600"/>
              </a:spcAft>
              <a:buFont typeface="Arial"/>
              <a:buChar char="•"/>
            </a:pPr>
            <a:r>
              <a:rPr lang="en-US" sz="1600" dirty="0" smtClean="0"/>
              <a:t>How will you </a:t>
            </a:r>
            <a:r>
              <a:rPr lang="en-US" sz="1600" dirty="0" err="1" smtClean="0"/>
              <a:t>organise</a:t>
            </a:r>
            <a:r>
              <a:rPr lang="en-US" sz="1600" dirty="0" smtClean="0"/>
              <a:t> and manage what you find?</a:t>
            </a:r>
          </a:p>
          <a:p>
            <a:pPr marL="285750" indent="-285750">
              <a:spcAft>
                <a:spcPts val="600"/>
              </a:spcAft>
              <a:buFont typeface="Arial"/>
              <a:buChar char="•"/>
            </a:pPr>
            <a:r>
              <a:rPr lang="en-US" sz="1600" dirty="0" smtClean="0"/>
              <a:t>Who will you share your information with?</a:t>
            </a:r>
            <a:r>
              <a:rPr lang="en-US" sz="1600" dirty="0"/>
              <a:t> Where is your audience</a:t>
            </a:r>
            <a:r>
              <a:rPr lang="en-US" sz="1600" dirty="0" smtClean="0"/>
              <a:t>?</a:t>
            </a:r>
          </a:p>
          <a:p>
            <a:pPr marL="285750" indent="-285750">
              <a:spcAft>
                <a:spcPts val="600"/>
              </a:spcAft>
              <a:buFont typeface="Arial"/>
              <a:buChar char="•"/>
            </a:pPr>
            <a:r>
              <a:rPr lang="en-US" sz="1600" dirty="0" smtClean="0"/>
              <a:t>How will you make your resources available? </a:t>
            </a:r>
            <a:endParaRPr lang="en-US" sz="1600" dirty="0"/>
          </a:p>
        </p:txBody>
      </p:sp>
      <p:pic>
        <p:nvPicPr>
          <p:cNvPr id="6" name="Picture 5" descr="Cymdeithas-yr-Iaith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79307">
            <a:off x="4916330" y="445485"/>
            <a:ext cx="3807904" cy="1686889"/>
          </a:xfrm>
          <a:prstGeom prst="rect">
            <a:avLst/>
          </a:prstGeom>
          <a:effectLst>
            <a:outerShdw blurRad="50800" dist="76200" dir="2700000" algn="tl" rotWithShape="0">
              <a:srgbClr val="000000">
                <a:alpha val="43000"/>
              </a:srgbClr>
            </a:outerShdw>
          </a:effectLst>
        </p:spPr>
      </p:pic>
      <p:pic>
        <p:nvPicPr>
          <p:cNvPr id="8" name="Picture 7" descr="welsh_fl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59713"/>
            <a:ext cx="3033132" cy="1898287"/>
          </a:xfrm>
          <a:prstGeom prst="rect">
            <a:avLst/>
          </a:prstGeom>
        </p:spPr>
      </p:pic>
      <p:sp>
        <p:nvSpPr>
          <p:cNvPr id="11" name="Title 1"/>
          <p:cNvSpPr txBox="1">
            <a:spLocks/>
          </p:cNvSpPr>
          <p:nvPr/>
        </p:nvSpPr>
        <p:spPr>
          <a:xfrm>
            <a:off x="1" y="435813"/>
            <a:ext cx="4397516" cy="10126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accent1">
                    <a:lumMod val="50000"/>
                  </a:schemeClr>
                </a:solidFill>
              </a:rPr>
              <a:t>Curating for </a:t>
            </a:r>
            <a:r>
              <a:rPr lang="en-US" sz="3600" b="1" dirty="0" smtClean="0">
                <a:solidFill>
                  <a:schemeClr val="accent1">
                    <a:lumMod val="50000"/>
                  </a:schemeClr>
                </a:solidFill>
              </a:rPr>
              <a:t>learning</a:t>
            </a:r>
          </a:p>
          <a:p>
            <a:r>
              <a:rPr lang="en-US" sz="3600" b="1" dirty="0" smtClean="0">
                <a:solidFill>
                  <a:schemeClr val="accent1">
                    <a:lumMod val="50000"/>
                  </a:schemeClr>
                </a:solidFill>
              </a:rPr>
              <a:t>and </a:t>
            </a:r>
            <a:r>
              <a:rPr lang="en-US" sz="3600" b="1" dirty="0">
                <a:solidFill>
                  <a:schemeClr val="accent1">
                    <a:lumMod val="50000"/>
                  </a:schemeClr>
                </a:solidFill>
              </a:rPr>
              <a:t>research</a:t>
            </a:r>
          </a:p>
        </p:txBody>
      </p:sp>
    </p:spTree>
    <p:extLst>
      <p:ext uri="{BB962C8B-B14F-4D97-AF65-F5344CB8AC3E}">
        <p14:creationId xmlns:p14="http://schemas.microsoft.com/office/powerpoint/2010/main" val="1300085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97685" y="238351"/>
            <a:ext cx="4347730" cy="1768678"/>
            <a:chOff x="297685" y="238351"/>
            <a:chExt cx="4347730" cy="1768678"/>
          </a:xfrm>
        </p:grpSpPr>
        <p:grpSp>
          <p:nvGrpSpPr>
            <p:cNvPr id="7" name="Group 6"/>
            <p:cNvGrpSpPr/>
            <p:nvPr/>
          </p:nvGrpSpPr>
          <p:grpSpPr>
            <a:xfrm>
              <a:off x="297685" y="238351"/>
              <a:ext cx="1273390" cy="1768678"/>
              <a:chOff x="971709" y="237193"/>
              <a:chExt cx="5202980" cy="7226691"/>
            </a:xfrm>
          </p:grpSpPr>
          <p:pic>
            <p:nvPicPr>
              <p:cNvPr id="5" name="Picture 4" descr="docum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71709" y="237193"/>
                <a:ext cx="2785533" cy="3420408"/>
              </a:xfrm>
              <a:prstGeom prst="rect">
                <a:avLst/>
              </a:prstGeom>
              <a:effectLst>
                <a:outerShdw blurRad="50800" dist="127000" dir="2700000" algn="tl" rotWithShape="0">
                  <a:srgbClr val="000000">
                    <a:alpha val="43000"/>
                  </a:srgbClr>
                </a:outerShdw>
              </a:effectLst>
            </p:spPr>
          </p:pic>
          <p:pic>
            <p:nvPicPr>
              <p:cNvPr id="6" name="Picture 5" descr="search_maglas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73627">
                <a:off x="2951817" y="2169166"/>
                <a:ext cx="3222872" cy="5294718"/>
              </a:xfrm>
              <a:prstGeom prst="rect">
                <a:avLst/>
              </a:prstGeom>
            </p:spPr>
          </p:pic>
        </p:grpSp>
        <p:sp>
          <p:nvSpPr>
            <p:cNvPr id="8" name="TextBox 7"/>
            <p:cNvSpPr txBox="1"/>
            <p:nvPr/>
          </p:nvSpPr>
          <p:spPr>
            <a:xfrm>
              <a:off x="1466239" y="429139"/>
              <a:ext cx="3179176" cy="646331"/>
            </a:xfrm>
            <a:prstGeom prst="rect">
              <a:avLst/>
            </a:prstGeom>
            <a:noFill/>
          </p:spPr>
          <p:txBody>
            <a:bodyPr wrap="none" rtlCol="0">
              <a:spAutoFit/>
            </a:bodyPr>
            <a:lstStyle/>
            <a:p>
              <a:r>
                <a:rPr lang="en-US" sz="3600" b="1" dirty="0" smtClean="0">
                  <a:solidFill>
                    <a:srgbClr val="1F497D"/>
                  </a:solidFill>
                </a:rPr>
                <a:t>Finding content</a:t>
              </a:r>
              <a:endParaRPr lang="en-US" sz="3600" b="1" dirty="0">
                <a:solidFill>
                  <a:srgbClr val="1F497D"/>
                </a:solidFill>
              </a:endParaRPr>
            </a:p>
          </p:txBody>
        </p:sp>
      </p:grpSp>
      <p:sp>
        <p:nvSpPr>
          <p:cNvPr id="2" name="TextBox 1"/>
          <p:cNvSpPr txBox="1"/>
          <p:nvPr/>
        </p:nvSpPr>
        <p:spPr>
          <a:xfrm>
            <a:off x="1093577" y="2398683"/>
            <a:ext cx="7173759" cy="1977464"/>
          </a:xfrm>
          <a:prstGeom prst="rect">
            <a:avLst/>
          </a:prstGeom>
          <a:noFill/>
        </p:spPr>
        <p:txBody>
          <a:bodyPr wrap="none" rtlCol="0">
            <a:spAutoFit/>
          </a:bodyPr>
          <a:lstStyle/>
          <a:p>
            <a:pPr>
              <a:spcAft>
                <a:spcPts val="300"/>
              </a:spcAft>
            </a:pPr>
            <a:r>
              <a:rPr lang="en-US" sz="2000" b="1" dirty="0" smtClean="0"/>
              <a:t>Seek, discover, locate and identify...</a:t>
            </a:r>
          </a:p>
          <a:p>
            <a:pPr marL="285750" indent="-285750">
              <a:spcAft>
                <a:spcPts val="300"/>
              </a:spcAft>
              <a:buFont typeface="Arial"/>
              <a:buChar char="•"/>
            </a:pPr>
            <a:r>
              <a:rPr lang="en-US" dirty="0"/>
              <a:t>Specify the topics, issues, questions guiding your search for information</a:t>
            </a:r>
          </a:p>
          <a:p>
            <a:pPr marL="285750" indent="-285750">
              <a:spcAft>
                <a:spcPts val="300"/>
              </a:spcAft>
              <a:buFont typeface="Arial"/>
              <a:buChar char="•"/>
            </a:pPr>
            <a:r>
              <a:rPr lang="en-US" dirty="0"/>
              <a:t>Develop habits that predispose you to exploring, browsing, scanning</a:t>
            </a:r>
          </a:p>
          <a:p>
            <a:pPr marL="285750" indent="-285750">
              <a:spcAft>
                <a:spcPts val="300"/>
              </a:spcAft>
              <a:buFont typeface="Arial"/>
              <a:buChar char="•"/>
            </a:pPr>
            <a:r>
              <a:rPr lang="en-US" dirty="0" smtClean="0"/>
              <a:t>Identify sources: websites, blogs, Twitter streams, RSS news feeds</a:t>
            </a:r>
          </a:p>
          <a:p>
            <a:pPr marL="285750" indent="-285750">
              <a:spcAft>
                <a:spcPts val="300"/>
              </a:spcAft>
              <a:buFont typeface="Arial"/>
              <a:buChar char="•"/>
            </a:pPr>
            <a:r>
              <a:rPr lang="en-US" dirty="0" smtClean="0"/>
              <a:t>Perform searches, set up alerts, sign-up to forums and discussion lists</a:t>
            </a:r>
          </a:p>
          <a:p>
            <a:pPr marL="285750" indent="-285750">
              <a:spcAft>
                <a:spcPts val="300"/>
              </a:spcAft>
              <a:buFont typeface="Arial"/>
              <a:buChar char="•"/>
            </a:pPr>
            <a:r>
              <a:rPr lang="en-US" dirty="0" smtClean="0"/>
              <a:t>Collect, aggregate and store</a:t>
            </a:r>
            <a:endParaRPr lang="en-US" dirty="0"/>
          </a:p>
        </p:txBody>
      </p:sp>
      <p:pic>
        <p:nvPicPr>
          <p:cNvPr id="10" name="Picture 9" descr="guy-searching.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1808" y="5103082"/>
            <a:ext cx="1382192" cy="1754918"/>
          </a:xfrm>
          <a:prstGeom prst="rect">
            <a:avLst/>
          </a:prstGeom>
        </p:spPr>
      </p:pic>
    </p:spTree>
    <p:extLst>
      <p:ext uri="{BB962C8B-B14F-4D97-AF65-F5344CB8AC3E}">
        <p14:creationId xmlns:p14="http://schemas.microsoft.com/office/powerpoint/2010/main" val="820663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9445" y="71133"/>
            <a:ext cx="4823052" cy="1156321"/>
            <a:chOff x="219445" y="71133"/>
            <a:chExt cx="4823052" cy="1156321"/>
          </a:xfrm>
        </p:grpSpPr>
        <p:grpSp>
          <p:nvGrpSpPr>
            <p:cNvPr id="10" name="Group 9"/>
            <p:cNvGrpSpPr/>
            <p:nvPr/>
          </p:nvGrpSpPr>
          <p:grpSpPr>
            <a:xfrm>
              <a:off x="219445" y="71133"/>
              <a:ext cx="1571692" cy="1156321"/>
              <a:chOff x="654459" y="71133"/>
              <a:chExt cx="8483719" cy="6241620"/>
            </a:xfrm>
          </p:grpSpPr>
          <p:pic>
            <p:nvPicPr>
              <p:cNvPr id="9" name="Picture 8" descr="Finger-pointing-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82641" flipH="1">
                <a:off x="4903626" y="71133"/>
                <a:ext cx="4234552" cy="3131257"/>
              </a:xfrm>
              <a:prstGeom prst="rect">
                <a:avLst/>
              </a:prstGeom>
            </p:spPr>
          </p:pic>
          <p:pic>
            <p:nvPicPr>
              <p:cNvPr id="6" name="Picture 5" descr="docu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54459" y="558844"/>
                <a:ext cx="2857167" cy="3508369"/>
              </a:xfrm>
              <a:prstGeom prst="rect">
                <a:avLst/>
              </a:prstGeom>
            </p:spPr>
          </p:pic>
          <p:pic>
            <p:nvPicPr>
              <p:cNvPr id="7" name="Picture 6" descr="docu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18497" y="1189228"/>
                <a:ext cx="2857167" cy="3508369"/>
              </a:xfrm>
              <a:prstGeom prst="rect">
                <a:avLst/>
              </a:prstGeom>
              <a:effectLst>
                <a:outerShdw blurRad="50800" dist="127000" dir="2700000" algn="tl" rotWithShape="0">
                  <a:srgbClr val="000000">
                    <a:alpha val="43000"/>
                  </a:srgbClr>
                </a:outerShdw>
              </a:effectLst>
            </p:spPr>
          </p:pic>
          <p:pic>
            <p:nvPicPr>
              <p:cNvPr id="8" name="Picture 7" descr="docu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89293" y="2804384"/>
                <a:ext cx="2857167" cy="3508369"/>
              </a:xfrm>
              <a:prstGeom prst="rect">
                <a:avLst/>
              </a:prstGeom>
              <a:effectLst>
                <a:outerShdw blurRad="50800" dist="254000" dir="2700000" algn="tl" rotWithShape="0">
                  <a:srgbClr val="000000">
                    <a:alpha val="43000"/>
                  </a:srgbClr>
                </a:outerShdw>
              </a:effectLst>
            </p:spPr>
          </p:pic>
        </p:grpSp>
        <p:sp>
          <p:nvSpPr>
            <p:cNvPr id="11" name="TextBox 10"/>
            <p:cNvSpPr txBox="1"/>
            <p:nvPr/>
          </p:nvSpPr>
          <p:spPr>
            <a:xfrm>
              <a:off x="1458012" y="429848"/>
              <a:ext cx="3584485" cy="646331"/>
            </a:xfrm>
            <a:prstGeom prst="rect">
              <a:avLst/>
            </a:prstGeom>
            <a:noFill/>
          </p:spPr>
          <p:txBody>
            <a:bodyPr wrap="none" rtlCol="0">
              <a:spAutoFit/>
            </a:bodyPr>
            <a:lstStyle/>
            <a:p>
              <a:r>
                <a:rPr lang="en-US" sz="3600" b="1" dirty="0" smtClean="0">
                  <a:solidFill>
                    <a:srgbClr val="1F497D"/>
                  </a:solidFill>
                </a:rPr>
                <a:t>Selecting the best</a:t>
              </a:r>
              <a:endParaRPr lang="en-US" sz="3600" b="1" dirty="0">
                <a:solidFill>
                  <a:srgbClr val="1F497D"/>
                </a:solidFill>
              </a:endParaRPr>
            </a:p>
          </p:txBody>
        </p:sp>
      </p:grpSp>
      <p:sp>
        <p:nvSpPr>
          <p:cNvPr id="2" name="TextBox 1"/>
          <p:cNvSpPr txBox="1"/>
          <p:nvPr/>
        </p:nvSpPr>
        <p:spPr>
          <a:xfrm>
            <a:off x="1458012" y="1612272"/>
            <a:ext cx="5579021" cy="400110"/>
          </a:xfrm>
          <a:prstGeom prst="rect">
            <a:avLst/>
          </a:prstGeom>
          <a:noFill/>
        </p:spPr>
        <p:txBody>
          <a:bodyPr wrap="none" rtlCol="0">
            <a:spAutoFit/>
          </a:bodyPr>
          <a:lstStyle/>
          <a:p>
            <a:r>
              <a:rPr lang="en-US" sz="2000" b="1" dirty="0" smtClean="0"/>
              <a:t>Sort, filter, assess, critically </a:t>
            </a:r>
            <a:r>
              <a:rPr lang="en-US" sz="2000" b="1" dirty="0" err="1" smtClean="0"/>
              <a:t>analyse</a:t>
            </a:r>
            <a:r>
              <a:rPr lang="en-US" sz="2000" b="1" dirty="0" smtClean="0"/>
              <a:t> and evaluate...</a:t>
            </a:r>
          </a:p>
        </p:txBody>
      </p:sp>
      <p:pic>
        <p:nvPicPr>
          <p:cNvPr id="4" name="Picture 3" descr="cherry_pic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3823" y="0"/>
            <a:ext cx="1831936" cy="1446265"/>
          </a:xfrm>
          <a:prstGeom prst="rect">
            <a:avLst/>
          </a:prstGeom>
        </p:spPr>
      </p:pic>
      <p:sp>
        <p:nvSpPr>
          <p:cNvPr id="3" name="Rectangle 2"/>
          <p:cNvSpPr/>
          <p:nvPr/>
        </p:nvSpPr>
        <p:spPr>
          <a:xfrm>
            <a:off x="1458012" y="2262780"/>
            <a:ext cx="7248237" cy="923330"/>
          </a:xfrm>
          <a:prstGeom prst="rect">
            <a:avLst/>
          </a:prstGeom>
        </p:spPr>
        <p:txBody>
          <a:bodyPr wrap="square">
            <a:spAutoFit/>
          </a:bodyPr>
          <a:lstStyle/>
          <a:p>
            <a:pPr lvl="0"/>
            <a:r>
              <a:rPr lang="en-US" b="1" dirty="0">
                <a:solidFill>
                  <a:prstClr val="black"/>
                </a:solidFill>
              </a:rPr>
              <a:t>Determine what is worth keeping and what should thrown away</a:t>
            </a:r>
          </a:p>
          <a:p>
            <a:pPr marL="358775" lvl="0" indent="-180975">
              <a:buFont typeface="Arial"/>
              <a:buChar char="•"/>
            </a:pPr>
            <a:r>
              <a:rPr lang="en-US" dirty="0">
                <a:solidFill>
                  <a:prstClr val="black"/>
                </a:solidFill>
              </a:rPr>
              <a:t>	don’t capture unless you think it is high quality and will be useful</a:t>
            </a:r>
          </a:p>
          <a:p>
            <a:pPr marL="358775" lvl="0" indent="-180975">
              <a:buFont typeface="Arial"/>
              <a:buChar char="•"/>
            </a:pPr>
            <a:r>
              <a:rPr lang="en-US" dirty="0">
                <a:solidFill>
                  <a:prstClr val="black"/>
                </a:solidFill>
              </a:rPr>
              <a:t>	be discerning - decide what is current?, important?, the best?</a:t>
            </a:r>
          </a:p>
        </p:txBody>
      </p:sp>
      <p:sp>
        <p:nvSpPr>
          <p:cNvPr id="5" name="Rectangle 4"/>
          <p:cNvSpPr/>
          <p:nvPr/>
        </p:nvSpPr>
        <p:spPr>
          <a:xfrm>
            <a:off x="1458012" y="4537571"/>
            <a:ext cx="5922337" cy="1200329"/>
          </a:xfrm>
          <a:prstGeom prst="rect">
            <a:avLst/>
          </a:prstGeom>
        </p:spPr>
        <p:txBody>
          <a:bodyPr wrap="square">
            <a:spAutoFit/>
          </a:bodyPr>
          <a:lstStyle/>
          <a:p>
            <a:pPr lvl="0"/>
            <a:r>
              <a:rPr lang="en-US" b="1" dirty="0" smtClean="0">
                <a:solidFill>
                  <a:prstClr val="black"/>
                </a:solidFill>
              </a:rPr>
              <a:t>A vetted </a:t>
            </a:r>
            <a:r>
              <a:rPr lang="en-US" b="1" dirty="0">
                <a:solidFill>
                  <a:prstClr val="black"/>
                </a:solidFill>
              </a:rPr>
              <a:t>selection of what is found</a:t>
            </a:r>
          </a:p>
          <a:p>
            <a:pPr marL="358775" lvl="0" indent="-180975">
              <a:buFont typeface="Arial"/>
              <a:buChar char="•"/>
            </a:pPr>
            <a:r>
              <a:rPr lang="en-US" dirty="0">
                <a:solidFill>
                  <a:prstClr val="black"/>
                </a:solidFill>
              </a:rPr>
              <a:t>	comparative analysis, verification of alternative sources</a:t>
            </a:r>
          </a:p>
          <a:p>
            <a:pPr marL="358775" lvl="0" indent="-180975">
              <a:buFont typeface="Arial"/>
              <a:buChar char="•"/>
            </a:pPr>
            <a:r>
              <a:rPr lang="en-US" dirty="0">
                <a:solidFill>
                  <a:prstClr val="black"/>
                </a:solidFill>
              </a:rPr>
              <a:t>	judge relevance, originality, quality</a:t>
            </a:r>
          </a:p>
          <a:p>
            <a:pPr marL="358775" lvl="0" indent="-180975">
              <a:buFont typeface="Arial"/>
              <a:buChar char="•"/>
            </a:pPr>
            <a:r>
              <a:rPr lang="en-US" dirty="0">
                <a:solidFill>
                  <a:prstClr val="black"/>
                </a:solidFill>
              </a:rPr>
              <a:t>	then store, manage and archive</a:t>
            </a:r>
          </a:p>
        </p:txBody>
      </p:sp>
      <p:sp>
        <p:nvSpPr>
          <p:cNvPr id="13" name="Rectangle 12"/>
          <p:cNvSpPr/>
          <p:nvPr/>
        </p:nvSpPr>
        <p:spPr>
          <a:xfrm>
            <a:off x="1458012" y="3261258"/>
            <a:ext cx="5800052" cy="1200329"/>
          </a:xfrm>
          <a:prstGeom prst="rect">
            <a:avLst/>
          </a:prstGeom>
        </p:spPr>
        <p:txBody>
          <a:bodyPr wrap="square">
            <a:spAutoFit/>
          </a:bodyPr>
          <a:lstStyle/>
          <a:p>
            <a:pPr lvl="0"/>
            <a:r>
              <a:rPr lang="en-US" b="1" dirty="0">
                <a:solidFill>
                  <a:prstClr val="black"/>
                </a:solidFill>
              </a:rPr>
              <a:t>Developing sensitivity to emerging patterns, themes</a:t>
            </a:r>
          </a:p>
          <a:p>
            <a:pPr marL="358775" lvl="0" indent="-180975">
              <a:buFont typeface="Arial"/>
              <a:buChar char="•"/>
            </a:pPr>
            <a:r>
              <a:rPr lang="en-US" dirty="0">
                <a:solidFill>
                  <a:prstClr val="black"/>
                </a:solidFill>
              </a:rPr>
              <a:t>	monitor how news/issues are developing</a:t>
            </a:r>
          </a:p>
          <a:p>
            <a:pPr marL="358775" lvl="0" indent="-180975">
              <a:buFont typeface="Arial"/>
              <a:buChar char="•"/>
            </a:pPr>
            <a:r>
              <a:rPr lang="en-US" dirty="0">
                <a:solidFill>
                  <a:prstClr val="black"/>
                </a:solidFill>
              </a:rPr>
              <a:t>	what is unusual and out of the ordinary?</a:t>
            </a:r>
          </a:p>
          <a:p>
            <a:pPr marL="358775" lvl="0" indent="-180975">
              <a:buFont typeface="Arial"/>
              <a:buChar char="•"/>
            </a:pPr>
            <a:r>
              <a:rPr lang="en-US" dirty="0">
                <a:solidFill>
                  <a:prstClr val="black"/>
                </a:solidFill>
              </a:rPr>
              <a:t>	how do the pieces fit together? what’s the big picture?</a:t>
            </a:r>
          </a:p>
        </p:txBody>
      </p:sp>
      <p:sp>
        <p:nvSpPr>
          <p:cNvPr id="15" name="Oval Callout 14"/>
          <p:cNvSpPr/>
          <p:nvPr/>
        </p:nvSpPr>
        <p:spPr>
          <a:xfrm>
            <a:off x="5880485" y="4633576"/>
            <a:ext cx="3663758" cy="1601208"/>
          </a:xfrm>
          <a:prstGeom prst="wedgeEllipseCallout">
            <a:avLst>
              <a:gd name="adj1" fmla="val 38075"/>
              <a:gd name="adj2" fmla="val 87503"/>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b="1" i="1" dirty="0">
                <a:solidFill>
                  <a:srgbClr val="254061"/>
                </a:solidFill>
                <a:latin typeface="Times New Roman"/>
                <a:cs typeface="Times New Roman"/>
              </a:rPr>
              <a:t>“What you leave out can be just as </a:t>
            </a:r>
            <a:r>
              <a:rPr lang="en-US" b="1" i="1" dirty="0" smtClean="0">
                <a:solidFill>
                  <a:srgbClr val="254061"/>
                </a:solidFill>
                <a:latin typeface="Times New Roman"/>
                <a:cs typeface="Times New Roman"/>
              </a:rPr>
              <a:t>important </a:t>
            </a:r>
            <a:r>
              <a:rPr lang="en-US" b="1" i="1" dirty="0">
                <a:solidFill>
                  <a:srgbClr val="254061"/>
                </a:solidFill>
                <a:latin typeface="Times New Roman"/>
                <a:cs typeface="Times New Roman"/>
              </a:rPr>
              <a:t>as what you decide to keep.”</a:t>
            </a:r>
          </a:p>
        </p:txBody>
      </p:sp>
    </p:spTree>
    <p:extLst>
      <p:ext uri="{BB962C8B-B14F-4D97-AF65-F5344CB8AC3E}">
        <p14:creationId xmlns:p14="http://schemas.microsoft.com/office/powerpoint/2010/main" val="3927040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27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strVal val="2/3*#ppt_w"/>
                                          </p:val>
                                        </p:tav>
                                        <p:tav tm="100000">
                                          <p:val>
                                            <p:strVal val="#ppt_w"/>
                                          </p:val>
                                        </p:tav>
                                      </p:tavLst>
                                    </p:anim>
                                    <p:anim calcmode="lin" valueType="num">
                                      <p:cBhvr>
                                        <p:cTn id="28" dur="500" fill="hold"/>
                                        <p:tgtEl>
                                          <p:spTgt spid="1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3"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37076" y="85346"/>
            <a:ext cx="5812917" cy="1131437"/>
            <a:chOff x="137076" y="85346"/>
            <a:chExt cx="5812917" cy="1131437"/>
          </a:xfrm>
        </p:grpSpPr>
        <p:grpSp>
          <p:nvGrpSpPr>
            <p:cNvPr id="9" name="Group 8"/>
            <p:cNvGrpSpPr/>
            <p:nvPr/>
          </p:nvGrpSpPr>
          <p:grpSpPr>
            <a:xfrm>
              <a:off x="137076" y="85346"/>
              <a:ext cx="1288025" cy="1131437"/>
              <a:chOff x="968759" y="802526"/>
              <a:chExt cx="6437537" cy="5654909"/>
            </a:xfrm>
          </p:grpSpPr>
          <p:pic>
            <p:nvPicPr>
              <p:cNvPr id="8" name="Picture 7" descr="docum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01017" y="802526"/>
                <a:ext cx="4605279" cy="5654909"/>
              </a:xfrm>
              <a:prstGeom prst="rect">
                <a:avLst/>
              </a:prstGeom>
              <a:effectLst>
                <a:outerShdw blurRad="50800" dist="127000" dir="2700000" algn="tl" rotWithShape="0">
                  <a:srgbClr val="000000">
                    <a:alpha val="43000"/>
                  </a:srgbClr>
                </a:outerShdw>
              </a:effectLst>
            </p:spPr>
          </p:pic>
          <p:pic>
            <p:nvPicPr>
              <p:cNvPr id="5" name="Picture 4" descr="scisso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759" y="1211466"/>
                <a:ext cx="4520777" cy="3434043"/>
              </a:xfrm>
              <a:prstGeom prst="rect">
                <a:avLst/>
              </a:prstGeom>
            </p:spPr>
          </p:pic>
        </p:grpSp>
        <p:sp>
          <p:nvSpPr>
            <p:cNvPr id="10" name="TextBox 9"/>
            <p:cNvSpPr txBox="1"/>
            <p:nvPr/>
          </p:nvSpPr>
          <p:spPr>
            <a:xfrm>
              <a:off x="1531144" y="403321"/>
              <a:ext cx="4418849" cy="646331"/>
            </a:xfrm>
            <a:prstGeom prst="rect">
              <a:avLst/>
            </a:prstGeom>
            <a:noFill/>
          </p:spPr>
          <p:txBody>
            <a:bodyPr wrap="square" rtlCol="0">
              <a:spAutoFit/>
            </a:bodyPr>
            <a:lstStyle/>
            <a:p>
              <a:r>
                <a:rPr lang="en-US" sz="3600" b="1" dirty="0" smtClean="0">
                  <a:solidFill>
                    <a:srgbClr val="1F497D"/>
                  </a:solidFill>
                </a:rPr>
                <a:t>Editing to add value</a:t>
              </a:r>
              <a:endParaRPr lang="en-US" sz="3600" b="1" dirty="0">
                <a:solidFill>
                  <a:srgbClr val="1F497D"/>
                </a:solidFill>
              </a:endParaRPr>
            </a:p>
          </p:txBody>
        </p:sp>
      </p:grpSp>
      <p:sp>
        <p:nvSpPr>
          <p:cNvPr id="2" name="TextBox 1"/>
          <p:cNvSpPr txBox="1"/>
          <p:nvPr/>
        </p:nvSpPr>
        <p:spPr>
          <a:xfrm>
            <a:off x="503675" y="1776899"/>
            <a:ext cx="4483961" cy="400110"/>
          </a:xfrm>
          <a:prstGeom prst="rect">
            <a:avLst/>
          </a:prstGeom>
          <a:noFill/>
        </p:spPr>
        <p:txBody>
          <a:bodyPr wrap="square" rtlCol="0">
            <a:spAutoFit/>
          </a:bodyPr>
          <a:lstStyle/>
          <a:p>
            <a:r>
              <a:rPr lang="en-US" sz="2000" b="1" dirty="0" smtClean="0"/>
              <a:t>Make sense of what has been found...</a:t>
            </a:r>
          </a:p>
        </p:txBody>
      </p:sp>
      <p:sp>
        <p:nvSpPr>
          <p:cNvPr id="3" name="Rectangle 2"/>
          <p:cNvSpPr/>
          <p:nvPr/>
        </p:nvSpPr>
        <p:spPr>
          <a:xfrm>
            <a:off x="503675" y="4040403"/>
            <a:ext cx="8156479" cy="1754327"/>
          </a:xfrm>
          <a:prstGeom prst="rect">
            <a:avLst/>
          </a:prstGeom>
        </p:spPr>
        <p:txBody>
          <a:bodyPr wrap="square">
            <a:spAutoFit/>
          </a:bodyPr>
          <a:lstStyle/>
          <a:p>
            <a:pPr lvl="0"/>
            <a:r>
              <a:rPr lang="en-US" b="1" dirty="0" err="1" smtClean="0">
                <a:solidFill>
                  <a:prstClr val="black"/>
                </a:solidFill>
              </a:rPr>
              <a:t>Contextualise</a:t>
            </a:r>
            <a:endParaRPr lang="en-US" b="1" dirty="0">
              <a:solidFill>
                <a:prstClr val="black"/>
              </a:solidFill>
            </a:endParaRPr>
          </a:p>
          <a:p>
            <a:pPr marL="358775" lvl="0" indent="-180975">
              <a:buFont typeface="Arial"/>
              <a:buChar char="•"/>
            </a:pPr>
            <a:r>
              <a:rPr lang="en-US" dirty="0">
                <a:solidFill>
                  <a:prstClr val="black"/>
                </a:solidFill>
              </a:rPr>
              <a:t>where and how does the information fit with your area of interest?</a:t>
            </a:r>
          </a:p>
          <a:p>
            <a:pPr marL="358775" lvl="0" indent="-180975">
              <a:buFont typeface="Arial"/>
              <a:buChar char="•"/>
            </a:pPr>
            <a:r>
              <a:rPr lang="en-US" dirty="0">
                <a:solidFill>
                  <a:prstClr val="black"/>
                </a:solidFill>
              </a:rPr>
              <a:t>what is the picture picture? What are the key issues?</a:t>
            </a:r>
          </a:p>
          <a:p>
            <a:pPr marL="358775" lvl="0" indent="-180975">
              <a:buFont typeface="Arial"/>
              <a:buChar char="•"/>
            </a:pPr>
            <a:r>
              <a:rPr lang="en-US" dirty="0">
                <a:solidFill>
                  <a:prstClr val="black"/>
                </a:solidFill>
              </a:rPr>
              <a:t>make additional notes and annotate your resources</a:t>
            </a:r>
          </a:p>
          <a:p>
            <a:pPr lvl="0"/>
            <a:r>
              <a:rPr lang="en-US" dirty="0">
                <a:solidFill>
                  <a:prstClr val="black"/>
                </a:solidFill>
              </a:rPr>
              <a:t>	e.g., write a blog post, embed links to other relevant material</a:t>
            </a:r>
          </a:p>
          <a:p>
            <a:pPr lvl="0"/>
            <a:r>
              <a:rPr lang="en-US" dirty="0">
                <a:solidFill>
                  <a:prstClr val="black"/>
                </a:solidFill>
              </a:rPr>
              <a:t>	share links and comment on Twitter – add #</a:t>
            </a:r>
            <a:r>
              <a:rPr lang="en-US" dirty="0" err="1">
                <a:solidFill>
                  <a:prstClr val="black"/>
                </a:solidFill>
              </a:rPr>
              <a:t>hashtag</a:t>
            </a:r>
            <a:r>
              <a:rPr lang="en-US" dirty="0">
                <a:solidFill>
                  <a:prstClr val="black"/>
                </a:solidFill>
              </a:rPr>
              <a:t> ‘your topic’</a:t>
            </a:r>
          </a:p>
        </p:txBody>
      </p:sp>
      <p:sp>
        <p:nvSpPr>
          <p:cNvPr id="4" name="Rectangle 3"/>
          <p:cNvSpPr/>
          <p:nvPr/>
        </p:nvSpPr>
        <p:spPr>
          <a:xfrm>
            <a:off x="503675" y="2478408"/>
            <a:ext cx="7986327" cy="1477328"/>
          </a:xfrm>
          <a:prstGeom prst="rect">
            <a:avLst/>
          </a:prstGeom>
        </p:spPr>
        <p:txBody>
          <a:bodyPr wrap="square">
            <a:spAutoFit/>
          </a:bodyPr>
          <a:lstStyle/>
          <a:p>
            <a:pPr lvl="0"/>
            <a:r>
              <a:rPr lang="en-US" b="1" dirty="0">
                <a:solidFill>
                  <a:prstClr val="black"/>
                </a:solidFill>
              </a:rPr>
              <a:t>Focus on adding value</a:t>
            </a:r>
          </a:p>
          <a:p>
            <a:pPr marL="358775" lvl="0" indent="-180975">
              <a:buFont typeface="Arial"/>
              <a:buChar char="•"/>
            </a:pPr>
            <a:r>
              <a:rPr lang="en-US" dirty="0">
                <a:solidFill>
                  <a:prstClr val="black"/>
                </a:solidFill>
              </a:rPr>
              <a:t>Introduce, </a:t>
            </a:r>
            <a:r>
              <a:rPr lang="en-US" dirty="0" err="1">
                <a:solidFill>
                  <a:prstClr val="black"/>
                </a:solidFill>
              </a:rPr>
              <a:t>summarise</a:t>
            </a:r>
            <a:r>
              <a:rPr lang="en-US" dirty="0">
                <a:solidFill>
                  <a:prstClr val="black"/>
                </a:solidFill>
              </a:rPr>
              <a:t> and </a:t>
            </a:r>
            <a:r>
              <a:rPr lang="en-US" dirty="0" err="1">
                <a:solidFill>
                  <a:prstClr val="black"/>
                </a:solidFill>
              </a:rPr>
              <a:t>synthesise</a:t>
            </a:r>
            <a:r>
              <a:rPr lang="en-US" dirty="0">
                <a:solidFill>
                  <a:prstClr val="black"/>
                </a:solidFill>
              </a:rPr>
              <a:t> – distil out themes, issues and patterns</a:t>
            </a:r>
          </a:p>
          <a:p>
            <a:pPr marL="358775" lvl="0" indent="-180975">
              <a:buFont typeface="Arial"/>
              <a:buChar char="•"/>
            </a:pPr>
            <a:r>
              <a:rPr lang="en-US" dirty="0">
                <a:solidFill>
                  <a:prstClr val="black"/>
                </a:solidFill>
              </a:rPr>
              <a:t>Ask questions of the material you have found – what significance does it have?</a:t>
            </a:r>
          </a:p>
          <a:p>
            <a:pPr marL="358775" lvl="0" indent="-180975">
              <a:buFont typeface="Arial"/>
              <a:buChar char="•"/>
            </a:pPr>
            <a:r>
              <a:rPr lang="en-US" dirty="0">
                <a:solidFill>
                  <a:prstClr val="black"/>
                </a:solidFill>
              </a:rPr>
              <a:t>What is your perspective? contribute your own view, your understanding</a:t>
            </a:r>
          </a:p>
          <a:p>
            <a:pPr marL="358775" lvl="0" indent="-180975">
              <a:buFont typeface="Arial"/>
              <a:buChar char="•"/>
            </a:pPr>
            <a:r>
              <a:rPr lang="en-US" dirty="0">
                <a:solidFill>
                  <a:prstClr val="black"/>
                </a:solidFill>
              </a:rPr>
              <a:t>Narrate and commentate on what you read and hear</a:t>
            </a:r>
          </a:p>
        </p:txBody>
      </p:sp>
    </p:spTree>
    <p:extLst>
      <p:ext uri="{BB962C8B-B14F-4D97-AF65-F5344CB8AC3E}">
        <p14:creationId xmlns:p14="http://schemas.microsoft.com/office/powerpoint/2010/main" val="3658327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212501" y="205959"/>
            <a:ext cx="3550902" cy="1181509"/>
            <a:chOff x="212501" y="205959"/>
            <a:chExt cx="3550902" cy="1181509"/>
          </a:xfrm>
        </p:grpSpPr>
        <p:grpSp>
          <p:nvGrpSpPr>
            <p:cNvPr id="38" name="Group 37"/>
            <p:cNvGrpSpPr/>
            <p:nvPr/>
          </p:nvGrpSpPr>
          <p:grpSpPr>
            <a:xfrm>
              <a:off x="212501" y="205959"/>
              <a:ext cx="1409369" cy="1181509"/>
              <a:chOff x="377155" y="488163"/>
              <a:chExt cx="7981669" cy="6691233"/>
            </a:xfrm>
          </p:grpSpPr>
          <p:pic>
            <p:nvPicPr>
              <p:cNvPr id="28" name="Picture 27" descr="docum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52399" flipH="1">
                <a:off x="5501657" y="488163"/>
                <a:ext cx="2857167" cy="3508369"/>
              </a:xfrm>
              <a:prstGeom prst="rect">
                <a:avLst/>
              </a:prstGeom>
              <a:effectLst>
                <a:outerShdw blurRad="50800" dist="127000" dir="2700000" algn="tl" rotWithShape="0">
                  <a:srgbClr val="000000">
                    <a:alpha val="43000"/>
                  </a:srgbClr>
                </a:outerShdw>
              </a:effectLst>
            </p:spPr>
          </p:pic>
          <p:pic>
            <p:nvPicPr>
              <p:cNvPr id="26" name="Picture 25" descr="black-curved-arrow-h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701163">
                <a:off x="2993705" y="1843830"/>
                <a:ext cx="3214881" cy="1966435"/>
              </a:xfrm>
              <a:prstGeom prst="rect">
                <a:avLst/>
              </a:prstGeom>
            </p:spPr>
          </p:pic>
          <p:pic>
            <p:nvPicPr>
              <p:cNvPr id="29" name="Picture 28" descr="fold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982" y="2608329"/>
                <a:ext cx="4249671" cy="4249671"/>
              </a:xfrm>
              <a:prstGeom prst="rect">
                <a:avLst/>
              </a:prstGeom>
            </p:spPr>
          </p:pic>
          <p:pic>
            <p:nvPicPr>
              <p:cNvPr id="36" name="Picture 35" descr="fold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155" y="854796"/>
                <a:ext cx="3284471" cy="3284471"/>
              </a:xfrm>
              <a:prstGeom prst="rect">
                <a:avLst/>
              </a:prstGeom>
            </p:spPr>
          </p:pic>
          <p:pic>
            <p:nvPicPr>
              <p:cNvPr id="37" name="Picture 36" descr="fold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2707" y="3894925"/>
                <a:ext cx="3284471" cy="3284471"/>
              </a:xfrm>
              <a:prstGeom prst="rect">
                <a:avLst/>
              </a:prstGeom>
            </p:spPr>
          </p:pic>
        </p:grpSp>
        <p:sp>
          <p:nvSpPr>
            <p:cNvPr id="39" name="TextBox 38"/>
            <p:cNvSpPr txBox="1"/>
            <p:nvPr/>
          </p:nvSpPr>
          <p:spPr>
            <a:xfrm>
              <a:off x="1693606" y="373480"/>
              <a:ext cx="2069797" cy="646331"/>
            </a:xfrm>
            <a:prstGeom prst="rect">
              <a:avLst/>
            </a:prstGeom>
            <a:noFill/>
          </p:spPr>
          <p:txBody>
            <a:bodyPr wrap="none" rtlCol="0">
              <a:spAutoFit/>
            </a:bodyPr>
            <a:lstStyle/>
            <a:p>
              <a:r>
                <a:rPr lang="en-US" sz="3600" b="1" dirty="0" smtClean="0">
                  <a:solidFill>
                    <a:srgbClr val="1F497D"/>
                  </a:solidFill>
                </a:rPr>
                <a:t>Arranging</a:t>
              </a:r>
              <a:endParaRPr lang="en-US" sz="3600" b="1" dirty="0">
                <a:solidFill>
                  <a:srgbClr val="1F497D"/>
                </a:solidFill>
              </a:endParaRPr>
            </a:p>
          </p:txBody>
        </p:sp>
      </p:grpSp>
      <p:sp>
        <p:nvSpPr>
          <p:cNvPr id="2" name="TextBox 1"/>
          <p:cNvSpPr txBox="1"/>
          <p:nvPr/>
        </p:nvSpPr>
        <p:spPr>
          <a:xfrm>
            <a:off x="1736504" y="1616807"/>
            <a:ext cx="4706762" cy="400110"/>
          </a:xfrm>
          <a:prstGeom prst="rect">
            <a:avLst/>
          </a:prstGeom>
          <a:noFill/>
        </p:spPr>
        <p:txBody>
          <a:bodyPr wrap="none" rtlCol="0">
            <a:spAutoFit/>
          </a:bodyPr>
          <a:lstStyle/>
          <a:p>
            <a:r>
              <a:rPr lang="en-US" sz="2000" b="1" dirty="0" smtClean="0"/>
              <a:t>Managing and </a:t>
            </a:r>
            <a:r>
              <a:rPr lang="en-US" sz="2000" b="1" dirty="0" err="1" smtClean="0"/>
              <a:t>organising</a:t>
            </a:r>
            <a:r>
              <a:rPr lang="en-US" sz="2000" b="1" dirty="0" smtClean="0"/>
              <a:t> your collection...</a:t>
            </a:r>
          </a:p>
        </p:txBody>
      </p:sp>
      <p:sp>
        <p:nvSpPr>
          <p:cNvPr id="3" name="Rectangle 2"/>
          <p:cNvSpPr/>
          <p:nvPr/>
        </p:nvSpPr>
        <p:spPr>
          <a:xfrm>
            <a:off x="1736504" y="3640274"/>
            <a:ext cx="7039005" cy="1200329"/>
          </a:xfrm>
          <a:prstGeom prst="rect">
            <a:avLst/>
          </a:prstGeom>
        </p:spPr>
        <p:txBody>
          <a:bodyPr wrap="square">
            <a:spAutoFit/>
          </a:bodyPr>
          <a:lstStyle/>
          <a:p>
            <a:pPr lvl="0"/>
            <a:r>
              <a:rPr lang="en-US" b="1" dirty="0">
                <a:solidFill>
                  <a:prstClr val="black"/>
                </a:solidFill>
              </a:rPr>
              <a:t>Classify your content, use labeling, tagging, metadata</a:t>
            </a:r>
          </a:p>
          <a:p>
            <a:pPr marL="358775" lvl="0" indent="-180975">
              <a:buFont typeface="Arial"/>
              <a:buChar char="•"/>
            </a:pPr>
            <a:r>
              <a:rPr lang="en-US" dirty="0">
                <a:solidFill>
                  <a:prstClr val="black"/>
                </a:solidFill>
              </a:rPr>
              <a:t>	develop indexes, content lists and your taxonomy</a:t>
            </a:r>
          </a:p>
          <a:p>
            <a:pPr marL="358775" lvl="0" indent="-180975">
              <a:buFont typeface="Arial"/>
              <a:buChar char="•"/>
            </a:pPr>
            <a:r>
              <a:rPr lang="en-US" dirty="0">
                <a:solidFill>
                  <a:prstClr val="black"/>
                </a:solidFill>
              </a:rPr>
              <a:t>	sort, create structures, </a:t>
            </a:r>
            <a:r>
              <a:rPr lang="en-US" dirty="0" err="1">
                <a:solidFill>
                  <a:prstClr val="black"/>
                </a:solidFill>
              </a:rPr>
              <a:t>categorise</a:t>
            </a:r>
            <a:r>
              <a:rPr lang="en-US" dirty="0">
                <a:solidFill>
                  <a:prstClr val="black"/>
                </a:solidFill>
              </a:rPr>
              <a:t>, </a:t>
            </a:r>
            <a:r>
              <a:rPr lang="en-US" dirty="0" err="1">
                <a:solidFill>
                  <a:prstClr val="black"/>
                </a:solidFill>
              </a:rPr>
              <a:t>organise</a:t>
            </a:r>
            <a:r>
              <a:rPr lang="en-US" dirty="0">
                <a:solidFill>
                  <a:prstClr val="black"/>
                </a:solidFill>
              </a:rPr>
              <a:t>, arrange</a:t>
            </a:r>
          </a:p>
          <a:p>
            <a:pPr marL="358775" lvl="0" indent="-180975">
              <a:buFont typeface="Arial"/>
              <a:buChar char="•"/>
            </a:pPr>
            <a:r>
              <a:rPr lang="en-US" dirty="0">
                <a:solidFill>
                  <a:prstClr val="black"/>
                </a:solidFill>
              </a:rPr>
              <a:t>	aim to rank and </a:t>
            </a:r>
            <a:r>
              <a:rPr lang="en-US" dirty="0" err="1">
                <a:solidFill>
                  <a:prstClr val="black"/>
                </a:solidFill>
              </a:rPr>
              <a:t>prioritise</a:t>
            </a:r>
            <a:r>
              <a:rPr lang="en-US" dirty="0">
                <a:solidFill>
                  <a:prstClr val="black"/>
                </a:solidFill>
              </a:rPr>
              <a:t> in terms of importance and value</a:t>
            </a:r>
          </a:p>
        </p:txBody>
      </p:sp>
      <p:sp>
        <p:nvSpPr>
          <p:cNvPr id="4" name="Rectangle 3"/>
          <p:cNvSpPr/>
          <p:nvPr/>
        </p:nvSpPr>
        <p:spPr>
          <a:xfrm>
            <a:off x="1736504" y="2294015"/>
            <a:ext cx="6937981" cy="1200329"/>
          </a:xfrm>
          <a:prstGeom prst="rect">
            <a:avLst/>
          </a:prstGeom>
        </p:spPr>
        <p:txBody>
          <a:bodyPr wrap="square">
            <a:spAutoFit/>
          </a:bodyPr>
          <a:lstStyle/>
          <a:p>
            <a:pPr lvl="0"/>
            <a:r>
              <a:rPr lang="en-US" b="1" dirty="0">
                <a:solidFill>
                  <a:prstClr val="black"/>
                </a:solidFill>
              </a:rPr>
              <a:t>Consider how to make your content locatable and discoverable</a:t>
            </a:r>
          </a:p>
          <a:p>
            <a:pPr marL="358775" lvl="0" indent="-180975">
              <a:buFont typeface="Arial"/>
              <a:buChar char="•"/>
            </a:pPr>
            <a:r>
              <a:rPr lang="en-US" dirty="0">
                <a:solidFill>
                  <a:prstClr val="black"/>
                </a:solidFill>
              </a:rPr>
              <a:t>	by you and by others – consider the needs of your target audience</a:t>
            </a:r>
          </a:p>
          <a:p>
            <a:pPr marL="358775" lvl="0" indent="-180975">
              <a:buFont typeface="Arial"/>
              <a:buChar char="•"/>
            </a:pPr>
            <a:r>
              <a:rPr lang="en-US" dirty="0">
                <a:solidFill>
                  <a:prstClr val="black"/>
                </a:solidFill>
              </a:rPr>
              <a:t>	how can you make it findable, searchable, accessible?</a:t>
            </a:r>
          </a:p>
          <a:p>
            <a:pPr marL="358775" lvl="0" indent="-180975">
              <a:buFont typeface="Arial"/>
              <a:buChar char="•"/>
            </a:pPr>
            <a:r>
              <a:rPr lang="en-US" dirty="0">
                <a:solidFill>
                  <a:prstClr val="black"/>
                </a:solidFill>
              </a:rPr>
              <a:t>	think about what needs to be salient, obvious, highlighted</a:t>
            </a:r>
          </a:p>
        </p:txBody>
      </p:sp>
    </p:spTree>
    <p:extLst>
      <p:ext uri="{BB962C8B-B14F-4D97-AF65-F5344CB8AC3E}">
        <p14:creationId xmlns:p14="http://schemas.microsoft.com/office/powerpoint/2010/main" val="415539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1688</TotalTime>
  <Words>1535</Words>
  <Application>Microsoft Macintosh PowerPoint</Application>
  <PresentationFormat>On-screen Show (4:3)</PresentationFormat>
  <Paragraphs>214</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and task management</vt:lpstr>
      <vt:lpstr>PowerPoint Presentation</vt:lpstr>
    </vt:vector>
  </TitlesOfParts>
  <Manager/>
  <Company>Cardiff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Curating digital content</dc:title>
  <dc:subject>Undergraduate studies</dc:subject>
  <dc:creator>Joe Nicholls</dc:creator>
  <cp:keywords/>
  <dc:description/>
  <cp:lastModifiedBy>Joe Nicholls</cp:lastModifiedBy>
  <cp:revision>91</cp:revision>
  <dcterms:created xsi:type="dcterms:W3CDTF">2014-03-08T16:22:01Z</dcterms:created>
  <dcterms:modified xsi:type="dcterms:W3CDTF">2014-07-08T08:49:25Z</dcterms:modified>
  <cp:category/>
</cp:coreProperties>
</file>