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71" r:id="rId2"/>
    <p:sldId id="256" r:id="rId3"/>
    <p:sldId id="263" r:id="rId4"/>
    <p:sldId id="264" r:id="rId5"/>
    <p:sldId id="265" r:id="rId6"/>
    <p:sldId id="262" r:id="rId7"/>
    <p:sldId id="257" r:id="rId8"/>
    <p:sldId id="258" r:id="rId9"/>
    <p:sldId id="266" r:id="rId10"/>
    <p:sldId id="267" r:id="rId11"/>
    <p:sldId id="259" r:id="rId12"/>
    <p:sldId id="261" r:id="rId13"/>
    <p:sldId id="260" r:id="rId14"/>
    <p:sldId id="268" r:id="rId15"/>
    <p:sldId id="269" r:id="rId16"/>
    <p:sldId id="270" r:id="rId17"/>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09FC16B-5CD4-49A2-BC26-9C3AEC2311B5}" type="datetimeFigureOut">
              <a:rPr lang="es-PA" smtClean="0"/>
              <a:t>17/02/14</a:t>
            </a:fld>
            <a:endParaRPr lang="es-PA"/>
          </a:p>
        </p:txBody>
      </p:sp>
      <p:sp>
        <p:nvSpPr>
          <p:cNvPr id="5" name="Footer Placeholder 4"/>
          <p:cNvSpPr>
            <a:spLocks noGrp="1"/>
          </p:cNvSpPr>
          <p:nvPr>
            <p:ph type="ftr" sz="quarter" idx="11"/>
          </p:nvPr>
        </p:nvSpPr>
        <p:spPr>
          <a:xfrm>
            <a:off x="1371600" y="4323845"/>
            <a:ext cx="6400800" cy="365125"/>
          </a:xfrm>
        </p:spPr>
        <p:txBody>
          <a:bodyPr/>
          <a:lstStyle/>
          <a:p>
            <a:endParaRPr lang="es-PA"/>
          </a:p>
        </p:txBody>
      </p:sp>
      <p:sp>
        <p:nvSpPr>
          <p:cNvPr id="6" name="Slide Number Placeholder 5"/>
          <p:cNvSpPr>
            <a:spLocks noGrp="1"/>
          </p:cNvSpPr>
          <p:nvPr>
            <p:ph type="sldNum" sz="quarter" idx="12"/>
          </p:nvPr>
        </p:nvSpPr>
        <p:spPr>
          <a:xfrm>
            <a:off x="8077200" y="1430866"/>
            <a:ext cx="2743200" cy="365125"/>
          </a:xfrm>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423832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6355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a:xfrm>
            <a:off x="685800" y="379941"/>
            <a:ext cx="6991492" cy="365125"/>
          </a:xfrm>
        </p:spPr>
        <p:txBody>
          <a:bodyPr/>
          <a:lstStyle/>
          <a:p>
            <a:endParaRPr lang="es-PA"/>
          </a:p>
        </p:txBody>
      </p:sp>
      <p:sp>
        <p:nvSpPr>
          <p:cNvPr id="7" name="Slide Number Placeholder 6"/>
          <p:cNvSpPr>
            <a:spLocks noGrp="1"/>
          </p:cNvSpPr>
          <p:nvPr>
            <p:ph type="sldNum" sz="quarter" idx="12"/>
          </p:nvPr>
        </p:nvSpPr>
        <p:spPr>
          <a:xfrm>
            <a:off x="10862452" y="381000"/>
            <a:ext cx="643748" cy="365125"/>
          </a:xfrm>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358708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a:xfrm>
            <a:off x="685800" y="379941"/>
            <a:ext cx="6991492" cy="365125"/>
          </a:xfrm>
        </p:spPr>
        <p:txBody>
          <a:bodyPr/>
          <a:lstStyle/>
          <a:p>
            <a:endParaRPr lang="es-PA"/>
          </a:p>
        </p:txBody>
      </p:sp>
      <p:sp>
        <p:nvSpPr>
          <p:cNvPr id="7" name="Slide Number Placeholder 6"/>
          <p:cNvSpPr>
            <a:spLocks noGrp="1"/>
          </p:cNvSpPr>
          <p:nvPr>
            <p:ph type="sldNum" sz="quarter" idx="12"/>
          </p:nvPr>
        </p:nvSpPr>
        <p:spPr>
          <a:xfrm>
            <a:off x="10862452" y="381000"/>
            <a:ext cx="643748" cy="365125"/>
          </a:xfrm>
        </p:spPr>
        <p:txBody>
          <a:bodyPr/>
          <a:lstStyle/>
          <a:p>
            <a:fld id="{99C457C8-8D72-45CD-AF8B-78AA1053AE25}" type="slidenum">
              <a:rPr lang="es-PA" smtClean="0"/>
              <a:t>‹Nº›</a:t>
            </a:fld>
            <a:endParaRPr lang="es-P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92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a:xfrm>
            <a:off x="685800" y="378883"/>
            <a:ext cx="6991492" cy="365125"/>
          </a:xfrm>
        </p:spPr>
        <p:txBody>
          <a:bodyPr/>
          <a:lstStyle/>
          <a:p>
            <a:endParaRPr lang="es-PA"/>
          </a:p>
        </p:txBody>
      </p:sp>
      <p:sp>
        <p:nvSpPr>
          <p:cNvPr id="7" name="Slide Number Placeholder 6"/>
          <p:cNvSpPr>
            <a:spLocks noGrp="1"/>
          </p:cNvSpPr>
          <p:nvPr>
            <p:ph type="sldNum" sz="quarter" idx="12"/>
          </p:nvPr>
        </p:nvSpPr>
        <p:spPr>
          <a:xfrm>
            <a:off x="10862452" y="381000"/>
            <a:ext cx="643748" cy="365125"/>
          </a:xfrm>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178564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09FC16B-5CD4-49A2-BC26-9C3AEC2311B5}" type="datetimeFigureOut">
              <a:rPr lang="es-PA" smtClean="0"/>
              <a:t>17/02/14</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333215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09FC16B-5CD4-49A2-BC26-9C3AEC2311B5}" type="datetimeFigureOut">
              <a:rPr lang="es-PA" smtClean="0"/>
              <a:t>17/02/14</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303153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9FC16B-5CD4-49A2-BC26-9C3AEC2311B5}" type="datetimeFigureOut">
              <a:rPr lang="es-PA" smtClean="0"/>
              <a:t>17/02/14</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287490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09FC16B-5CD4-49A2-BC26-9C3AEC2311B5}" type="datetimeFigureOut">
              <a:rPr lang="es-PA" smtClean="0"/>
              <a:t>17/02/14</a:t>
            </a:fld>
            <a:endParaRPr lang="es-PA"/>
          </a:p>
        </p:txBody>
      </p:sp>
      <p:sp>
        <p:nvSpPr>
          <p:cNvPr id="5" name="Footer Placeholder 4"/>
          <p:cNvSpPr>
            <a:spLocks noGrp="1"/>
          </p:cNvSpPr>
          <p:nvPr>
            <p:ph type="ftr" sz="quarter" idx="11"/>
          </p:nvPr>
        </p:nvSpPr>
        <p:spPr>
          <a:xfrm>
            <a:off x="685800" y="381000"/>
            <a:ext cx="6991492" cy="365125"/>
          </a:xfrm>
        </p:spPr>
        <p:txBody>
          <a:bodyPr/>
          <a:lstStyle/>
          <a:p>
            <a:endParaRPr lang="es-PA"/>
          </a:p>
        </p:txBody>
      </p:sp>
      <p:sp>
        <p:nvSpPr>
          <p:cNvPr id="6" name="Slide Number Placeholder 5"/>
          <p:cNvSpPr>
            <a:spLocks noGrp="1"/>
          </p:cNvSpPr>
          <p:nvPr>
            <p:ph type="sldNum" sz="quarter" idx="12"/>
          </p:nvPr>
        </p:nvSpPr>
        <p:spPr>
          <a:xfrm>
            <a:off x="10862452" y="381000"/>
            <a:ext cx="643748" cy="365125"/>
          </a:xfrm>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66639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9FC16B-5CD4-49A2-BC26-9C3AEC2311B5}" type="datetimeFigureOut">
              <a:rPr lang="es-PA" smtClean="0"/>
              <a:t>17/02/14</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156629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09FC16B-5CD4-49A2-BC26-9C3AEC2311B5}" type="datetimeFigureOut">
              <a:rPr lang="es-PA" smtClean="0"/>
              <a:t>17/02/14</a:t>
            </a:fld>
            <a:endParaRPr lang="es-PA"/>
          </a:p>
        </p:txBody>
      </p:sp>
      <p:sp>
        <p:nvSpPr>
          <p:cNvPr id="5" name="Footer Placeholder 4"/>
          <p:cNvSpPr>
            <a:spLocks noGrp="1"/>
          </p:cNvSpPr>
          <p:nvPr>
            <p:ph type="ftr" sz="quarter" idx="11"/>
          </p:nvPr>
        </p:nvSpPr>
        <p:spPr>
          <a:xfrm>
            <a:off x="685800" y="381001"/>
            <a:ext cx="6991492" cy="364065"/>
          </a:xfrm>
        </p:spPr>
        <p:txBody>
          <a:bodyPr/>
          <a:lstStyle/>
          <a:p>
            <a:endParaRPr lang="es-PA"/>
          </a:p>
        </p:txBody>
      </p:sp>
      <p:sp>
        <p:nvSpPr>
          <p:cNvPr id="6" name="Slide Number Placeholder 5"/>
          <p:cNvSpPr>
            <a:spLocks noGrp="1"/>
          </p:cNvSpPr>
          <p:nvPr>
            <p:ph type="sldNum" sz="quarter" idx="12"/>
          </p:nvPr>
        </p:nvSpPr>
        <p:spPr>
          <a:xfrm>
            <a:off x="10862452" y="381000"/>
            <a:ext cx="643748" cy="365125"/>
          </a:xfrm>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139387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300262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09FC16B-5CD4-49A2-BC26-9C3AEC2311B5}" type="datetimeFigureOut">
              <a:rPr lang="es-PA" smtClean="0"/>
              <a:t>17/02/14</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400155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09FC16B-5CD4-49A2-BC26-9C3AEC2311B5}" type="datetimeFigureOut">
              <a:rPr lang="es-PA" smtClean="0"/>
              <a:t>17/02/14</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215586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FC16B-5CD4-49A2-BC26-9C3AEC2311B5}" type="datetimeFigureOut">
              <a:rPr lang="es-PA" smtClean="0"/>
              <a:t>17/02/14</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42131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154356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9FC16B-5CD4-49A2-BC26-9C3AEC2311B5}" type="datetimeFigureOut">
              <a:rPr lang="es-PA" smtClean="0"/>
              <a:t>17/02/14</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9C457C8-8D72-45CD-AF8B-78AA1053AE25}" type="slidenum">
              <a:rPr lang="es-PA" smtClean="0"/>
              <a:t>‹Nº›</a:t>
            </a:fld>
            <a:endParaRPr lang="es-PA"/>
          </a:p>
        </p:txBody>
      </p:sp>
    </p:spTree>
    <p:extLst>
      <p:ext uri="{BB962C8B-B14F-4D97-AF65-F5344CB8AC3E}">
        <p14:creationId xmlns:p14="http://schemas.microsoft.com/office/powerpoint/2010/main" val="376125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9FC16B-5CD4-49A2-BC26-9C3AEC2311B5}" type="datetimeFigureOut">
              <a:rPr lang="es-PA" smtClean="0"/>
              <a:t>17/02/14</a:t>
            </a:fld>
            <a:endParaRPr lang="es-P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C457C8-8D72-45CD-AF8B-78AA1053AE25}" type="slidenum">
              <a:rPr lang="es-PA" smtClean="0"/>
              <a:t>‹Nº›</a:t>
            </a:fld>
            <a:endParaRPr lang="es-PA"/>
          </a:p>
        </p:txBody>
      </p:sp>
    </p:spTree>
    <p:extLst>
      <p:ext uri="{BB962C8B-B14F-4D97-AF65-F5344CB8AC3E}">
        <p14:creationId xmlns:p14="http://schemas.microsoft.com/office/powerpoint/2010/main" val="1789149156"/>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41938" y="330251"/>
            <a:ext cx="6096000" cy="6001643"/>
          </a:xfrm>
          <a:prstGeom prst="rect">
            <a:avLst/>
          </a:prstGeom>
        </p:spPr>
        <p:txBody>
          <a:bodyPr>
            <a:spAutoFit/>
          </a:bodyPr>
          <a:lstStyle/>
          <a:p>
            <a:pPr lvl="0" algn="ctr"/>
            <a:r>
              <a:rPr lang="es-PA" sz="2400" dirty="0" smtClean="0">
                <a:solidFill>
                  <a:prstClr val="black"/>
                </a:solidFill>
                <a:latin typeface="Times New Roman" panose="02020603050405020304" pitchFamily="18" charset="0"/>
                <a:cs typeface="Times New Roman" panose="02020603050405020304" pitchFamily="18" charset="0"/>
              </a:rPr>
              <a:t>ISAE UNIVERSIDAD</a:t>
            </a:r>
          </a:p>
          <a:p>
            <a:pPr lvl="0" algn="ctr"/>
            <a:endParaRPr lang="es-PA" sz="2400" dirty="0">
              <a:solidFill>
                <a:prstClr val="black"/>
              </a:solidFill>
              <a:latin typeface="Times New Roman" panose="02020603050405020304" pitchFamily="18" charset="0"/>
              <a:cs typeface="Times New Roman" panose="02020603050405020304" pitchFamily="18" charset="0"/>
            </a:endParaRPr>
          </a:p>
          <a:p>
            <a:pPr lvl="0" algn="ctr"/>
            <a:r>
              <a:rPr lang="es-PA" sz="2400" dirty="0">
                <a:solidFill>
                  <a:prstClr val="black"/>
                </a:solidFill>
                <a:latin typeface="Times New Roman" panose="02020603050405020304" pitchFamily="18" charset="0"/>
                <a:cs typeface="Times New Roman" panose="02020603050405020304" pitchFamily="18" charset="0"/>
              </a:rPr>
              <a:t>Facultad de Ciencias Tecnológicas </a:t>
            </a:r>
          </a:p>
          <a:p>
            <a:pPr lvl="0" algn="ctr"/>
            <a:r>
              <a:rPr lang="es-PA" sz="2400" dirty="0">
                <a:solidFill>
                  <a:prstClr val="black"/>
                </a:solidFill>
                <a:latin typeface="Times New Roman" panose="02020603050405020304" pitchFamily="18" charset="0"/>
                <a:cs typeface="Times New Roman" panose="02020603050405020304" pitchFamily="18" charset="0"/>
              </a:rPr>
              <a:t>Carrera Técnico en Informática</a:t>
            </a:r>
          </a:p>
          <a:p>
            <a:pPr lvl="0" algn="ctr"/>
            <a:endParaRPr lang="es-PA" sz="2400" dirty="0">
              <a:solidFill>
                <a:prstClr val="black"/>
              </a:solidFill>
              <a:latin typeface="Times New Roman" panose="02020603050405020304" pitchFamily="18" charset="0"/>
              <a:cs typeface="Times New Roman" panose="02020603050405020304" pitchFamily="18" charset="0"/>
            </a:endParaRPr>
          </a:p>
          <a:p>
            <a:pPr lvl="0" algn="ctr"/>
            <a:r>
              <a:rPr lang="es-PA" sz="2400" dirty="0" smtClean="0">
                <a:solidFill>
                  <a:prstClr val="black"/>
                </a:solidFill>
                <a:latin typeface="Times New Roman" panose="02020603050405020304" pitchFamily="18" charset="0"/>
                <a:cs typeface="Times New Roman" panose="02020603050405020304" pitchFamily="18" charset="0"/>
              </a:rPr>
              <a:t>Arquitectura de Computadoras</a:t>
            </a:r>
            <a:endParaRPr lang="es-PA" sz="2400" dirty="0">
              <a:solidFill>
                <a:prstClr val="black"/>
              </a:solidFill>
              <a:latin typeface="Times New Roman" panose="02020603050405020304" pitchFamily="18" charset="0"/>
              <a:cs typeface="Times New Roman" panose="02020603050405020304" pitchFamily="18" charset="0"/>
            </a:endParaRPr>
          </a:p>
          <a:p>
            <a:pPr lvl="0" algn="ctr"/>
            <a:endParaRPr lang="es-PA" sz="2400" dirty="0" smtClean="0">
              <a:solidFill>
                <a:prstClr val="black"/>
              </a:solidFill>
              <a:latin typeface="Times New Roman" panose="02020603050405020304" pitchFamily="18" charset="0"/>
              <a:cs typeface="Times New Roman" panose="02020603050405020304" pitchFamily="18" charset="0"/>
            </a:endParaRPr>
          </a:p>
          <a:p>
            <a:pPr lvl="0" algn="ctr"/>
            <a:r>
              <a:rPr lang="es-PA" sz="2400" dirty="0" smtClean="0">
                <a:solidFill>
                  <a:prstClr val="black"/>
                </a:solidFill>
                <a:latin typeface="Times New Roman" panose="02020603050405020304" pitchFamily="18" charset="0"/>
                <a:cs typeface="Times New Roman" panose="02020603050405020304" pitchFamily="18" charset="0"/>
              </a:rPr>
              <a:t>Tema</a:t>
            </a:r>
          </a:p>
          <a:p>
            <a:pPr lvl="0" algn="ctr"/>
            <a:r>
              <a:rPr lang="es-PA" sz="2400" dirty="0" smtClean="0">
                <a:solidFill>
                  <a:prstClr val="black"/>
                </a:solidFill>
                <a:latin typeface="Times New Roman" panose="02020603050405020304" pitchFamily="18" charset="0"/>
                <a:cs typeface="Times New Roman" panose="02020603050405020304" pitchFamily="18" charset="0"/>
              </a:rPr>
              <a:t>La Tarjeta Madre</a:t>
            </a:r>
          </a:p>
          <a:p>
            <a:pPr lvl="0" algn="ctr"/>
            <a:endParaRPr lang="es-PA" sz="2400" dirty="0">
              <a:solidFill>
                <a:prstClr val="black"/>
              </a:solidFill>
              <a:latin typeface="Times New Roman" panose="02020603050405020304" pitchFamily="18" charset="0"/>
              <a:cs typeface="Times New Roman" panose="02020603050405020304" pitchFamily="18" charset="0"/>
            </a:endParaRPr>
          </a:p>
          <a:p>
            <a:pPr lvl="0" algn="ctr"/>
            <a:r>
              <a:rPr lang="es-PA" sz="2400" dirty="0">
                <a:solidFill>
                  <a:prstClr val="black"/>
                </a:solidFill>
                <a:latin typeface="Times New Roman" panose="02020603050405020304" pitchFamily="18" charset="0"/>
                <a:cs typeface="Times New Roman" panose="02020603050405020304" pitchFamily="18" charset="0"/>
              </a:rPr>
              <a:t>Profesor</a:t>
            </a:r>
          </a:p>
          <a:p>
            <a:pPr lvl="0" algn="ctr"/>
            <a:r>
              <a:rPr lang="es-PA" sz="2400" dirty="0">
                <a:solidFill>
                  <a:prstClr val="black"/>
                </a:solidFill>
                <a:latin typeface="Times New Roman" panose="02020603050405020304" pitchFamily="18" charset="0"/>
                <a:cs typeface="Times New Roman" panose="02020603050405020304" pitchFamily="18" charset="0"/>
              </a:rPr>
              <a:t>Miguel </a:t>
            </a:r>
            <a:r>
              <a:rPr lang="es-PA" sz="2400" dirty="0" smtClean="0">
                <a:solidFill>
                  <a:prstClr val="black"/>
                </a:solidFill>
                <a:latin typeface="Times New Roman" panose="02020603050405020304" pitchFamily="18" charset="0"/>
                <a:cs typeface="Times New Roman" panose="02020603050405020304" pitchFamily="18" charset="0"/>
              </a:rPr>
              <a:t>Rodríguez</a:t>
            </a:r>
            <a:endParaRPr lang="es-PA" sz="2400" dirty="0">
              <a:solidFill>
                <a:prstClr val="black"/>
              </a:solidFill>
              <a:latin typeface="Times New Roman" panose="02020603050405020304" pitchFamily="18" charset="0"/>
              <a:cs typeface="Times New Roman" panose="02020603050405020304" pitchFamily="18" charset="0"/>
            </a:endParaRPr>
          </a:p>
          <a:p>
            <a:pPr lvl="0" algn="ctr"/>
            <a:endParaRPr lang="es-PA" sz="2400" dirty="0">
              <a:solidFill>
                <a:prstClr val="black"/>
              </a:solidFill>
              <a:latin typeface="Times New Roman" panose="02020603050405020304" pitchFamily="18" charset="0"/>
              <a:cs typeface="Times New Roman" panose="02020603050405020304" pitchFamily="18" charset="0"/>
            </a:endParaRPr>
          </a:p>
          <a:p>
            <a:pPr lvl="0" algn="ctr"/>
            <a:r>
              <a:rPr lang="es-PA" sz="2400" dirty="0" smtClean="0">
                <a:solidFill>
                  <a:prstClr val="black"/>
                </a:solidFill>
                <a:latin typeface="Times New Roman" panose="02020603050405020304" pitchFamily="18" charset="0"/>
                <a:cs typeface="Times New Roman" panose="02020603050405020304" pitchFamily="18" charset="0"/>
              </a:rPr>
              <a:t>Presentado por </a:t>
            </a:r>
            <a:endParaRPr lang="es-PA" sz="2400" dirty="0">
              <a:solidFill>
                <a:prstClr val="black"/>
              </a:solidFill>
              <a:latin typeface="Times New Roman" panose="02020603050405020304" pitchFamily="18" charset="0"/>
              <a:cs typeface="Times New Roman" panose="02020603050405020304" pitchFamily="18" charset="0"/>
            </a:endParaRPr>
          </a:p>
          <a:p>
            <a:pPr lvl="0" algn="ctr"/>
            <a:r>
              <a:rPr lang="es-PA" sz="2400" dirty="0">
                <a:solidFill>
                  <a:prstClr val="black"/>
                </a:solidFill>
                <a:latin typeface="Times New Roman" panose="02020603050405020304" pitchFamily="18" charset="0"/>
                <a:cs typeface="Times New Roman" panose="02020603050405020304" pitchFamily="18" charset="0"/>
              </a:rPr>
              <a:t>Irene Leonel </a:t>
            </a:r>
            <a:r>
              <a:rPr lang="es-PA" sz="2400" dirty="0" smtClean="0">
                <a:solidFill>
                  <a:prstClr val="black"/>
                </a:solidFill>
                <a:latin typeface="Times New Roman" panose="02020603050405020304" pitchFamily="18" charset="0"/>
                <a:cs typeface="Times New Roman" panose="02020603050405020304" pitchFamily="18" charset="0"/>
              </a:rPr>
              <a:t>Montenegro</a:t>
            </a:r>
          </a:p>
          <a:p>
            <a:pPr lvl="0" algn="ctr"/>
            <a:r>
              <a:rPr lang="es-PA" sz="2400" dirty="0" smtClean="0">
                <a:solidFill>
                  <a:prstClr val="black"/>
                </a:solidFill>
                <a:latin typeface="Times New Roman" panose="02020603050405020304" pitchFamily="18" charset="0"/>
                <a:cs typeface="Times New Roman" panose="02020603050405020304" pitchFamily="18" charset="0"/>
              </a:rPr>
              <a:t>4-745-728</a:t>
            </a:r>
            <a:endParaRPr lang="es-PA"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786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534788" y="2914337"/>
            <a:ext cx="6089324" cy="1413162"/>
            <a:chOff x="0" y="1906070"/>
            <a:chExt cx="6089324" cy="1413162"/>
          </a:xfrm>
          <a:scene3d>
            <a:camera prst="orthographicFront">
              <a:rot lat="0" lon="0" rev="0"/>
            </a:camera>
            <a:lightRig rig="contrasting" dir="t">
              <a:rot lat="0" lon="0" rev="1200000"/>
            </a:lightRig>
          </a:scene3d>
        </p:grpSpPr>
        <p:sp>
          <p:nvSpPr>
            <p:cNvPr id="13" name="Pentágono 12"/>
            <p:cNvSpPr/>
            <p:nvPr/>
          </p:nvSpPr>
          <p:spPr>
            <a:xfrm rot="10800000">
              <a:off x="0" y="1906070"/>
              <a:ext cx="6089324" cy="1413162"/>
            </a:xfrm>
            <a:prstGeom prst="homePlat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Pentágono 4"/>
            <p:cNvSpPr/>
            <p:nvPr/>
          </p:nvSpPr>
          <p:spPr>
            <a:xfrm rot="21600000">
              <a:off x="353290" y="1906070"/>
              <a:ext cx="5736034" cy="14131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2338" tIns="91440" rIns="170688" bIns="91440" numCol="1" spcCol="1270" anchor="ctr" anchorCtr="0">
              <a:noAutofit/>
            </a:bodyPr>
            <a:lstStyle/>
            <a:p>
              <a:pPr lvl="0" algn="ctr" defTabSz="1066800">
                <a:lnSpc>
                  <a:spcPct val="90000"/>
                </a:lnSpc>
                <a:spcBef>
                  <a:spcPct val="0"/>
                </a:spcBef>
                <a:spcAft>
                  <a:spcPct val="35000"/>
                </a:spcAft>
              </a:pPr>
              <a:r>
                <a:rPr lang="es-PA" sz="2400" b="1" kern="1200" dirty="0" smtClean="0">
                  <a:solidFill>
                    <a:schemeClr val="bg1"/>
                  </a:solidFill>
                  <a:latin typeface="Times New Roman" panose="02020603050405020304" pitchFamily="18" charset="0"/>
                  <a:cs typeface="Times New Roman" panose="02020603050405020304" pitchFamily="18" charset="0"/>
                </a:rPr>
                <a:t>Ranura IDE</a:t>
              </a:r>
              <a:endParaRPr lang="es-PA" sz="2400" kern="1200" dirty="0" smtClean="0">
                <a:solidFill>
                  <a:schemeClr val="bg1"/>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s-PA" sz="2200" kern="1200" dirty="0" smtClean="0">
                  <a:solidFill>
                    <a:schemeClr val="bg1"/>
                  </a:solidFill>
                  <a:latin typeface="Times New Roman" panose="02020603050405020304" pitchFamily="18" charset="0"/>
                  <a:cs typeface="Times New Roman" panose="02020603050405020304" pitchFamily="18" charset="0"/>
                </a:rPr>
                <a:t>Estos son utilizados para la conexión de lectores de grabadoras DVD-RW, disqueteras, discos duros, IDE, etc…</a:t>
              </a:r>
              <a:endParaRPr lang="es-PA" sz="2200" kern="1200" dirty="0">
                <a:solidFill>
                  <a:schemeClr val="bg1"/>
                </a:solidFill>
              </a:endParaRPr>
            </a:p>
          </p:txBody>
        </p:sp>
      </p:grpSp>
      <p:sp>
        <p:nvSpPr>
          <p:cNvPr id="15" name="Elipse 14"/>
          <p:cNvSpPr/>
          <p:nvPr/>
        </p:nvSpPr>
        <p:spPr>
          <a:xfrm>
            <a:off x="1509553" y="3068294"/>
            <a:ext cx="1465816" cy="1284964"/>
          </a:xfrm>
          <a:prstGeom prst="ellipse">
            <a:avLst/>
          </a:prstGeom>
          <a:blipFill rotWithShape="1">
            <a:blip r:embed="rId2"/>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6" name="Grupo 15"/>
          <p:cNvGrpSpPr/>
          <p:nvPr/>
        </p:nvGrpSpPr>
        <p:grpSpPr>
          <a:xfrm>
            <a:off x="5303235" y="284692"/>
            <a:ext cx="6289665" cy="2290213"/>
            <a:chOff x="1889872" y="1682981"/>
            <a:chExt cx="6089324" cy="1836684"/>
          </a:xfrm>
          <a:scene3d>
            <a:camera prst="orthographicFront">
              <a:rot lat="0" lon="0" rev="0"/>
            </a:camera>
            <a:lightRig rig="contrasting" dir="t">
              <a:rot lat="0" lon="0" rev="1200000"/>
            </a:lightRig>
          </a:scene3d>
        </p:grpSpPr>
        <p:sp>
          <p:nvSpPr>
            <p:cNvPr id="17" name="Pentágono 16"/>
            <p:cNvSpPr/>
            <p:nvPr/>
          </p:nvSpPr>
          <p:spPr>
            <a:xfrm rot="10800000">
              <a:off x="1889872" y="1682982"/>
              <a:ext cx="6089324" cy="1836683"/>
            </a:xfrm>
            <a:prstGeom prst="homePlat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Pentágono 4"/>
            <p:cNvSpPr/>
            <p:nvPr/>
          </p:nvSpPr>
          <p:spPr>
            <a:xfrm>
              <a:off x="2349043" y="1682981"/>
              <a:ext cx="5630153" cy="18366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2338" tIns="83820" rIns="156464" bIns="83820" numCol="1" spcCol="1270" anchor="ctr" anchorCtr="0">
              <a:noAutofit/>
            </a:bodyPr>
            <a:lstStyle/>
            <a:p>
              <a:pPr lvl="0" algn="ctr" defTabSz="977900">
                <a:lnSpc>
                  <a:spcPct val="90000"/>
                </a:lnSpc>
                <a:spcBef>
                  <a:spcPct val="0"/>
                </a:spcBef>
                <a:spcAft>
                  <a:spcPct val="35000"/>
                </a:spcAft>
              </a:pPr>
              <a:r>
                <a:rPr lang="es-PA" sz="2200" b="1" kern="1200" dirty="0" smtClean="0">
                  <a:solidFill>
                    <a:schemeClr val="bg1"/>
                  </a:solidFill>
                  <a:latin typeface="Times New Roman" panose="02020603050405020304" pitchFamily="18" charset="0"/>
                  <a:cs typeface="Times New Roman" panose="02020603050405020304" pitchFamily="18" charset="0"/>
                </a:rPr>
                <a:t>Ranura de Expansión</a:t>
              </a:r>
              <a:endParaRPr lang="es-PA" sz="2200" kern="1200" cap="none" dirty="0" smtClean="0">
                <a:solidFill>
                  <a:schemeClr val="bg1"/>
                </a:solidFill>
                <a:latin typeface="Times New Roman" panose="02020603050405020304" pitchFamily="18" charset="0"/>
                <a:cs typeface="Times New Roman" panose="02020603050405020304" pitchFamily="18" charset="0"/>
              </a:endParaRPr>
            </a:p>
            <a:p>
              <a:pPr lvl="0" algn="ctr" defTabSz="977900">
                <a:lnSpc>
                  <a:spcPct val="90000"/>
                </a:lnSpc>
                <a:spcBef>
                  <a:spcPct val="0"/>
                </a:spcBef>
                <a:spcAft>
                  <a:spcPct val="35000"/>
                </a:spcAft>
              </a:pPr>
              <a:r>
                <a:rPr lang="es-PA" sz="2200" kern="1200" cap="none" dirty="0" smtClean="0">
                  <a:solidFill>
                    <a:schemeClr val="bg1"/>
                  </a:solidFill>
                  <a:latin typeface="Times New Roman" panose="02020603050405020304" pitchFamily="18" charset="0"/>
                  <a:cs typeface="Times New Roman" panose="02020603050405020304" pitchFamily="18" charset="0"/>
                </a:rPr>
                <a:t>Es un elemento de la placa base de un ordenador que permite conectar a esta una tarjeta adicional, la cual suele realizar funciones de control de dispositivos periféricos adicionales, tales como monitores</a:t>
              </a:r>
              <a:endParaRPr lang="es-PA" sz="2200" kern="1200" dirty="0">
                <a:solidFill>
                  <a:schemeClr val="bg1"/>
                </a:solidFill>
              </a:endParaRPr>
            </a:p>
          </p:txBody>
        </p:sp>
      </p:grpSp>
      <p:sp>
        <p:nvSpPr>
          <p:cNvPr id="19" name="Elipse 18"/>
          <p:cNvSpPr/>
          <p:nvPr/>
        </p:nvSpPr>
        <p:spPr>
          <a:xfrm>
            <a:off x="4276345" y="621464"/>
            <a:ext cx="1837079" cy="1515864"/>
          </a:xfrm>
          <a:prstGeom prst="ellipse">
            <a:avLst/>
          </a:prstGeom>
          <a:blipFill rotWithShape="1">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20" name="Grupo 19"/>
          <p:cNvGrpSpPr/>
          <p:nvPr/>
        </p:nvGrpSpPr>
        <p:grpSpPr>
          <a:xfrm>
            <a:off x="5403405" y="4666932"/>
            <a:ext cx="6120755" cy="2094477"/>
            <a:chOff x="2032613" y="3909747"/>
            <a:chExt cx="6120755" cy="1963075"/>
          </a:xfrm>
          <a:scene3d>
            <a:camera prst="orthographicFront">
              <a:rot lat="0" lon="0" rev="0"/>
            </a:camera>
            <a:lightRig rig="contrasting" dir="t">
              <a:rot lat="0" lon="0" rev="1200000"/>
            </a:lightRig>
          </a:scene3d>
        </p:grpSpPr>
        <p:sp>
          <p:nvSpPr>
            <p:cNvPr id="21" name="Pentágono 20"/>
            <p:cNvSpPr/>
            <p:nvPr/>
          </p:nvSpPr>
          <p:spPr>
            <a:xfrm rot="10800000">
              <a:off x="2032613" y="3909747"/>
              <a:ext cx="6089324" cy="1963075"/>
            </a:xfrm>
            <a:prstGeom prst="homePlat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Pentágono 4"/>
            <p:cNvSpPr/>
            <p:nvPr/>
          </p:nvSpPr>
          <p:spPr>
            <a:xfrm>
              <a:off x="2554813" y="4179600"/>
              <a:ext cx="5598555" cy="1423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2338" tIns="83820" rIns="156464" bIns="83820" numCol="1" spcCol="1270" anchor="ctr" anchorCtr="0">
              <a:noAutofit/>
            </a:bodyPr>
            <a:lstStyle/>
            <a:p>
              <a:pPr lvl="0" algn="ctr" defTabSz="977900">
                <a:lnSpc>
                  <a:spcPct val="90000"/>
                </a:lnSpc>
                <a:spcBef>
                  <a:spcPct val="0"/>
                </a:spcBef>
                <a:spcAft>
                  <a:spcPct val="35000"/>
                </a:spcAft>
              </a:pPr>
              <a:r>
                <a:rPr lang="es-PA" sz="2200" b="1" kern="1200" dirty="0" smtClean="0">
                  <a:solidFill>
                    <a:schemeClr val="bg1"/>
                  </a:solidFill>
                  <a:latin typeface="Times New Roman" panose="02020603050405020304" pitchFamily="18" charset="0"/>
                  <a:cs typeface="Times New Roman" panose="02020603050405020304" pitchFamily="18" charset="0"/>
                </a:rPr>
                <a:t>Caché</a:t>
              </a:r>
            </a:p>
            <a:p>
              <a:pPr lvl="0" algn="ctr" defTabSz="977900">
                <a:lnSpc>
                  <a:spcPct val="90000"/>
                </a:lnSpc>
                <a:spcBef>
                  <a:spcPct val="0"/>
                </a:spcBef>
                <a:spcAft>
                  <a:spcPct val="35000"/>
                </a:spcAft>
              </a:pPr>
              <a:r>
                <a:rPr lang="es-PA" sz="2200" kern="1200" dirty="0" smtClean="0">
                  <a:solidFill>
                    <a:schemeClr val="bg1"/>
                  </a:solidFill>
                  <a:latin typeface="Times New Roman" panose="02020603050405020304" pitchFamily="18" charset="0"/>
                  <a:cs typeface="Times New Roman" panose="02020603050405020304" pitchFamily="18" charset="0"/>
                </a:rPr>
                <a:t>Usada por la unidad central de procesamiento de una computadora para reducir el tiempo de acceso a la memoria. La cache es una memoria mas pequeña y rápida que almacena copias de datos ubicados en la memoria principal.</a:t>
              </a:r>
              <a:endParaRPr lang="es-PA" sz="2200" kern="1200" dirty="0">
                <a:solidFill>
                  <a:schemeClr val="bg1"/>
                </a:solidFill>
                <a:latin typeface="Times New Roman" panose="02020603050405020304" pitchFamily="18" charset="0"/>
                <a:cs typeface="Times New Roman" panose="02020603050405020304" pitchFamily="18" charset="0"/>
              </a:endParaRPr>
            </a:p>
          </p:txBody>
        </p:sp>
      </p:grpSp>
      <p:sp>
        <p:nvSpPr>
          <p:cNvPr id="23" name="Elipse 22"/>
          <p:cNvSpPr/>
          <p:nvPr/>
        </p:nvSpPr>
        <p:spPr>
          <a:xfrm>
            <a:off x="4232612" y="4819463"/>
            <a:ext cx="1431893" cy="1726624"/>
          </a:xfrm>
          <a:prstGeom prst="ellipse">
            <a:avLst/>
          </a:prstGeom>
          <a:blipFill rotWithShape="1">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14755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955" y="1081825"/>
            <a:ext cx="4749085" cy="717998"/>
          </a:xfrm>
        </p:spPr>
        <p:txBody>
          <a:bodyPr/>
          <a:lstStyle/>
          <a:p>
            <a:pPr algn="ctr"/>
            <a:r>
              <a:rPr lang="es-PA" dirty="0" smtClean="0">
                <a:solidFill>
                  <a:schemeClr val="bg1"/>
                </a:solidFill>
                <a:latin typeface="Times New Roman" panose="02020603050405020304" pitchFamily="18" charset="0"/>
                <a:cs typeface="Times New Roman" panose="02020603050405020304" pitchFamily="18" charset="0"/>
              </a:rPr>
              <a:t>eL BIOS </a:t>
            </a:r>
            <a:endParaRPr lang="es-PA"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http://www.aulatecnologia.com/ESO/SEGUNDO/teoria/informatica/IMAGENES/BIOS%20phoenix%20www_waltam_t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5491" y="2391109"/>
            <a:ext cx="4150658" cy="364472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666430" y="2391109"/>
            <a:ext cx="5344732" cy="3539430"/>
          </a:xfrm>
          <a:prstGeom prst="rect">
            <a:avLst/>
          </a:prstGeom>
          <a:noFill/>
        </p:spPr>
        <p:txBody>
          <a:bodyPr wrap="square" rtlCol="0">
            <a:spAutoFit/>
          </a:bodyPr>
          <a:lstStyle/>
          <a:p>
            <a:pPr algn="just"/>
            <a:r>
              <a:rPr lang="es-PA" sz="2800" dirty="0" smtClean="0">
                <a:solidFill>
                  <a:schemeClr val="bg1"/>
                </a:solidFill>
                <a:latin typeface="Times New Roman" panose="02020603050405020304" pitchFamily="18" charset="0"/>
                <a:cs typeface="Times New Roman" panose="02020603050405020304" pitchFamily="18" charset="0"/>
              </a:rPr>
              <a:t>Es un pequeño programa incorporado en un chip de la placa base. Su finalidad es mantener cierta información básica en el arranque de la computadora.</a:t>
            </a:r>
          </a:p>
          <a:p>
            <a:pPr algn="just"/>
            <a:r>
              <a:rPr lang="es-PA" sz="2800" dirty="0" smtClean="0">
                <a:solidFill>
                  <a:schemeClr val="bg1"/>
                </a:solidFill>
                <a:latin typeface="Times New Roman" panose="02020603050405020304" pitchFamily="18" charset="0"/>
                <a:cs typeface="Times New Roman" panose="02020603050405020304" pitchFamily="18" charset="0"/>
              </a:rPr>
              <a:t>Esta información puede ser la configuración de nuestro disco duro, fecha y hora del sistema.  </a:t>
            </a:r>
            <a:endParaRPr lang="es-P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7326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6089" y="262097"/>
            <a:ext cx="5144037" cy="1154579"/>
          </a:xfrm>
        </p:spPr>
        <p:txBody>
          <a:bodyPr/>
          <a:lstStyle/>
          <a:p>
            <a:pPr algn="ctr"/>
            <a:r>
              <a:rPr lang="es-PA" dirty="0" smtClean="0">
                <a:solidFill>
                  <a:schemeClr val="bg1"/>
                </a:solidFill>
                <a:latin typeface="Times New Roman" panose="02020603050405020304" pitchFamily="18" charset="0"/>
                <a:cs typeface="Times New Roman" panose="02020603050405020304" pitchFamily="18" charset="0"/>
              </a:rPr>
              <a:t>El procesador</a:t>
            </a:r>
            <a:endParaRPr lang="es-PA" dirty="0">
              <a:solidFill>
                <a:schemeClr val="bg1"/>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stretch>
            <a:fillRect/>
          </a:stretch>
        </p:blipFill>
        <p:spPr>
          <a:xfrm>
            <a:off x="811368" y="2101101"/>
            <a:ext cx="5177308" cy="4314424"/>
          </a:xfrm>
          <a:prstGeom prst="rect">
            <a:avLst/>
          </a:prstGeom>
        </p:spPr>
      </p:pic>
      <p:sp>
        <p:nvSpPr>
          <p:cNvPr id="5" name="CuadroTexto 4"/>
          <p:cNvSpPr txBox="1"/>
          <p:nvPr/>
        </p:nvSpPr>
        <p:spPr>
          <a:xfrm>
            <a:off x="6709893" y="2734819"/>
            <a:ext cx="4790941" cy="3046988"/>
          </a:xfrm>
          <a:prstGeom prst="rect">
            <a:avLst/>
          </a:prstGeom>
          <a:noFill/>
        </p:spPr>
        <p:txBody>
          <a:bodyPr wrap="square" rtlCol="0">
            <a:spAutoFit/>
          </a:bodyPr>
          <a:lstStyle/>
          <a:p>
            <a:pPr algn="just"/>
            <a:r>
              <a:rPr lang="es-PA" sz="2400" dirty="0">
                <a:solidFill>
                  <a:schemeClr val="bg1"/>
                </a:solidFill>
                <a:latin typeface="Times New Roman" panose="02020603050405020304" pitchFamily="18" charset="0"/>
                <a:cs typeface="Times New Roman" panose="02020603050405020304" pitchFamily="18" charset="0"/>
              </a:rPr>
              <a:t>El </a:t>
            </a:r>
            <a:r>
              <a:rPr lang="es-PA" sz="2400" dirty="0" smtClean="0">
                <a:solidFill>
                  <a:schemeClr val="bg1"/>
                </a:solidFill>
                <a:latin typeface="Times New Roman" panose="02020603050405020304" pitchFamily="18" charset="0"/>
                <a:cs typeface="Times New Roman" panose="02020603050405020304" pitchFamily="18" charset="0"/>
              </a:rPr>
              <a:t>procesador,  </a:t>
            </a:r>
            <a:r>
              <a:rPr lang="es-PA" sz="2400" dirty="0">
                <a:solidFill>
                  <a:schemeClr val="bg1"/>
                </a:solidFill>
                <a:latin typeface="Times New Roman" panose="02020603050405020304" pitchFamily="18" charset="0"/>
                <a:cs typeface="Times New Roman" panose="02020603050405020304" pitchFamily="18" charset="0"/>
              </a:rPr>
              <a:t>por decirlo de alguna manera, el cerebro del ordenador. Permite el procesamiento de información numérica, es decir, información ingresada en formato binario, así como la ejecución de instrucciones almacenadas en la memoria. </a:t>
            </a:r>
          </a:p>
        </p:txBody>
      </p:sp>
    </p:spTree>
    <p:extLst>
      <p:ext uri="{BB962C8B-B14F-4D97-AF65-F5344CB8AC3E}">
        <p14:creationId xmlns:p14="http://schemas.microsoft.com/office/powerpoint/2010/main" val="3872425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0141" y="442402"/>
            <a:ext cx="8610600" cy="1293028"/>
          </a:xfrm>
        </p:spPr>
        <p:txBody>
          <a:bodyPr/>
          <a:lstStyle/>
          <a:p>
            <a:pPr algn="ctr"/>
            <a:r>
              <a:rPr lang="es-PA" dirty="0" smtClean="0">
                <a:solidFill>
                  <a:schemeClr val="bg1"/>
                </a:solidFill>
                <a:latin typeface="Times New Roman" panose="02020603050405020304" pitchFamily="18" charset="0"/>
                <a:cs typeface="Times New Roman" panose="02020603050405020304" pitchFamily="18" charset="0"/>
              </a:rPr>
              <a:t>EL Chipset</a:t>
            </a:r>
            <a:endParaRPr lang="es-PA"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https://encrypted-tbn0.gstatic.com/images?q=tbn:ANd9GcRpu8Iqg2Qsu4NSfHYh25c-YyI199Sh3Qin-mmdeikLtOlDIb7l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110" y="1880315"/>
            <a:ext cx="4610594" cy="412319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834131" y="1880315"/>
            <a:ext cx="5318974" cy="461665"/>
          </a:xfrm>
          <a:prstGeom prst="rect">
            <a:avLst/>
          </a:prstGeom>
          <a:noFill/>
        </p:spPr>
        <p:txBody>
          <a:bodyPr wrap="square" rtlCol="0">
            <a:spAutoFit/>
          </a:bodyPr>
          <a:lstStyle/>
          <a:p>
            <a:endParaRPr lang="es-PA" sz="24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6027313" y="1571222"/>
            <a:ext cx="5718219" cy="4893647"/>
          </a:xfrm>
          <a:prstGeom prst="rect">
            <a:avLst/>
          </a:prstGeom>
          <a:noFill/>
        </p:spPr>
        <p:txBody>
          <a:bodyPr wrap="square" rtlCol="0">
            <a:spAutoFit/>
          </a:bodyPr>
          <a:lstStyle/>
          <a:p>
            <a:r>
              <a:rPr lang="es-PA" sz="2600" dirty="0" smtClean="0">
                <a:solidFill>
                  <a:schemeClr val="bg1"/>
                </a:solidFill>
                <a:latin typeface="Times New Roman" panose="02020603050405020304" pitchFamily="18" charset="0"/>
                <a:cs typeface="Times New Roman" panose="02020603050405020304" pitchFamily="18" charset="0"/>
              </a:rPr>
              <a:t>Es un circuito electrónico cuya función consiste en coordinar la transferencia de datos entre los distintos componentes del ordenador (incluso el procesador y la memoria).</a:t>
            </a:r>
          </a:p>
          <a:p>
            <a:r>
              <a:rPr lang="es-PA" sz="2600" dirty="0">
                <a:solidFill>
                  <a:schemeClr val="bg1"/>
                </a:solidFill>
                <a:latin typeface="Times New Roman" panose="02020603050405020304" pitchFamily="18" charset="0"/>
                <a:cs typeface="Times New Roman" panose="02020603050405020304" pitchFamily="18" charset="0"/>
              </a:rPr>
              <a:t>Por este motivo, la existencia del chipset es fundamental para que nuestra computadora funcione, ya que es el encargado de enviar las ordenes entre la motherboard y el procesador, para que ambos componentes puedan lograr trabajar con armonía</a:t>
            </a:r>
            <a:r>
              <a:rPr lang="es-PA"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1307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866103" y="734685"/>
            <a:ext cx="10820400" cy="1552808"/>
            <a:chOff x="0" y="0"/>
            <a:chExt cx="10820400" cy="1552808"/>
          </a:xfrm>
        </p:grpSpPr>
        <p:sp>
          <p:nvSpPr>
            <p:cNvPr id="6" name="Rectángulo redondeado 5"/>
            <p:cNvSpPr/>
            <p:nvPr/>
          </p:nvSpPr>
          <p:spPr>
            <a:xfrm>
              <a:off x="0" y="0"/>
              <a:ext cx="10820400" cy="15528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6"/>
            <p:cNvSpPr/>
            <p:nvPr/>
          </p:nvSpPr>
          <p:spPr>
            <a:xfrm>
              <a:off x="2319360" y="0"/>
              <a:ext cx="8501039" cy="1552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A" sz="2400" b="1" kern="1200" dirty="0" smtClean="0">
                  <a:solidFill>
                    <a:schemeClr val="bg1"/>
                  </a:solidFill>
                  <a:latin typeface="Times New Roman" panose="02020603050405020304" pitchFamily="18" charset="0"/>
                  <a:cs typeface="Times New Roman" panose="02020603050405020304" pitchFamily="18" charset="0"/>
                </a:rPr>
                <a:t>El SOCKET</a:t>
              </a:r>
            </a:p>
            <a:p>
              <a:pPr lvl="0" algn="l" defTabSz="1066800">
                <a:lnSpc>
                  <a:spcPct val="90000"/>
                </a:lnSpc>
                <a:spcBef>
                  <a:spcPct val="0"/>
                </a:spcBef>
                <a:spcAft>
                  <a:spcPct val="35000"/>
                </a:spcAft>
              </a:pPr>
              <a:r>
                <a:rPr lang="es-PA" sz="2400" kern="1200" dirty="0" smtClean="0">
                  <a:solidFill>
                    <a:schemeClr val="bg1"/>
                  </a:solidFill>
                  <a:latin typeface="Times New Roman" panose="02020603050405020304" pitchFamily="18" charset="0"/>
                  <a:cs typeface="Times New Roman" panose="02020603050405020304" pitchFamily="18" charset="0"/>
                </a:rPr>
                <a:t>Es un sistema electromecánico de soporte y conexión eléctrica, instalado en la placa base que se usa para fijar y conectar un microprocesador.   </a:t>
              </a:r>
              <a:endParaRPr lang="es-PA" sz="2400" kern="1200" dirty="0">
                <a:solidFill>
                  <a:schemeClr val="bg1"/>
                </a:solidFill>
                <a:latin typeface="Times New Roman" panose="02020603050405020304" pitchFamily="18" charset="0"/>
                <a:cs typeface="Times New Roman" panose="02020603050405020304" pitchFamily="18" charset="0"/>
              </a:endParaRPr>
            </a:p>
          </p:txBody>
        </p:sp>
      </p:grpSp>
      <p:grpSp>
        <p:nvGrpSpPr>
          <p:cNvPr id="8" name="Grupo 7"/>
          <p:cNvGrpSpPr/>
          <p:nvPr/>
        </p:nvGrpSpPr>
        <p:grpSpPr>
          <a:xfrm>
            <a:off x="866102" y="2733558"/>
            <a:ext cx="10820400" cy="1552808"/>
            <a:chOff x="0" y="1708089"/>
            <a:chExt cx="10820400" cy="1552808"/>
          </a:xfrm>
        </p:grpSpPr>
        <p:sp>
          <p:nvSpPr>
            <p:cNvPr id="9" name="Rectángulo redondeado 8"/>
            <p:cNvSpPr/>
            <p:nvPr/>
          </p:nvSpPr>
          <p:spPr>
            <a:xfrm>
              <a:off x="0" y="1708089"/>
              <a:ext cx="10820400" cy="15528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2319360" y="1708089"/>
              <a:ext cx="8501039" cy="1552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A" sz="2400" b="1" kern="1200" smtClean="0">
                  <a:solidFill>
                    <a:schemeClr val="bg1"/>
                  </a:solidFill>
                  <a:latin typeface="Times New Roman" panose="02020603050405020304" pitchFamily="18" charset="0"/>
                  <a:cs typeface="Times New Roman" panose="02020603050405020304" pitchFamily="18" charset="0"/>
                </a:rPr>
                <a:t>PANEL FRONTAL</a:t>
              </a:r>
            </a:p>
            <a:p>
              <a:pPr lvl="0" algn="l" defTabSz="1066800">
                <a:lnSpc>
                  <a:spcPct val="90000"/>
                </a:lnSpc>
                <a:spcBef>
                  <a:spcPct val="0"/>
                </a:spcBef>
                <a:spcAft>
                  <a:spcPct val="35000"/>
                </a:spcAft>
              </a:pPr>
              <a:r>
                <a:rPr lang="es-PA" sz="2400" kern="1200" smtClean="0">
                  <a:solidFill>
                    <a:schemeClr val="bg1"/>
                  </a:solidFill>
                  <a:latin typeface="Times New Roman" panose="02020603050405020304" pitchFamily="18" charset="0"/>
                  <a:cs typeface="Times New Roman" panose="02020603050405020304" pitchFamily="18" charset="0"/>
                </a:rPr>
                <a:t>Estos </a:t>
              </a:r>
              <a:r>
                <a:rPr lang="es-PA" sz="2400" kern="1200" dirty="0" smtClean="0">
                  <a:solidFill>
                    <a:schemeClr val="bg1"/>
                  </a:solidFill>
                  <a:latin typeface="Times New Roman" panose="02020603050405020304" pitchFamily="18" charset="0"/>
                  <a:cs typeface="Times New Roman" panose="02020603050405020304" pitchFamily="18" charset="0"/>
                </a:rPr>
                <a:t>pines son los encargados de lo que es la luz de encendido, de reinicio o reset y de la bocina o beep que suena en la pc.</a:t>
              </a:r>
              <a:endParaRPr lang="es-PA" sz="24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3" name="Grupo 12"/>
          <p:cNvGrpSpPr/>
          <p:nvPr/>
        </p:nvGrpSpPr>
        <p:grpSpPr>
          <a:xfrm>
            <a:off x="866101" y="4732431"/>
            <a:ext cx="10820400" cy="1552808"/>
            <a:chOff x="0" y="3416179"/>
            <a:chExt cx="10820400" cy="1552808"/>
          </a:xfrm>
        </p:grpSpPr>
        <p:sp>
          <p:nvSpPr>
            <p:cNvPr id="14" name="Rectángulo redondeado 13"/>
            <p:cNvSpPr/>
            <p:nvPr/>
          </p:nvSpPr>
          <p:spPr>
            <a:xfrm>
              <a:off x="0" y="3416179"/>
              <a:ext cx="10820400" cy="15528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2319360" y="3416179"/>
              <a:ext cx="8501039" cy="1552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A" sz="2400" b="1" kern="1200" dirty="0" smtClean="0">
                  <a:solidFill>
                    <a:schemeClr val="bg1"/>
                  </a:solidFill>
                  <a:latin typeface="Times New Roman" panose="02020603050405020304" pitchFamily="18" charset="0"/>
                  <a:cs typeface="Times New Roman" panose="02020603050405020304" pitchFamily="18" charset="0"/>
                </a:rPr>
                <a:t>LA PILA</a:t>
              </a:r>
            </a:p>
            <a:p>
              <a:pPr lvl="0" algn="l" defTabSz="1066800">
                <a:lnSpc>
                  <a:spcPct val="90000"/>
                </a:lnSpc>
                <a:spcBef>
                  <a:spcPct val="0"/>
                </a:spcBef>
                <a:spcAft>
                  <a:spcPct val="35000"/>
                </a:spcAft>
              </a:pPr>
              <a:r>
                <a:rPr lang="es-PA" sz="2300" kern="1200" dirty="0" smtClean="0">
                  <a:solidFill>
                    <a:schemeClr val="bg1"/>
                  </a:solidFill>
                  <a:latin typeface="Times New Roman" panose="02020603050405020304" pitchFamily="18" charset="0"/>
                  <a:cs typeface="Times New Roman" panose="02020603050405020304" pitchFamily="18" charset="0"/>
                </a:rPr>
                <a:t>Es la que se encarga de mantener al día la información existente, de mantener actualizada la hora, fecha, etc.</a:t>
              </a:r>
              <a:endParaRPr lang="es-PA" sz="2400" b="1" kern="1200" dirty="0">
                <a:solidFill>
                  <a:schemeClr val="bg1"/>
                </a:solidFill>
                <a:latin typeface="Times New Roman" panose="02020603050405020304" pitchFamily="18" charset="0"/>
                <a:cs typeface="Times New Roman" panose="02020603050405020304" pitchFamily="18" charset="0"/>
              </a:endParaRPr>
            </a:p>
          </p:txBody>
        </p:sp>
      </p:grpSp>
      <p:sp>
        <p:nvSpPr>
          <p:cNvPr id="16" name="Rectángulo redondeado 15"/>
          <p:cNvSpPr/>
          <p:nvPr/>
        </p:nvSpPr>
        <p:spPr>
          <a:xfrm>
            <a:off x="986178" y="4887711"/>
            <a:ext cx="2164080" cy="1242247"/>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ángulo redondeado 16"/>
          <p:cNvSpPr/>
          <p:nvPr/>
        </p:nvSpPr>
        <p:spPr>
          <a:xfrm>
            <a:off x="943743" y="870187"/>
            <a:ext cx="2164080" cy="1242247"/>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Imagen 11"/>
          <p:cNvPicPr>
            <a:picLocks noChangeAspect="1"/>
          </p:cNvPicPr>
          <p:nvPr/>
        </p:nvPicPr>
        <p:blipFill>
          <a:blip r:embed="rId4"/>
          <a:stretch>
            <a:fillRect/>
          </a:stretch>
        </p:blipFill>
        <p:spPr>
          <a:xfrm>
            <a:off x="986178" y="2809416"/>
            <a:ext cx="1914659" cy="1401092"/>
          </a:xfrm>
          <a:prstGeom prst="rect">
            <a:avLst/>
          </a:prstGeom>
        </p:spPr>
      </p:pic>
    </p:spTree>
    <p:extLst>
      <p:ext uri="{BB962C8B-B14F-4D97-AF65-F5344CB8AC3E}">
        <p14:creationId xmlns:p14="http://schemas.microsoft.com/office/powerpoint/2010/main" val="1343596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694561" y="4618284"/>
            <a:ext cx="9487628" cy="1905174"/>
            <a:chOff x="1974568" y="0"/>
            <a:chExt cx="9487628" cy="1905174"/>
          </a:xfrm>
        </p:grpSpPr>
        <p:sp>
          <p:nvSpPr>
            <p:cNvPr id="12" name="Pentágono 11"/>
            <p:cNvSpPr/>
            <p:nvPr/>
          </p:nvSpPr>
          <p:spPr>
            <a:xfrm rot="10800000">
              <a:off x="1974568" y="0"/>
              <a:ext cx="9487628" cy="1905174"/>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Pentágono 4"/>
            <p:cNvSpPr/>
            <p:nvPr/>
          </p:nvSpPr>
          <p:spPr>
            <a:xfrm rot="21600000">
              <a:off x="2450861" y="0"/>
              <a:ext cx="9011335" cy="1905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1955" tIns="106680" rIns="199136" bIns="106680" numCol="1" spcCol="1270" anchor="ctr" anchorCtr="0">
              <a:noAutofit/>
            </a:bodyPr>
            <a:lstStyle/>
            <a:p>
              <a:pPr lvl="0" algn="ctr" defTabSz="1244600">
                <a:lnSpc>
                  <a:spcPct val="90000"/>
                </a:lnSpc>
                <a:spcBef>
                  <a:spcPct val="0"/>
                </a:spcBef>
                <a:spcAft>
                  <a:spcPct val="35000"/>
                </a:spcAft>
              </a:pPr>
              <a:r>
                <a:rPr lang="es-PA" sz="2800" b="1" kern="1200" dirty="0" smtClean="0">
                  <a:solidFill>
                    <a:schemeClr val="bg1"/>
                  </a:solidFill>
                  <a:latin typeface="Times New Roman" panose="02020603050405020304" pitchFamily="18" charset="0"/>
                  <a:cs typeface="Times New Roman" panose="02020603050405020304" pitchFamily="18" charset="0"/>
                </a:rPr>
                <a:t>El Jumper</a:t>
              </a:r>
            </a:p>
            <a:p>
              <a:pPr lvl="0" algn="ctr" defTabSz="1244600">
                <a:lnSpc>
                  <a:spcPct val="90000"/>
                </a:lnSpc>
                <a:spcBef>
                  <a:spcPct val="0"/>
                </a:spcBef>
                <a:spcAft>
                  <a:spcPct val="35000"/>
                </a:spcAft>
              </a:pPr>
              <a:r>
                <a:rPr lang="es-PA" sz="2400" kern="1200" dirty="0" smtClean="0">
                  <a:solidFill>
                    <a:schemeClr val="bg1"/>
                  </a:solidFill>
                  <a:latin typeface="Times New Roman" panose="02020603050405020304" pitchFamily="18" charset="0"/>
                  <a:cs typeface="Times New Roman" panose="02020603050405020304" pitchFamily="18" charset="0"/>
                </a:rPr>
                <a:t>Se encarga de borrar y hacer cargar la BIOS, en otras palabras al estar el pin en 1-2 significa estado activo, por lo que la BIOS carga con los valores por default y si esta en los pines 2-3  significa crear resetea la BIOS.</a:t>
              </a:r>
              <a:endParaRPr lang="es-PA" sz="2400" kern="1200" dirty="0">
                <a:solidFill>
                  <a:schemeClr val="bg1"/>
                </a:solidFill>
              </a:endParaRPr>
            </a:p>
          </p:txBody>
        </p:sp>
      </p:grpSp>
      <p:sp>
        <p:nvSpPr>
          <p:cNvPr id="14" name="Elipse 13"/>
          <p:cNvSpPr/>
          <p:nvPr/>
        </p:nvSpPr>
        <p:spPr>
          <a:xfrm>
            <a:off x="759020" y="4808582"/>
            <a:ext cx="1496183" cy="1493225"/>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15" name="Grupo 14"/>
          <p:cNvGrpSpPr/>
          <p:nvPr/>
        </p:nvGrpSpPr>
        <p:grpSpPr>
          <a:xfrm>
            <a:off x="3467532" y="1210532"/>
            <a:ext cx="7622361" cy="1021733"/>
            <a:chOff x="2332774" y="2297271"/>
            <a:chExt cx="7622361" cy="1021733"/>
          </a:xfrm>
        </p:grpSpPr>
        <p:sp>
          <p:nvSpPr>
            <p:cNvPr id="16" name="Pentágono 15"/>
            <p:cNvSpPr/>
            <p:nvPr/>
          </p:nvSpPr>
          <p:spPr>
            <a:xfrm rot="10800000">
              <a:off x="2332774" y="2297271"/>
              <a:ext cx="7622361" cy="1021733"/>
            </a:xfrm>
            <a:prstGeom prst="homePlate">
              <a:avLst/>
            </a:prstGeom>
          </p:spPr>
          <p:style>
            <a:lnRef idx="2">
              <a:schemeClr val="lt1">
                <a:hueOff val="0"/>
                <a:satOff val="0"/>
                <a:lumOff val="0"/>
                <a:alphaOff val="0"/>
              </a:schemeClr>
            </a:lnRef>
            <a:fillRef idx="1">
              <a:schemeClr val="accent2">
                <a:hueOff val="-922133"/>
                <a:satOff val="5281"/>
                <a:lumOff val="2157"/>
                <a:alphaOff val="0"/>
              </a:schemeClr>
            </a:fillRef>
            <a:effectRef idx="0">
              <a:schemeClr val="accent2">
                <a:hueOff val="-922133"/>
                <a:satOff val="5281"/>
                <a:lumOff val="2157"/>
                <a:alphaOff val="0"/>
              </a:schemeClr>
            </a:effectRef>
            <a:fontRef idx="minor">
              <a:schemeClr val="lt1"/>
            </a:fontRef>
          </p:style>
        </p:sp>
        <p:sp>
          <p:nvSpPr>
            <p:cNvPr id="17" name="Pentágono 4"/>
            <p:cNvSpPr/>
            <p:nvPr/>
          </p:nvSpPr>
          <p:spPr>
            <a:xfrm rot="21600000">
              <a:off x="2588207" y="2297271"/>
              <a:ext cx="7366928" cy="1021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1955" tIns="91440" rIns="170688" bIns="91440" numCol="1" spcCol="1270" anchor="ctr" anchorCtr="0">
              <a:noAutofit/>
            </a:bodyPr>
            <a:lstStyle/>
            <a:p>
              <a:pPr lvl="0" algn="ctr" defTabSz="1066800">
                <a:lnSpc>
                  <a:spcPct val="90000"/>
                </a:lnSpc>
                <a:spcBef>
                  <a:spcPct val="0"/>
                </a:spcBef>
                <a:spcAft>
                  <a:spcPct val="35000"/>
                </a:spcAft>
              </a:pPr>
              <a:r>
                <a:rPr lang="es-PA" sz="2400" b="1" kern="1200" dirty="0" smtClean="0">
                  <a:solidFill>
                    <a:schemeClr val="bg1"/>
                  </a:solidFill>
                  <a:latin typeface="Times New Roman" panose="02020603050405020304" pitchFamily="18" charset="0"/>
                  <a:cs typeface="Times New Roman" panose="02020603050405020304" pitchFamily="18" charset="0"/>
                </a:rPr>
                <a:t>El Ventilador</a:t>
              </a:r>
            </a:p>
            <a:p>
              <a:pPr lvl="0" algn="ctr" defTabSz="1066800">
                <a:lnSpc>
                  <a:spcPct val="90000"/>
                </a:lnSpc>
                <a:spcBef>
                  <a:spcPct val="0"/>
                </a:spcBef>
                <a:spcAft>
                  <a:spcPct val="35000"/>
                </a:spcAft>
              </a:pPr>
              <a:r>
                <a:rPr lang="es-PA" sz="2400" b="0" kern="1200" dirty="0" smtClean="0">
                  <a:solidFill>
                    <a:schemeClr val="bg1"/>
                  </a:solidFill>
                  <a:latin typeface="Times New Roman" panose="02020603050405020304" pitchFamily="18" charset="0"/>
                  <a:cs typeface="Times New Roman" panose="02020603050405020304" pitchFamily="18" charset="0"/>
                </a:rPr>
                <a:t>sirve para mantener en temperatura a la placa madre</a:t>
              </a:r>
              <a:endParaRPr lang="es-PA" sz="2400" b="0" kern="1200" dirty="0">
                <a:solidFill>
                  <a:schemeClr val="bg1"/>
                </a:solidFill>
                <a:latin typeface="Times New Roman" panose="02020603050405020304" pitchFamily="18" charset="0"/>
                <a:cs typeface="Times New Roman" panose="02020603050405020304" pitchFamily="18" charset="0"/>
              </a:endParaRPr>
            </a:p>
          </p:txBody>
        </p:sp>
      </p:grpSp>
      <p:sp>
        <p:nvSpPr>
          <p:cNvPr id="18" name="Elipse 17"/>
          <p:cNvSpPr/>
          <p:nvPr/>
        </p:nvSpPr>
        <p:spPr>
          <a:xfrm>
            <a:off x="1943823" y="1010620"/>
            <a:ext cx="1651426" cy="135426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1312896"/>
              <a:satOff val="10273"/>
              <a:lumOff val="1083"/>
              <a:alphaOff val="0"/>
            </a:schemeClr>
          </a:effectRef>
          <a:fontRef idx="minor">
            <a:schemeClr val="lt1">
              <a:hueOff val="0"/>
              <a:satOff val="0"/>
              <a:lumOff val="0"/>
              <a:alphaOff val="0"/>
            </a:schemeClr>
          </a:fontRef>
        </p:style>
      </p:sp>
      <p:grpSp>
        <p:nvGrpSpPr>
          <p:cNvPr id="19" name="Grupo 18"/>
          <p:cNvGrpSpPr/>
          <p:nvPr/>
        </p:nvGrpSpPr>
        <p:grpSpPr>
          <a:xfrm>
            <a:off x="3467532" y="2541314"/>
            <a:ext cx="7755419" cy="1711070"/>
            <a:chOff x="2266943" y="3610215"/>
            <a:chExt cx="7755419" cy="1711070"/>
          </a:xfrm>
        </p:grpSpPr>
        <p:sp>
          <p:nvSpPr>
            <p:cNvPr id="20" name="Pentágono 19"/>
            <p:cNvSpPr/>
            <p:nvPr/>
          </p:nvSpPr>
          <p:spPr>
            <a:xfrm rot="10800000">
              <a:off x="2266943" y="3623261"/>
              <a:ext cx="7622361" cy="1698024"/>
            </a:xfrm>
            <a:prstGeom prst="homePlate">
              <a:avLst/>
            </a:prstGeom>
          </p:spPr>
          <p:style>
            <a:lnRef idx="2">
              <a:schemeClr val="lt1">
                <a:hueOff val="0"/>
                <a:satOff val="0"/>
                <a:lumOff val="0"/>
                <a:alphaOff val="0"/>
              </a:schemeClr>
            </a:lnRef>
            <a:fillRef idx="1">
              <a:schemeClr val="accent2">
                <a:hueOff val="-1844266"/>
                <a:satOff val="10562"/>
                <a:lumOff val="4314"/>
                <a:alphaOff val="0"/>
              </a:schemeClr>
            </a:fillRef>
            <a:effectRef idx="0">
              <a:schemeClr val="accent2">
                <a:hueOff val="-1844266"/>
                <a:satOff val="10562"/>
                <a:lumOff val="4314"/>
                <a:alphaOff val="0"/>
              </a:schemeClr>
            </a:effectRef>
            <a:fontRef idx="minor">
              <a:schemeClr val="lt1"/>
            </a:fontRef>
          </p:style>
        </p:sp>
        <p:sp>
          <p:nvSpPr>
            <p:cNvPr id="21" name="Pentágono 4"/>
            <p:cNvSpPr/>
            <p:nvPr/>
          </p:nvSpPr>
          <p:spPr>
            <a:xfrm>
              <a:off x="2824507" y="3610215"/>
              <a:ext cx="7197855" cy="169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1955" tIns="91440" rIns="170688" bIns="91440" numCol="1" spcCol="1270" anchor="ctr" anchorCtr="0">
              <a:noAutofit/>
            </a:bodyPr>
            <a:lstStyle/>
            <a:p>
              <a:pPr lvl="0" algn="ctr" defTabSz="1066800">
                <a:lnSpc>
                  <a:spcPct val="90000"/>
                </a:lnSpc>
                <a:spcBef>
                  <a:spcPct val="0"/>
                </a:spcBef>
                <a:spcAft>
                  <a:spcPct val="35000"/>
                </a:spcAft>
              </a:pPr>
              <a:endParaRPr lang="es-PA" sz="2400" b="1" kern="1200" dirty="0" smtClean="0">
                <a:solidFill>
                  <a:schemeClr val="bg1"/>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s-PA" sz="2400" b="1" kern="1200" dirty="0" smtClean="0">
                  <a:solidFill>
                    <a:schemeClr val="bg1"/>
                  </a:solidFill>
                  <a:latin typeface="Times New Roman" panose="02020603050405020304" pitchFamily="18" charset="0"/>
                  <a:cs typeface="Times New Roman" panose="02020603050405020304" pitchFamily="18" charset="0"/>
                </a:rPr>
                <a:t>Conectores de la RAM</a:t>
              </a:r>
            </a:p>
            <a:p>
              <a:pPr lvl="0" algn="ctr" defTabSz="1066800">
                <a:lnSpc>
                  <a:spcPct val="90000"/>
                </a:lnSpc>
                <a:spcBef>
                  <a:spcPct val="0"/>
                </a:spcBef>
                <a:spcAft>
                  <a:spcPct val="35000"/>
                </a:spcAft>
              </a:pPr>
              <a:r>
                <a:rPr lang="es-PA" sz="2400" b="0" kern="1200" dirty="0" smtClean="0">
                  <a:solidFill>
                    <a:schemeClr val="bg1"/>
                  </a:solidFill>
                  <a:latin typeface="Times New Roman" panose="02020603050405020304" pitchFamily="18" charset="0"/>
                  <a:cs typeface="Times New Roman" panose="02020603050405020304" pitchFamily="18" charset="0"/>
                </a:rPr>
                <a:t>se denominan ranuras de memorias al lugar donde se colocan las memorias. El numero de las ranuras no es fijo depende de la tarjeta madre.</a:t>
              </a:r>
            </a:p>
            <a:p>
              <a:pPr lvl="0" algn="ctr" defTabSz="1066800">
                <a:lnSpc>
                  <a:spcPct val="90000"/>
                </a:lnSpc>
                <a:spcBef>
                  <a:spcPct val="0"/>
                </a:spcBef>
                <a:spcAft>
                  <a:spcPct val="35000"/>
                </a:spcAft>
              </a:pPr>
              <a:endParaRPr lang="es-PA" sz="2400" b="1" kern="1200" dirty="0">
                <a:solidFill>
                  <a:schemeClr val="bg1"/>
                </a:solidFill>
                <a:latin typeface="Times New Roman" panose="02020603050405020304" pitchFamily="18" charset="0"/>
                <a:cs typeface="Times New Roman" panose="02020603050405020304" pitchFamily="18" charset="0"/>
              </a:endParaRPr>
            </a:p>
          </p:txBody>
        </p:sp>
      </p:grpSp>
      <p:sp>
        <p:nvSpPr>
          <p:cNvPr id="22" name="Elipse 21"/>
          <p:cNvSpPr/>
          <p:nvPr/>
        </p:nvSpPr>
        <p:spPr>
          <a:xfrm>
            <a:off x="2255203" y="2702684"/>
            <a:ext cx="1467762" cy="134572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2625793"/>
              <a:satOff val="20546"/>
              <a:lumOff val="2166"/>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29306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2704563" y="1104372"/>
            <a:ext cx="8216720" cy="5753628"/>
          </a:xfrm>
          <a:prstGeom prst="rect">
            <a:avLst/>
          </a:prstGeom>
        </p:spPr>
      </p:pic>
    </p:spTree>
    <p:extLst>
      <p:ext uri="{BB962C8B-B14F-4D97-AF65-F5344CB8AC3E}">
        <p14:creationId xmlns:p14="http://schemas.microsoft.com/office/powerpoint/2010/main" val="4253692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2151" y="787790"/>
            <a:ext cx="9448800" cy="978499"/>
          </a:xfrm>
        </p:spPr>
        <p:txBody>
          <a:bodyPr>
            <a:normAutofit/>
          </a:bodyPr>
          <a:lstStyle/>
          <a:p>
            <a:pPr algn="ctr"/>
            <a:r>
              <a:rPr lang="es-PA" sz="4400" b="1" dirty="0" smtClean="0">
                <a:solidFill>
                  <a:schemeClr val="bg1"/>
                </a:solidFill>
                <a:latin typeface="Adobe Caslon Pro Bold" panose="0205070206050A020403" pitchFamily="18" charset="0"/>
              </a:rPr>
              <a:t>LA Tarjeta MADRE</a:t>
            </a:r>
            <a:endParaRPr lang="es-PA" sz="4400" b="1" dirty="0">
              <a:solidFill>
                <a:schemeClr val="bg1"/>
              </a:solidFill>
              <a:latin typeface="Adobe Caslon Pro Bold" panose="0205070206050A020403" pitchFamily="18" charset="0"/>
            </a:endParaRPr>
          </a:p>
        </p:txBody>
      </p:sp>
      <p:sp>
        <p:nvSpPr>
          <p:cNvPr id="4" name="CuadroTexto 3"/>
          <p:cNvSpPr txBox="1"/>
          <p:nvPr/>
        </p:nvSpPr>
        <p:spPr>
          <a:xfrm>
            <a:off x="1382151" y="2328997"/>
            <a:ext cx="10169769" cy="2308324"/>
          </a:xfrm>
          <a:prstGeom prst="rect">
            <a:avLst/>
          </a:prstGeom>
          <a:noFill/>
        </p:spPr>
        <p:txBody>
          <a:bodyPr wrap="square" rtlCol="0">
            <a:spAutoFit/>
          </a:bodyPr>
          <a:lstStyle/>
          <a:p>
            <a:r>
              <a:rPr lang="es-PA" sz="3600" dirty="0" smtClean="0">
                <a:solidFill>
                  <a:schemeClr val="bg1"/>
                </a:solidFill>
                <a:latin typeface="Times New Roman" panose="02020603050405020304" pitchFamily="18" charset="0"/>
                <a:cs typeface="Times New Roman" panose="02020603050405020304" pitchFamily="18" charset="0"/>
              </a:rPr>
              <a:t>Como su nombre lo indica, la tarjeta madre funciona como una placa “materna”, que toma la forma de un gran circuito impreso con conectores para tarjetas de expansión, módulos de memorias, el procesador, etc.</a:t>
            </a:r>
            <a:endParaRPr lang="es-PA"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762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6496" y="1223492"/>
            <a:ext cx="2281707" cy="914400"/>
          </a:xfrm>
        </p:spPr>
        <p:txBody>
          <a:bodyPr>
            <a:normAutofit/>
          </a:bodyPr>
          <a:lstStyle/>
          <a:p>
            <a:pPr algn="l"/>
            <a:r>
              <a:rPr lang="es-PA" sz="2400" b="1" dirty="0" smtClean="0">
                <a:solidFill>
                  <a:schemeClr val="bg1"/>
                </a:solidFill>
                <a:latin typeface="Times New Roman" panose="02020603050405020304" pitchFamily="18" charset="0"/>
                <a:cs typeface="Times New Roman" panose="02020603050405020304" pitchFamily="18" charset="0"/>
              </a:rPr>
              <a:t>Evolución</a:t>
            </a:r>
            <a:endParaRPr lang="es-PA" sz="2400" b="1" dirty="0">
              <a:solidFill>
                <a:schemeClr val="bg1"/>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rotWithShape="1">
          <a:blip r:embed="rId2"/>
          <a:srcRect t="22019" b="1"/>
          <a:stretch/>
        </p:blipFill>
        <p:spPr>
          <a:xfrm>
            <a:off x="12880" y="1841679"/>
            <a:ext cx="12179120" cy="5016321"/>
          </a:xfrm>
          <a:prstGeom prst="rect">
            <a:avLst/>
          </a:prstGeom>
        </p:spPr>
      </p:pic>
    </p:spTree>
    <p:extLst>
      <p:ext uri="{BB962C8B-B14F-4D97-AF65-F5344CB8AC3E}">
        <p14:creationId xmlns:p14="http://schemas.microsoft.com/office/powerpoint/2010/main" val="41675238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9280" y="1571224"/>
            <a:ext cx="1729526" cy="486178"/>
          </a:xfrm>
        </p:spPr>
        <p:txBody>
          <a:bodyPr>
            <a:normAutofit/>
          </a:bodyPr>
          <a:lstStyle/>
          <a:p>
            <a:pPr algn="ctr"/>
            <a:r>
              <a:rPr lang="es-PA" sz="2400" dirty="0" smtClean="0">
                <a:solidFill>
                  <a:schemeClr val="bg1"/>
                </a:solidFill>
                <a:latin typeface="Times New Roman" panose="02020603050405020304" pitchFamily="18" charset="0"/>
                <a:cs typeface="Times New Roman" panose="02020603050405020304" pitchFamily="18" charset="0"/>
              </a:rPr>
              <a:t>Kim-1</a:t>
            </a:r>
            <a:endParaRPr lang="es-PA" sz="2400" dirty="0">
              <a:solidFill>
                <a:schemeClr val="bg1"/>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rotWithShape="1">
          <a:blip r:embed="rId2"/>
          <a:srcRect t="26129" b="12106"/>
          <a:stretch/>
        </p:blipFill>
        <p:spPr>
          <a:xfrm>
            <a:off x="218941" y="2057401"/>
            <a:ext cx="11539469" cy="4523703"/>
          </a:xfrm>
          <a:prstGeom prst="rect">
            <a:avLst/>
          </a:prstGeom>
        </p:spPr>
      </p:pic>
    </p:spTree>
    <p:extLst>
      <p:ext uri="{BB962C8B-B14F-4D97-AF65-F5344CB8AC3E}">
        <p14:creationId xmlns:p14="http://schemas.microsoft.com/office/powerpoint/2010/main" val="330863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138" y="1790162"/>
            <a:ext cx="1496096" cy="499057"/>
          </a:xfrm>
        </p:spPr>
        <p:txBody>
          <a:bodyPr>
            <a:normAutofit/>
          </a:bodyPr>
          <a:lstStyle/>
          <a:p>
            <a:pPr algn="ctr"/>
            <a:r>
              <a:rPr lang="es-PA" sz="2400" dirty="0" smtClean="0">
                <a:solidFill>
                  <a:schemeClr val="bg1"/>
                </a:solidFill>
                <a:latin typeface="Times New Roman" panose="02020603050405020304" pitchFamily="18" charset="0"/>
                <a:cs typeface="Times New Roman" panose="02020603050405020304" pitchFamily="18" charset="0"/>
              </a:rPr>
              <a:t>XT</a:t>
            </a:r>
            <a:endParaRPr lang="es-PA" sz="2400" dirty="0">
              <a:solidFill>
                <a:schemeClr val="bg1"/>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rotWithShape="1">
          <a:blip r:embed="rId2"/>
          <a:srcRect t="23570" b="12105"/>
          <a:stretch/>
        </p:blipFill>
        <p:spPr>
          <a:xfrm>
            <a:off x="1545465" y="2495156"/>
            <a:ext cx="9311425" cy="3738220"/>
          </a:xfrm>
          <a:prstGeom prst="rect">
            <a:avLst/>
          </a:prstGeom>
        </p:spPr>
      </p:pic>
    </p:spTree>
    <p:extLst>
      <p:ext uri="{BB962C8B-B14F-4D97-AF65-F5344CB8AC3E}">
        <p14:creationId xmlns:p14="http://schemas.microsoft.com/office/powerpoint/2010/main" val="4218091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t="23667" b="29545"/>
          <a:stretch/>
        </p:blipFill>
        <p:spPr>
          <a:xfrm>
            <a:off x="1" y="1983346"/>
            <a:ext cx="12192000" cy="2987899"/>
          </a:xfrm>
          <a:prstGeom prst="rect">
            <a:avLst/>
          </a:prstGeom>
        </p:spPr>
      </p:pic>
      <p:sp>
        <p:nvSpPr>
          <p:cNvPr id="5" name="CuadroTexto 4"/>
          <p:cNvSpPr txBox="1"/>
          <p:nvPr/>
        </p:nvSpPr>
        <p:spPr>
          <a:xfrm>
            <a:off x="837127" y="1468192"/>
            <a:ext cx="2034862" cy="461665"/>
          </a:xfrm>
          <a:prstGeom prst="rect">
            <a:avLst/>
          </a:prstGeom>
          <a:noFill/>
        </p:spPr>
        <p:txBody>
          <a:bodyPr wrap="square" rtlCol="0">
            <a:spAutoFit/>
          </a:bodyPr>
          <a:lstStyle/>
          <a:p>
            <a:r>
              <a:rPr lang="es-PA" sz="2400" b="1" dirty="0" smtClean="0">
                <a:solidFill>
                  <a:schemeClr val="bg1"/>
                </a:solidFill>
                <a:latin typeface="Times New Roman" panose="02020603050405020304" pitchFamily="18" charset="0"/>
                <a:cs typeface="Times New Roman" panose="02020603050405020304" pitchFamily="18" charset="0"/>
              </a:rPr>
              <a:t>ATX</a:t>
            </a:r>
            <a:endParaRPr lang="es-PA"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7065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253" y="601484"/>
            <a:ext cx="8610600" cy="1293028"/>
          </a:xfrm>
        </p:spPr>
        <p:txBody>
          <a:bodyPr/>
          <a:lstStyle/>
          <a:p>
            <a:pPr algn="ctr"/>
            <a:r>
              <a:rPr lang="es-PA" b="1" cap="none" dirty="0" smtClean="0">
                <a:solidFill>
                  <a:schemeClr val="bg1"/>
                </a:solidFill>
                <a:latin typeface="Times New Roman" panose="02020603050405020304" pitchFamily="18" charset="0"/>
                <a:cs typeface="Times New Roman" panose="02020603050405020304" pitchFamily="18" charset="0"/>
              </a:rPr>
              <a:t>La Tarjeta Madre y sus Componentes</a:t>
            </a:r>
            <a:endParaRPr lang="es-PA" b="1" cap="none"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http://4.bp.blogspot.com/-JbHn2thQBCA/UCvnNVHnFrI/AAAAAAAAAcs/w1vCE8TlRGU/s1600/lolll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8795" y="1679978"/>
            <a:ext cx="7624766" cy="487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7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3000"/>
                    </a14:imgEffect>
                  </a14:imgLayer>
                </a14:imgProps>
              </a:ext>
            </a:extLst>
          </a:blip>
          <a:stretch>
            <a:fillRect/>
          </a:stretch>
        </p:blipFill>
        <p:spPr>
          <a:xfrm>
            <a:off x="379829" y="1406769"/>
            <a:ext cx="4937759" cy="4642339"/>
          </a:xfrm>
          <a:prstGeom prst="rect">
            <a:avLst/>
          </a:prstGeom>
          <a:noFill/>
          <a:effectLst>
            <a:glow rad="127000">
              <a:schemeClr val="tx1"/>
            </a:glow>
          </a:effectLst>
        </p:spPr>
      </p:pic>
      <p:sp>
        <p:nvSpPr>
          <p:cNvPr id="7" name="CuadroTexto 6"/>
          <p:cNvSpPr txBox="1"/>
          <p:nvPr/>
        </p:nvSpPr>
        <p:spPr>
          <a:xfrm>
            <a:off x="5554981" y="1010245"/>
            <a:ext cx="6637019" cy="5847755"/>
          </a:xfrm>
          <a:prstGeom prst="rect">
            <a:avLst/>
          </a:prstGeom>
          <a:noFill/>
        </p:spPr>
        <p:txBody>
          <a:bodyPr wrap="square" rtlCol="0">
            <a:spAutoFit/>
          </a:bodyPr>
          <a:lstStyle/>
          <a:p>
            <a:pPr marL="342900" indent="-342900">
              <a:buFont typeface="Wingdings" panose="05000000000000000000" pitchFamily="2" charset="2"/>
              <a:buChar char="ü"/>
            </a:pPr>
            <a:r>
              <a:rPr lang="es-PA" sz="2200" dirty="0" smtClean="0">
                <a:solidFill>
                  <a:schemeClr val="bg1"/>
                </a:solidFill>
              </a:rPr>
              <a:t>Son interfaces para conectar dispositivos mediante cables.</a:t>
            </a:r>
          </a:p>
          <a:p>
            <a:pPr marL="342900" indent="-342900">
              <a:buFont typeface="Wingdings" panose="05000000000000000000" pitchFamily="2" charset="2"/>
              <a:buChar char="ü"/>
            </a:pPr>
            <a:r>
              <a:rPr lang="es-PA" sz="2200" b="1" dirty="0" smtClean="0">
                <a:solidFill>
                  <a:schemeClr val="bg1"/>
                </a:solidFill>
              </a:rPr>
              <a:t>Conector VGA: </a:t>
            </a:r>
            <a:r>
              <a:rPr lang="es-PA" sz="2200" dirty="0" smtClean="0">
                <a:solidFill>
                  <a:schemeClr val="bg1"/>
                </a:solidFill>
              </a:rPr>
              <a:t>Permiten conectar el monitor.</a:t>
            </a:r>
          </a:p>
          <a:p>
            <a:pPr marL="342900" indent="-342900">
              <a:buFont typeface="Wingdings" panose="05000000000000000000" pitchFamily="2" charset="2"/>
              <a:buChar char="ü"/>
            </a:pPr>
            <a:r>
              <a:rPr lang="es-PA" sz="2200" b="1" dirty="0" smtClean="0">
                <a:solidFill>
                  <a:schemeClr val="bg1"/>
                </a:solidFill>
              </a:rPr>
              <a:t>Puerto Paralelo: </a:t>
            </a:r>
            <a:r>
              <a:rPr lang="es-PA" sz="2200" dirty="0" smtClean="0">
                <a:solidFill>
                  <a:schemeClr val="bg1"/>
                </a:solidFill>
              </a:rPr>
              <a:t>permite conectar impresoras antiguas.</a:t>
            </a:r>
          </a:p>
          <a:p>
            <a:pPr marL="342900" indent="-342900">
              <a:buFont typeface="Wingdings" panose="05000000000000000000" pitchFamily="2" charset="2"/>
              <a:buChar char="ü"/>
            </a:pPr>
            <a:r>
              <a:rPr lang="es-PA" sz="2200" b="1" dirty="0" smtClean="0">
                <a:solidFill>
                  <a:schemeClr val="bg1"/>
                </a:solidFill>
              </a:rPr>
              <a:t>Puerto LAN: </a:t>
            </a:r>
            <a:r>
              <a:rPr lang="es-PA" sz="2200" dirty="0" smtClean="0">
                <a:solidFill>
                  <a:schemeClr val="bg1"/>
                </a:solidFill>
              </a:rPr>
              <a:t>permiten conectar el ordenador a una red. Corresponde a una tarjeta de red integrada a la placa madre.</a:t>
            </a:r>
          </a:p>
          <a:p>
            <a:pPr marL="342900" indent="-342900">
              <a:buFont typeface="Wingdings" panose="05000000000000000000" pitchFamily="2" charset="2"/>
              <a:buChar char="ü"/>
            </a:pPr>
            <a:r>
              <a:rPr lang="es-PA" sz="2200" b="1" dirty="0" smtClean="0">
                <a:solidFill>
                  <a:schemeClr val="bg1"/>
                </a:solidFill>
              </a:rPr>
              <a:t>Puerto USB: </a:t>
            </a:r>
            <a:r>
              <a:rPr lang="es-PA" sz="2200" dirty="0" smtClean="0">
                <a:solidFill>
                  <a:schemeClr val="bg1"/>
                </a:solidFill>
              </a:rPr>
              <a:t>Permiten conectar periféricos mas recientes.</a:t>
            </a:r>
          </a:p>
          <a:p>
            <a:pPr marL="342900" indent="-342900">
              <a:buFont typeface="Wingdings" panose="05000000000000000000" pitchFamily="2" charset="2"/>
              <a:buChar char="ü"/>
            </a:pPr>
            <a:r>
              <a:rPr lang="es-PA" sz="2200" b="1" dirty="0" smtClean="0">
                <a:solidFill>
                  <a:schemeClr val="bg1"/>
                </a:solidFill>
              </a:rPr>
              <a:t>Puerto de audio: </a:t>
            </a:r>
            <a:r>
              <a:rPr lang="es-PA" sz="2200" dirty="0" smtClean="0">
                <a:solidFill>
                  <a:schemeClr val="bg1"/>
                </a:solidFill>
              </a:rPr>
              <a:t>permiten conectar altavoces, o bien un sistema de sonido de alta fidelidad o un micrófono.</a:t>
            </a:r>
          </a:p>
          <a:p>
            <a:pPr marL="342900" indent="-342900">
              <a:buFont typeface="Wingdings" panose="05000000000000000000" pitchFamily="2" charset="2"/>
              <a:buChar char="ü"/>
            </a:pPr>
            <a:r>
              <a:rPr lang="es-PA" sz="2200" b="1" dirty="0" smtClean="0">
                <a:solidFill>
                  <a:schemeClr val="bg1"/>
                </a:solidFill>
              </a:rPr>
              <a:t>Un puerto serie: </a:t>
            </a:r>
            <a:r>
              <a:rPr lang="es-PA" sz="2200" dirty="0" smtClean="0">
                <a:solidFill>
                  <a:schemeClr val="bg1"/>
                </a:solidFill>
              </a:rPr>
              <a:t>permite conectar periféricos antiguos.</a:t>
            </a:r>
          </a:p>
          <a:p>
            <a:pPr marL="342900" indent="-342900">
              <a:buFont typeface="Wingdings" panose="05000000000000000000" pitchFamily="2" charset="2"/>
              <a:buChar char="ü"/>
            </a:pPr>
            <a:r>
              <a:rPr lang="es-PA" sz="2200" dirty="0" smtClean="0">
                <a:solidFill>
                  <a:schemeClr val="bg1"/>
                </a:solidFill>
              </a:rPr>
              <a:t>Conectores  para el  </a:t>
            </a:r>
            <a:r>
              <a:rPr lang="es-PA" sz="2200" dirty="0" smtClean="0">
                <a:solidFill>
                  <a:schemeClr val="bg1"/>
                </a:solidFill>
              </a:rPr>
              <a:t>mouse y </a:t>
            </a:r>
            <a:r>
              <a:rPr lang="es-PA" sz="2200" dirty="0" smtClean="0">
                <a:solidFill>
                  <a:schemeClr val="bg1"/>
                </a:solidFill>
              </a:rPr>
              <a:t>el teclado</a:t>
            </a:r>
            <a:r>
              <a:rPr lang="es-PA" sz="2200" dirty="0" smtClean="0">
                <a:solidFill>
                  <a:schemeClr val="bg1"/>
                </a:solidFill>
              </a:rPr>
              <a:t>.</a:t>
            </a:r>
            <a:endParaRPr lang="es-PA" sz="2200" dirty="0">
              <a:solidFill>
                <a:schemeClr val="bg1"/>
              </a:solidFill>
            </a:endParaRPr>
          </a:p>
        </p:txBody>
      </p:sp>
      <p:sp>
        <p:nvSpPr>
          <p:cNvPr id="8" name="CuadroTexto 7"/>
          <p:cNvSpPr txBox="1"/>
          <p:nvPr/>
        </p:nvSpPr>
        <p:spPr>
          <a:xfrm>
            <a:off x="5317588" y="323557"/>
            <a:ext cx="6105378" cy="461665"/>
          </a:xfrm>
          <a:prstGeom prst="rect">
            <a:avLst/>
          </a:prstGeom>
          <a:noFill/>
        </p:spPr>
        <p:txBody>
          <a:bodyPr wrap="square" rtlCol="0">
            <a:spAutoFit/>
          </a:bodyPr>
          <a:lstStyle/>
          <a:p>
            <a:pPr algn="ctr"/>
            <a:r>
              <a:rPr lang="es-PA" sz="2400" b="1" dirty="0" smtClean="0">
                <a:solidFill>
                  <a:schemeClr val="bg1"/>
                </a:solidFill>
              </a:rPr>
              <a:t>CONECTORES DE ENTRADA Y DE SALIDA</a:t>
            </a:r>
            <a:endParaRPr lang="es-PA" sz="2400" b="1" dirty="0">
              <a:solidFill>
                <a:schemeClr val="bg1"/>
              </a:solidFill>
            </a:endParaRPr>
          </a:p>
        </p:txBody>
      </p:sp>
    </p:spTree>
    <p:extLst>
      <p:ext uri="{BB962C8B-B14F-4D97-AF65-F5344CB8AC3E}">
        <p14:creationId xmlns:p14="http://schemas.microsoft.com/office/powerpoint/2010/main" val="405649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wipe(down)">
                                      <p:cBhvr>
                                        <p:cTn id="4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9837" y="1468190"/>
            <a:ext cx="3131713" cy="756635"/>
          </a:xfrm>
        </p:spPr>
        <p:txBody>
          <a:bodyPr>
            <a:normAutofit/>
          </a:bodyPr>
          <a:lstStyle/>
          <a:p>
            <a:pPr algn="ctr"/>
            <a:r>
              <a:rPr lang="es-PA" sz="2400" dirty="0" smtClean="0">
                <a:solidFill>
                  <a:schemeClr val="bg1"/>
                </a:solidFill>
                <a:latin typeface="Times New Roman" panose="02020603050405020304" pitchFamily="18" charset="0"/>
                <a:cs typeface="Times New Roman" panose="02020603050405020304" pitchFamily="18" charset="0"/>
              </a:rPr>
              <a:t>Conector </a:t>
            </a:r>
            <a:r>
              <a:rPr lang="es-PA" sz="2400" dirty="0" err="1" smtClean="0">
                <a:solidFill>
                  <a:schemeClr val="bg1"/>
                </a:solidFill>
                <a:latin typeface="Times New Roman" panose="02020603050405020304" pitchFamily="18" charset="0"/>
                <a:cs typeface="Times New Roman" panose="02020603050405020304" pitchFamily="18" charset="0"/>
              </a:rPr>
              <a:t>atx</a:t>
            </a:r>
            <a:endParaRPr lang="es-PA" sz="2400" dirty="0">
              <a:solidFill>
                <a:schemeClr val="bg1"/>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rotWithShape="1">
          <a:blip r:embed="rId2"/>
          <a:srcRect l="8010" t="35024" r="51549" b="11707"/>
          <a:stretch/>
        </p:blipFill>
        <p:spPr>
          <a:xfrm>
            <a:off x="2019837" y="2224826"/>
            <a:ext cx="7044744" cy="4446430"/>
          </a:xfrm>
          <a:prstGeom prst="rect">
            <a:avLst/>
          </a:prstGeom>
        </p:spPr>
      </p:pic>
    </p:spTree>
    <p:extLst>
      <p:ext uri="{BB962C8B-B14F-4D97-AF65-F5344CB8AC3E}">
        <p14:creationId xmlns:p14="http://schemas.microsoft.com/office/powerpoint/2010/main" val="695982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TC104033937[[fn=Estela de condensación]]</Template>
  <TotalTime>401</TotalTime>
  <Words>618</Words>
  <Application>Microsoft Office PowerPoint</Application>
  <PresentationFormat>Panorámica</PresentationFormat>
  <Paragraphs>60</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Adobe Caslon Pro Bold</vt:lpstr>
      <vt:lpstr>Arial</vt:lpstr>
      <vt:lpstr>Century Gothic</vt:lpstr>
      <vt:lpstr>Times New Roman</vt:lpstr>
      <vt:lpstr>Wingdings</vt:lpstr>
      <vt:lpstr>Estela de condensación</vt:lpstr>
      <vt:lpstr>Presentación de PowerPoint</vt:lpstr>
      <vt:lpstr>LA Tarjeta MADRE</vt:lpstr>
      <vt:lpstr>Evolución</vt:lpstr>
      <vt:lpstr>Kim-1</vt:lpstr>
      <vt:lpstr>XT</vt:lpstr>
      <vt:lpstr>Presentación de PowerPoint</vt:lpstr>
      <vt:lpstr>La Tarjeta Madre y sus Componentes</vt:lpstr>
      <vt:lpstr>Presentación de PowerPoint</vt:lpstr>
      <vt:lpstr>Conector atx</vt:lpstr>
      <vt:lpstr>Presentación de PowerPoint</vt:lpstr>
      <vt:lpstr>eL BIOS </vt:lpstr>
      <vt:lpstr>El procesador</vt:lpstr>
      <vt:lpstr>EL Chipset</vt:lpstr>
      <vt:lpstr>Presentación de PowerPoint</vt:lpstr>
      <vt:lpstr>Presentación de PowerPoint</vt:lpstr>
      <vt:lpstr>Presentación de PowerPoint</vt:lpstr>
    </vt:vector>
  </TitlesOfParts>
  <Company>Noayesger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Leonel montenegro</dc:creator>
  <cp:lastModifiedBy>Leonel montenegro</cp:lastModifiedBy>
  <cp:revision>31</cp:revision>
  <dcterms:created xsi:type="dcterms:W3CDTF">2014-02-17T06:28:55Z</dcterms:created>
  <dcterms:modified xsi:type="dcterms:W3CDTF">2014-02-17T23:15:53Z</dcterms:modified>
</cp:coreProperties>
</file>