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51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_rels/data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385436-5B71-49B1-8231-00E28B0B3D3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SG"/>
        </a:p>
      </dgm:t>
    </dgm:pt>
    <dgm:pt modelId="{E2E267E8-50C3-4101-8A9F-E70ECF7D32FD}">
      <dgm:prSet phldrT="[Text]"/>
      <dgm:spPr>
        <a:solidFill>
          <a:schemeClr val="accent3">
            <a:lumMod val="50000"/>
          </a:schemeClr>
        </a:solidFill>
        <a:effectLst>
          <a:glow rad="101600">
            <a:schemeClr val="accent1">
              <a:satMod val="175000"/>
              <a:alpha val="40000"/>
            </a:schemeClr>
          </a:glow>
        </a:effectLst>
      </dgm:spPr>
      <dgm:t>
        <a:bodyPr/>
        <a:lstStyle/>
        <a:p>
          <a:r>
            <a:rPr lang="en-US" dirty="0" smtClean="0"/>
            <a:t>TYPE OF SNIPER RIFLE</a:t>
          </a:r>
          <a:endParaRPr lang="en-SG" dirty="0"/>
        </a:p>
      </dgm:t>
    </dgm:pt>
    <dgm:pt modelId="{B3AE8DF1-C738-4693-A9EC-CFF3E39E21AF}" type="parTrans" cxnId="{8EFF8C66-E27E-40D1-84FA-2B8EA42E53A5}">
      <dgm:prSet/>
      <dgm:spPr/>
      <dgm:t>
        <a:bodyPr/>
        <a:lstStyle/>
        <a:p>
          <a:endParaRPr lang="en-SG"/>
        </a:p>
      </dgm:t>
    </dgm:pt>
    <dgm:pt modelId="{AAACDB33-2100-4054-8C72-7D0F7DC9BDEC}" type="sibTrans" cxnId="{8EFF8C66-E27E-40D1-84FA-2B8EA42E53A5}">
      <dgm:prSet/>
      <dgm:spPr/>
      <dgm:t>
        <a:bodyPr/>
        <a:lstStyle/>
        <a:p>
          <a:endParaRPr lang="en-SG"/>
        </a:p>
      </dgm:t>
    </dgm:pt>
    <dgm:pt modelId="{6C1C82AB-B953-490C-A833-0229A8DDE4B9}">
      <dgm:prSet phldrT="[Text]"/>
      <dgm:spPr>
        <a:solidFill>
          <a:schemeClr val="accent3">
            <a:lumMod val="50000"/>
          </a:schemeClr>
        </a:solidFill>
        <a:effectLst>
          <a:glow rad="101600">
            <a:schemeClr val="accent1">
              <a:satMod val="175000"/>
              <a:alpha val="40000"/>
            </a:schemeClr>
          </a:glow>
        </a:effectLst>
      </dgm:spPr>
      <dgm:t>
        <a:bodyPr/>
        <a:lstStyle/>
        <a:p>
          <a:r>
            <a:rPr lang="en-US" dirty="0" smtClean="0"/>
            <a:t>SEMI AUTOMANTIC RIFLES</a:t>
          </a:r>
          <a:endParaRPr lang="en-SG"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562BBC1-7795-460E-8599-85FC94F15B83}" type="parTrans" cxnId="{F8CC2173-AF62-44BD-B221-41F84D422306}">
      <dgm:prSet/>
      <dgm:spPr/>
      <dgm:t>
        <a:bodyPr/>
        <a:lstStyle/>
        <a:p>
          <a:endParaRPr lang="en-SG"/>
        </a:p>
      </dgm:t>
    </dgm:pt>
    <dgm:pt modelId="{94A69084-9C22-4C68-B30A-685BB6C4CA35}" type="sibTrans" cxnId="{F8CC2173-AF62-44BD-B221-41F84D422306}">
      <dgm:prSet/>
      <dgm:spPr/>
      <dgm:t>
        <a:bodyPr/>
        <a:lstStyle/>
        <a:p>
          <a:endParaRPr lang="en-SG"/>
        </a:p>
      </dgm:t>
    </dgm:pt>
    <dgm:pt modelId="{A638A213-0D59-48F0-B8F3-3C2DE45D606D}">
      <dgm:prSet phldrT="[Text]"/>
      <dgm:spPr>
        <a:solidFill>
          <a:schemeClr val="accent3">
            <a:lumMod val="50000"/>
          </a:schemeClr>
        </a:solidFill>
        <a:effectLst>
          <a:glow rad="101600">
            <a:schemeClr val="accent1">
              <a:satMod val="175000"/>
              <a:alpha val="40000"/>
            </a:schemeClr>
          </a:glow>
        </a:effectLst>
      </dgm:spPr>
      <dgm:t>
        <a:bodyPr/>
        <a:lstStyle/>
        <a:p>
          <a:r>
            <a:rPr lang="en-US" dirty="0" smtClean="0"/>
            <a:t>BOLT ACTION RIFLES</a:t>
          </a:r>
          <a:endParaRPr lang="en-SG"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86757913-110A-4C16-BE19-8BE8B20A7E42}" type="parTrans" cxnId="{80959DE6-33B1-4076-ABE1-ED6A8981B7E5}">
      <dgm:prSet/>
      <dgm:spPr/>
      <dgm:t>
        <a:bodyPr/>
        <a:lstStyle/>
        <a:p>
          <a:endParaRPr lang="en-SG"/>
        </a:p>
      </dgm:t>
    </dgm:pt>
    <dgm:pt modelId="{62FA26F7-FCF0-4928-A3F3-AFD50A79AAB1}" type="sibTrans" cxnId="{80959DE6-33B1-4076-ABE1-ED6A8981B7E5}">
      <dgm:prSet/>
      <dgm:spPr/>
      <dgm:t>
        <a:bodyPr/>
        <a:lstStyle/>
        <a:p>
          <a:endParaRPr lang="en-SG"/>
        </a:p>
      </dgm:t>
    </dgm:pt>
    <dgm:pt modelId="{F086A1A6-278A-401D-B1A3-401A05B6058D}" type="pres">
      <dgm:prSet presAssocID="{D2385436-5B71-49B1-8231-00E28B0B3D37}" presName="hierChild1" presStyleCnt="0">
        <dgm:presLayoutVars>
          <dgm:orgChart val="1"/>
          <dgm:chPref val="1"/>
          <dgm:dir/>
          <dgm:animOne val="branch"/>
          <dgm:animLvl val="lvl"/>
          <dgm:resizeHandles/>
        </dgm:presLayoutVars>
      </dgm:prSet>
      <dgm:spPr/>
    </dgm:pt>
    <dgm:pt modelId="{E4B34E85-9F26-4C8D-BC86-BB704243727E}" type="pres">
      <dgm:prSet presAssocID="{E2E267E8-50C3-4101-8A9F-E70ECF7D32FD}" presName="hierRoot1" presStyleCnt="0">
        <dgm:presLayoutVars>
          <dgm:hierBranch val="r"/>
        </dgm:presLayoutVars>
      </dgm:prSet>
      <dgm:spPr/>
    </dgm:pt>
    <dgm:pt modelId="{B03DD780-35E4-4579-B445-80A851C3562E}" type="pres">
      <dgm:prSet presAssocID="{E2E267E8-50C3-4101-8A9F-E70ECF7D32FD}" presName="rootComposite1" presStyleCnt="0"/>
      <dgm:spPr/>
    </dgm:pt>
    <dgm:pt modelId="{746874F5-7482-4EC3-919D-E83CE71F0BA8}" type="pres">
      <dgm:prSet presAssocID="{E2E267E8-50C3-4101-8A9F-E70ECF7D32FD}" presName="rootText1" presStyleLbl="node0" presStyleIdx="0" presStyleCnt="1">
        <dgm:presLayoutVars>
          <dgm:chPref val="3"/>
        </dgm:presLayoutVars>
      </dgm:prSet>
      <dgm:spPr/>
      <dgm:t>
        <a:bodyPr/>
        <a:lstStyle/>
        <a:p>
          <a:endParaRPr lang="en-SG"/>
        </a:p>
      </dgm:t>
    </dgm:pt>
    <dgm:pt modelId="{2735BD8F-5233-4DC1-A61C-1A0D1226F0B2}" type="pres">
      <dgm:prSet presAssocID="{E2E267E8-50C3-4101-8A9F-E70ECF7D32FD}" presName="rootConnector1" presStyleLbl="node1" presStyleIdx="0" presStyleCnt="0"/>
      <dgm:spPr/>
    </dgm:pt>
    <dgm:pt modelId="{15AE2D51-250D-48E5-908E-6C51324DC952}" type="pres">
      <dgm:prSet presAssocID="{E2E267E8-50C3-4101-8A9F-E70ECF7D32FD}" presName="hierChild2" presStyleCnt="0"/>
      <dgm:spPr/>
    </dgm:pt>
    <dgm:pt modelId="{F6C353B3-98BC-4445-85C8-C55845BE1369}" type="pres">
      <dgm:prSet presAssocID="{5562BBC1-7795-460E-8599-85FC94F15B83}" presName="Name50" presStyleLbl="parChTrans1D2" presStyleIdx="0" presStyleCnt="2"/>
      <dgm:spPr/>
    </dgm:pt>
    <dgm:pt modelId="{E40431E2-8C2F-4861-A986-BADECACD8E7C}" type="pres">
      <dgm:prSet presAssocID="{6C1C82AB-B953-490C-A833-0229A8DDE4B9}" presName="hierRoot2" presStyleCnt="0">
        <dgm:presLayoutVars>
          <dgm:hierBranch val="init"/>
        </dgm:presLayoutVars>
      </dgm:prSet>
      <dgm:spPr/>
    </dgm:pt>
    <dgm:pt modelId="{337A0415-8E52-44D2-A849-3B36AA2E7931}" type="pres">
      <dgm:prSet presAssocID="{6C1C82AB-B953-490C-A833-0229A8DDE4B9}" presName="rootComposite" presStyleCnt="0"/>
      <dgm:spPr/>
    </dgm:pt>
    <dgm:pt modelId="{8CBD3C8E-F414-4E88-AAAE-64E85FF1C722}" type="pres">
      <dgm:prSet presAssocID="{6C1C82AB-B953-490C-A833-0229A8DDE4B9}" presName="rootText" presStyleLbl="node2" presStyleIdx="0" presStyleCnt="2">
        <dgm:presLayoutVars>
          <dgm:chPref val="3"/>
        </dgm:presLayoutVars>
      </dgm:prSet>
      <dgm:spPr/>
    </dgm:pt>
    <dgm:pt modelId="{589EAA43-3FDC-4144-93A0-8DBD28626A6C}" type="pres">
      <dgm:prSet presAssocID="{6C1C82AB-B953-490C-A833-0229A8DDE4B9}" presName="rootConnector" presStyleLbl="node2" presStyleIdx="0" presStyleCnt="2"/>
      <dgm:spPr/>
    </dgm:pt>
    <dgm:pt modelId="{47E658D1-9D9A-4DEE-89AC-4C5D631E53DD}" type="pres">
      <dgm:prSet presAssocID="{6C1C82AB-B953-490C-A833-0229A8DDE4B9}" presName="hierChild4" presStyleCnt="0"/>
      <dgm:spPr/>
    </dgm:pt>
    <dgm:pt modelId="{D55D16A2-D96B-4F03-915E-585F6C31BEFB}" type="pres">
      <dgm:prSet presAssocID="{6C1C82AB-B953-490C-A833-0229A8DDE4B9}" presName="hierChild5" presStyleCnt="0"/>
      <dgm:spPr/>
    </dgm:pt>
    <dgm:pt modelId="{0F850A85-F40E-4E5B-897B-5090900600CC}" type="pres">
      <dgm:prSet presAssocID="{86757913-110A-4C16-BE19-8BE8B20A7E42}" presName="Name50" presStyleLbl="parChTrans1D2" presStyleIdx="1" presStyleCnt="2"/>
      <dgm:spPr/>
    </dgm:pt>
    <dgm:pt modelId="{7C73B4BA-A272-4BA0-83C0-483E31A8D0EE}" type="pres">
      <dgm:prSet presAssocID="{A638A213-0D59-48F0-B8F3-3C2DE45D606D}" presName="hierRoot2" presStyleCnt="0">
        <dgm:presLayoutVars>
          <dgm:hierBranch val="init"/>
        </dgm:presLayoutVars>
      </dgm:prSet>
      <dgm:spPr/>
    </dgm:pt>
    <dgm:pt modelId="{2232BEEF-19CC-464D-BC16-60F5A2DDCF79}" type="pres">
      <dgm:prSet presAssocID="{A638A213-0D59-48F0-B8F3-3C2DE45D606D}" presName="rootComposite" presStyleCnt="0"/>
      <dgm:spPr/>
    </dgm:pt>
    <dgm:pt modelId="{91EAF24E-8EA7-4BAB-A27F-7817F4ED4791}" type="pres">
      <dgm:prSet presAssocID="{A638A213-0D59-48F0-B8F3-3C2DE45D606D}" presName="rootText" presStyleLbl="node2" presStyleIdx="1" presStyleCnt="2">
        <dgm:presLayoutVars>
          <dgm:chPref val="3"/>
        </dgm:presLayoutVars>
      </dgm:prSet>
      <dgm:spPr/>
    </dgm:pt>
    <dgm:pt modelId="{C60B31A9-B170-4B8B-BE21-C38140D97EE6}" type="pres">
      <dgm:prSet presAssocID="{A638A213-0D59-48F0-B8F3-3C2DE45D606D}" presName="rootConnector" presStyleLbl="node2" presStyleIdx="1" presStyleCnt="2"/>
      <dgm:spPr/>
    </dgm:pt>
    <dgm:pt modelId="{80F4E35D-6DE3-4337-9CD4-E30D88E58F19}" type="pres">
      <dgm:prSet presAssocID="{A638A213-0D59-48F0-B8F3-3C2DE45D606D}" presName="hierChild4" presStyleCnt="0"/>
      <dgm:spPr/>
    </dgm:pt>
    <dgm:pt modelId="{04BE2CCF-87F2-460F-AF25-4666F50883B3}" type="pres">
      <dgm:prSet presAssocID="{A638A213-0D59-48F0-B8F3-3C2DE45D606D}" presName="hierChild5" presStyleCnt="0"/>
      <dgm:spPr/>
    </dgm:pt>
    <dgm:pt modelId="{59F171B1-BA33-4AE0-9714-E6244BED1053}" type="pres">
      <dgm:prSet presAssocID="{E2E267E8-50C3-4101-8A9F-E70ECF7D32FD}" presName="hierChild3" presStyleCnt="0"/>
      <dgm:spPr/>
    </dgm:pt>
  </dgm:ptLst>
  <dgm:cxnLst>
    <dgm:cxn modelId="{93F2A1BA-0DDC-4CB3-AD0F-F18083B3149C}" type="presOf" srcId="{A638A213-0D59-48F0-B8F3-3C2DE45D606D}" destId="{C60B31A9-B170-4B8B-BE21-C38140D97EE6}" srcOrd="1" destOrd="0" presId="urn:microsoft.com/office/officeart/2005/8/layout/orgChart1"/>
    <dgm:cxn modelId="{98EE82AA-98DE-456C-B4A9-2A1540938207}" type="presOf" srcId="{A638A213-0D59-48F0-B8F3-3C2DE45D606D}" destId="{91EAF24E-8EA7-4BAB-A27F-7817F4ED4791}" srcOrd="0" destOrd="0" presId="urn:microsoft.com/office/officeart/2005/8/layout/orgChart1"/>
    <dgm:cxn modelId="{F8CC2173-AF62-44BD-B221-41F84D422306}" srcId="{E2E267E8-50C3-4101-8A9F-E70ECF7D32FD}" destId="{6C1C82AB-B953-490C-A833-0229A8DDE4B9}" srcOrd="0" destOrd="0" parTransId="{5562BBC1-7795-460E-8599-85FC94F15B83}" sibTransId="{94A69084-9C22-4C68-B30A-685BB6C4CA35}"/>
    <dgm:cxn modelId="{9B9E3BC5-6355-4FE3-820A-39F3F6AB7AF9}" type="presOf" srcId="{6C1C82AB-B953-490C-A833-0229A8DDE4B9}" destId="{8CBD3C8E-F414-4E88-AAAE-64E85FF1C722}" srcOrd="0" destOrd="0" presId="urn:microsoft.com/office/officeart/2005/8/layout/orgChart1"/>
    <dgm:cxn modelId="{B9269928-2439-4945-8499-B8DDD7F77939}" type="presOf" srcId="{E2E267E8-50C3-4101-8A9F-E70ECF7D32FD}" destId="{2735BD8F-5233-4DC1-A61C-1A0D1226F0B2}" srcOrd="1" destOrd="0" presId="urn:microsoft.com/office/officeart/2005/8/layout/orgChart1"/>
    <dgm:cxn modelId="{61CC4ED0-08A6-4A76-8DE6-B1904474142F}" type="presOf" srcId="{D2385436-5B71-49B1-8231-00E28B0B3D37}" destId="{F086A1A6-278A-401D-B1A3-401A05B6058D}" srcOrd="0" destOrd="0" presId="urn:microsoft.com/office/officeart/2005/8/layout/orgChart1"/>
    <dgm:cxn modelId="{490227D5-4BE2-47A7-9452-21217BDABDAE}" type="presOf" srcId="{86757913-110A-4C16-BE19-8BE8B20A7E42}" destId="{0F850A85-F40E-4E5B-897B-5090900600CC}" srcOrd="0" destOrd="0" presId="urn:microsoft.com/office/officeart/2005/8/layout/orgChart1"/>
    <dgm:cxn modelId="{790795BB-660B-4E4B-BD18-ACBE25576C44}" type="presOf" srcId="{5562BBC1-7795-460E-8599-85FC94F15B83}" destId="{F6C353B3-98BC-4445-85C8-C55845BE1369}" srcOrd="0" destOrd="0" presId="urn:microsoft.com/office/officeart/2005/8/layout/orgChart1"/>
    <dgm:cxn modelId="{8EFF8C66-E27E-40D1-84FA-2B8EA42E53A5}" srcId="{D2385436-5B71-49B1-8231-00E28B0B3D37}" destId="{E2E267E8-50C3-4101-8A9F-E70ECF7D32FD}" srcOrd="0" destOrd="0" parTransId="{B3AE8DF1-C738-4693-A9EC-CFF3E39E21AF}" sibTransId="{AAACDB33-2100-4054-8C72-7D0F7DC9BDEC}"/>
    <dgm:cxn modelId="{45FB4352-2DC4-451E-B3EC-90C6D8F972D8}" type="presOf" srcId="{6C1C82AB-B953-490C-A833-0229A8DDE4B9}" destId="{589EAA43-3FDC-4144-93A0-8DBD28626A6C}" srcOrd="1" destOrd="0" presId="urn:microsoft.com/office/officeart/2005/8/layout/orgChart1"/>
    <dgm:cxn modelId="{80959DE6-33B1-4076-ABE1-ED6A8981B7E5}" srcId="{E2E267E8-50C3-4101-8A9F-E70ECF7D32FD}" destId="{A638A213-0D59-48F0-B8F3-3C2DE45D606D}" srcOrd="1" destOrd="0" parTransId="{86757913-110A-4C16-BE19-8BE8B20A7E42}" sibTransId="{62FA26F7-FCF0-4928-A3F3-AFD50A79AAB1}"/>
    <dgm:cxn modelId="{A9753377-BFC3-4217-8836-35C5DC452723}" type="presOf" srcId="{E2E267E8-50C3-4101-8A9F-E70ECF7D32FD}" destId="{746874F5-7482-4EC3-919D-E83CE71F0BA8}" srcOrd="0" destOrd="0" presId="urn:microsoft.com/office/officeart/2005/8/layout/orgChart1"/>
    <dgm:cxn modelId="{ECE0E42F-FC79-4641-9BC3-AAE2D7345112}" type="presParOf" srcId="{F086A1A6-278A-401D-B1A3-401A05B6058D}" destId="{E4B34E85-9F26-4C8D-BC86-BB704243727E}" srcOrd="0" destOrd="0" presId="urn:microsoft.com/office/officeart/2005/8/layout/orgChart1"/>
    <dgm:cxn modelId="{A24C3ED1-D54D-4F7E-88E5-5993C2CEA68B}" type="presParOf" srcId="{E4B34E85-9F26-4C8D-BC86-BB704243727E}" destId="{B03DD780-35E4-4579-B445-80A851C3562E}" srcOrd="0" destOrd="0" presId="urn:microsoft.com/office/officeart/2005/8/layout/orgChart1"/>
    <dgm:cxn modelId="{B9C4D0D6-EEE0-4394-9F0F-9F7932D149A8}" type="presParOf" srcId="{B03DD780-35E4-4579-B445-80A851C3562E}" destId="{746874F5-7482-4EC3-919D-E83CE71F0BA8}" srcOrd="0" destOrd="0" presId="urn:microsoft.com/office/officeart/2005/8/layout/orgChart1"/>
    <dgm:cxn modelId="{5D3471BD-BEA5-4327-BD8A-F70FFE4F4A12}" type="presParOf" srcId="{B03DD780-35E4-4579-B445-80A851C3562E}" destId="{2735BD8F-5233-4DC1-A61C-1A0D1226F0B2}" srcOrd="1" destOrd="0" presId="urn:microsoft.com/office/officeart/2005/8/layout/orgChart1"/>
    <dgm:cxn modelId="{19EE8767-1F66-49F0-A772-BC5DAF4FB74B}" type="presParOf" srcId="{E4B34E85-9F26-4C8D-BC86-BB704243727E}" destId="{15AE2D51-250D-48E5-908E-6C51324DC952}" srcOrd="1" destOrd="0" presId="urn:microsoft.com/office/officeart/2005/8/layout/orgChart1"/>
    <dgm:cxn modelId="{8BC02090-4767-4F77-970D-DF9F751BCDFB}" type="presParOf" srcId="{15AE2D51-250D-48E5-908E-6C51324DC952}" destId="{F6C353B3-98BC-4445-85C8-C55845BE1369}" srcOrd="0" destOrd="0" presId="urn:microsoft.com/office/officeart/2005/8/layout/orgChart1"/>
    <dgm:cxn modelId="{11E36C6D-BDD6-4C5F-85DF-A6FE073EE247}" type="presParOf" srcId="{15AE2D51-250D-48E5-908E-6C51324DC952}" destId="{E40431E2-8C2F-4861-A986-BADECACD8E7C}" srcOrd="1" destOrd="0" presId="urn:microsoft.com/office/officeart/2005/8/layout/orgChart1"/>
    <dgm:cxn modelId="{D6CB5AC2-A947-4B91-88FB-B40C154BD6E8}" type="presParOf" srcId="{E40431E2-8C2F-4861-A986-BADECACD8E7C}" destId="{337A0415-8E52-44D2-A849-3B36AA2E7931}" srcOrd="0" destOrd="0" presId="urn:microsoft.com/office/officeart/2005/8/layout/orgChart1"/>
    <dgm:cxn modelId="{78819897-0145-41FB-991D-F177D14E5231}" type="presParOf" srcId="{337A0415-8E52-44D2-A849-3B36AA2E7931}" destId="{8CBD3C8E-F414-4E88-AAAE-64E85FF1C722}" srcOrd="0" destOrd="0" presId="urn:microsoft.com/office/officeart/2005/8/layout/orgChart1"/>
    <dgm:cxn modelId="{FC1A6871-5697-4CAF-89F7-1FE12288E741}" type="presParOf" srcId="{337A0415-8E52-44D2-A849-3B36AA2E7931}" destId="{589EAA43-3FDC-4144-93A0-8DBD28626A6C}" srcOrd="1" destOrd="0" presId="urn:microsoft.com/office/officeart/2005/8/layout/orgChart1"/>
    <dgm:cxn modelId="{B8AD56C7-6D0A-4171-9B8A-9C47CDE75194}" type="presParOf" srcId="{E40431E2-8C2F-4861-A986-BADECACD8E7C}" destId="{47E658D1-9D9A-4DEE-89AC-4C5D631E53DD}" srcOrd="1" destOrd="0" presId="urn:microsoft.com/office/officeart/2005/8/layout/orgChart1"/>
    <dgm:cxn modelId="{D319C3C4-3014-48ED-86DE-0197F8F07E24}" type="presParOf" srcId="{E40431E2-8C2F-4861-A986-BADECACD8E7C}" destId="{D55D16A2-D96B-4F03-915E-585F6C31BEFB}" srcOrd="2" destOrd="0" presId="urn:microsoft.com/office/officeart/2005/8/layout/orgChart1"/>
    <dgm:cxn modelId="{69C32D43-3B3B-45FD-B2A5-79736F0502EE}" type="presParOf" srcId="{15AE2D51-250D-48E5-908E-6C51324DC952}" destId="{0F850A85-F40E-4E5B-897B-5090900600CC}" srcOrd="2" destOrd="0" presId="urn:microsoft.com/office/officeart/2005/8/layout/orgChart1"/>
    <dgm:cxn modelId="{7E07A9D7-CA4D-4A2A-9412-EA753F3B43D2}" type="presParOf" srcId="{15AE2D51-250D-48E5-908E-6C51324DC952}" destId="{7C73B4BA-A272-4BA0-83C0-483E31A8D0EE}" srcOrd="3" destOrd="0" presId="urn:microsoft.com/office/officeart/2005/8/layout/orgChart1"/>
    <dgm:cxn modelId="{B224D25C-3BC8-4989-A726-60DA6FEFEBBE}" type="presParOf" srcId="{7C73B4BA-A272-4BA0-83C0-483E31A8D0EE}" destId="{2232BEEF-19CC-464D-BC16-60F5A2DDCF79}" srcOrd="0" destOrd="0" presId="urn:microsoft.com/office/officeart/2005/8/layout/orgChart1"/>
    <dgm:cxn modelId="{2CEF8256-FFE6-4D6F-9E6F-BA2F8DB057D7}" type="presParOf" srcId="{2232BEEF-19CC-464D-BC16-60F5A2DDCF79}" destId="{91EAF24E-8EA7-4BAB-A27F-7817F4ED4791}" srcOrd="0" destOrd="0" presId="urn:microsoft.com/office/officeart/2005/8/layout/orgChart1"/>
    <dgm:cxn modelId="{2D4DF439-28C7-446E-A344-E965CAF94449}" type="presParOf" srcId="{2232BEEF-19CC-464D-BC16-60F5A2DDCF79}" destId="{C60B31A9-B170-4B8B-BE21-C38140D97EE6}" srcOrd="1" destOrd="0" presId="urn:microsoft.com/office/officeart/2005/8/layout/orgChart1"/>
    <dgm:cxn modelId="{F8A0B358-2372-445F-B898-2D6812BA1B9B}" type="presParOf" srcId="{7C73B4BA-A272-4BA0-83C0-483E31A8D0EE}" destId="{80F4E35D-6DE3-4337-9CD4-E30D88E58F19}" srcOrd="1" destOrd="0" presId="urn:microsoft.com/office/officeart/2005/8/layout/orgChart1"/>
    <dgm:cxn modelId="{817E50A9-234E-4684-944F-9DBD9CCA2D61}" type="presParOf" srcId="{7C73B4BA-A272-4BA0-83C0-483E31A8D0EE}" destId="{04BE2CCF-87F2-460F-AF25-4666F50883B3}" srcOrd="2" destOrd="0" presId="urn:microsoft.com/office/officeart/2005/8/layout/orgChart1"/>
    <dgm:cxn modelId="{9B3EC3CC-1FAC-4777-B46A-8CADA6453236}" type="presParOf" srcId="{E4B34E85-9F26-4C8D-BC86-BB704243727E}" destId="{59F171B1-BA33-4AE0-9714-E6244BED105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850A85-F40E-4E5B-897B-5090900600CC}">
      <dsp:nvSpPr>
        <dsp:cNvPr id="0" name=""/>
        <dsp:cNvSpPr/>
      </dsp:nvSpPr>
      <dsp:spPr>
        <a:xfrm>
          <a:off x="1938486" y="1059854"/>
          <a:ext cx="317003" cy="2472630"/>
        </a:xfrm>
        <a:custGeom>
          <a:avLst/>
          <a:gdLst/>
          <a:ahLst/>
          <a:cxnLst/>
          <a:rect l="0" t="0" r="0" b="0"/>
          <a:pathLst>
            <a:path>
              <a:moveTo>
                <a:pt x="0" y="0"/>
              </a:moveTo>
              <a:lnTo>
                <a:pt x="0" y="2472630"/>
              </a:lnTo>
              <a:lnTo>
                <a:pt x="317003" y="2472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C353B3-98BC-4445-85C8-C55845BE1369}">
      <dsp:nvSpPr>
        <dsp:cNvPr id="0" name=""/>
        <dsp:cNvSpPr/>
      </dsp:nvSpPr>
      <dsp:spPr>
        <a:xfrm>
          <a:off x="1938486" y="1059854"/>
          <a:ext cx="317003" cy="972145"/>
        </a:xfrm>
        <a:custGeom>
          <a:avLst/>
          <a:gdLst/>
          <a:ahLst/>
          <a:cxnLst/>
          <a:rect l="0" t="0" r="0" b="0"/>
          <a:pathLst>
            <a:path>
              <a:moveTo>
                <a:pt x="0" y="0"/>
              </a:moveTo>
              <a:lnTo>
                <a:pt x="0" y="972145"/>
              </a:lnTo>
              <a:lnTo>
                <a:pt x="317003" y="9721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6874F5-7482-4EC3-919D-E83CE71F0BA8}">
      <dsp:nvSpPr>
        <dsp:cNvPr id="0" name=""/>
        <dsp:cNvSpPr/>
      </dsp:nvSpPr>
      <dsp:spPr>
        <a:xfrm>
          <a:off x="1727150" y="3175"/>
          <a:ext cx="2113359" cy="1056679"/>
        </a:xfrm>
        <a:prstGeom prst="rect">
          <a:avLst/>
        </a:prstGeom>
        <a:solidFill>
          <a:schemeClr val="accent3">
            <a:lumMod val="50000"/>
          </a:schemeClr>
        </a:solidFill>
        <a:ln w="25400" cap="flat" cmpd="sng" algn="ctr">
          <a:solidFill>
            <a:schemeClr val="lt1">
              <a:hueOff val="0"/>
              <a:satOff val="0"/>
              <a:lumOff val="0"/>
              <a:alphaOff val="0"/>
            </a:schemeClr>
          </a:solidFill>
          <a:prstDash val="solid"/>
        </a:ln>
        <a:effectLst>
          <a:glow rad="1016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TYPE OF SNIPER RIFLE</a:t>
          </a:r>
          <a:endParaRPr lang="en-SG" sz="2400" kern="1200" dirty="0"/>
        </a:p>
      </dsp:txBody>
      <dsp:txXfrm>
        <a:off x="1727150" y="3175"/>
        <a:ext cx="2113359" cy="1056679"/>
      </dsp:txXfrm>
    </dsp:sp>
    <dsp:sp modelId="{8CBD3C8E-F414-4E88-AAAE-64E85FF1C722}">
      <dsp:nvSpPr>
        <dsp:cNvPr id="0" name=""/>
        <dsp:cNvSpPr/>
      </dsp:nvSpPr>
      <dsp:spPr>
        <a:xfrm>
          <a:off x="2255490" y="1503660"/>
          <a:ext cx="2113359" cy="1056679"/>
        </a:xfrm>
        <a:prstGeom prst="rect">
          <a:avLst/>
        </a:prstGeom>
        <a:solidFill>
          <a:schemeClr val="accent3">
            <a:lumMod val="50000"/>
          </a:schemeClr>
        </a:solidFill>
        <a:ln w="25400" cap="flat" cmpd="sng" algn="ctr">
          <a:solidFill>
            <a:schemeClr val="lt1">
              <a:hueOff val="0"/>
              <a:satOff val="0"/>
              <a:lumOff val="0"/>
              <a:alphaOff val="0"/>
            </a:schemeClr>
          </a:solidFill>
          <a:prstDash val="solid"/>
        </a:ln>
        <a:effectLst>
          <a:glow rad="1016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SEMI AUTOMANTIC RIFLES</a:t>
          </a:r>
          <a:endParaRPr lang="en-SG" sz="2400" kern="1200" dirty="0"/>
        </a:p>
      </dsp:txBody>
      <dsp:txXfrm>
        <a:off x="2255490" y="1503660"/>
        <a:ext cx="2113359" cy="1056679"/>
      </dsp:txXfrm>
    </dsp:sp>
    <dsp:sp modelId="{91EAF24E-8EA7-4BAB-A27F-7817F4ED4791}">
      <dsp:nvSpPr>
        <dsp:cNvPr id="0" name=""/>
        <dsp:cNvSpPr/>
      </dsp:nvSpPr>
      <dsp:spPr>
        <a:xfrm>
          <a:off x="2255490" y="3004145"/>
          <a:ext cx="2113359" cy="1056679"/>
        </a:xfrm>
        <a:prstGeom prst="rect">
          <a:avLst/>
        </a:prstGeom>
        <a:solidFill>
          <a:schemeClr val="accent3">
            <a:lumMod val="50000"/>
          </a:schemeClr>
        </a:solidFill>
        <a:ln w="25400" cap="flat" cmpd="sng" algn="ctr">
          <a:solidFill>
            <a:schemeClr val="lt1">
              <a:hueOff val="0"/>
              <a:satOff val="0"/>
              <a:lumOff val="0"/>
              <a:alphaOff val="0"/>
            </a:schemeClr>
          </a:solidFill>
          <a:prstDash val="solid"/>
        </a:ln>
        <a:effectLst>
          <a:glow rad="1016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BOLT ACTION RIFLES</a:t>
          </a:r>
          <a:endParaRPr lang="en-SG" sz="2400" kern="1200" dirty="0"/>
        </a:p>
      </dsp:txBody>
      <dsp:txXfrm>
        <a:off x="2255490" y="3004145"/>
        <a:ext cx="2113359" cy="105667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SG"/>
          </a:p>
        </p:txBody>
      </p:sp>
    </p:spTree>
    <p:extLst>
      <p:ext uri="{BB962C8B-B14F-4D97-AF65-F5344CB8AC3E}">
        <p14:creationId xmlns:p14="http://schemas.microsoft.com/office/powerpoint/2010/main" val="16503888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endParaRPr lang="en-SG"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7544" y="664457"/>
            <a:ext cx="2119590" cy="1324744"/>
          </a:xfrm>
          <a:prstGeom prst="rect">
            <a:avLst/>
          </a:prstGeom>
          <a:ln w="38100">
            <a:solidFill>
              <a:schemeClr val="accent3">
                <a:lumMod val="50000"/>
              </a:schemeClr>
            </a:solidFill>
          </a:ln>
        </p:spPr>
      </p:pic>
      <p:cxnSp>
        <p:nvCxnSpPr>
          <p:cNvPr id="9" name="Straight Connector 8"/>
          <p:cNvCxnSpPr/>
          <p:nvPr userDrawn="1"/>
        </p:nvCxnSpPr>
        <p:spPr>
          <a:xfrm flipH="1">
            <a:off x="2587134" y="1412776"/>
            <a:ext cx="616133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4688337"/>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en.wikipedia.org/wiki/M14_rifle"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http://en.wikipedia.org/wiki/M110_Semi-Automatic_Sniper_Syste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en.wikipedia.org/wiki/Sako_TRG" TargetMode="Externa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hyperlink" Target="http://en.wikipedia.org/wiki/M40_rif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60648"/>
            <a:ext cx="7772400" cy="1470025"/>
          </a:xfrm>
        </p:spPr>
        <p:txBody>
          <a:bodyPr>
            <a:normAutofit/>
          </a:bodyPr>
          <a:lstStyle/>
          <a:p>
            <a:pPr algn="r"/>
            <a:r>
              <a:rPr lang="en-US" sz="3600" dirty="0" smtClean="0">
                <a:effectLst>
                  <a:outerShdw blurRad="38100" dist="38100" dir="2700000" algn="tl">
                    <a:srgbClr val="000000">
                      <a:alpha val="43137"/>
                    </a:srgbClr>
                  </a:outerShdw>
                </a:effectLst>
              </a:rPr>
              <a:t>TYPES OF SNIPER RIFLES</a:t>
            </a:r>
            <a:endParaRPr lang="en-SG" sz="3600" dirty="0">
              <a:effectLst>
                <a:outerShdw blurRad="38100" dist="38100" dir="2700000" algn="tl">
                  <a:srgbClr val="000000">
                    <a:alpha val="43137"/>
                  </a:srgbClr>
                </a:outerShdw>
              </a:effectLst>
            </a:endParaRPr>
          </a:p>
        </p:txBody>
      </p:sp>
      <p:sp>
        <p:nvSpPr>
          <p:cNvPr id="3" name="Subtitle 2"/>
          <p:cNvSpPr>
            <a:spLocks noGrp="1"/>
          </p:cNvSpPr>
          <p:nvPr>
            <p:ph type="subTitle" idx="4294967295"/>
          </p:nvPr>
        </p:nvSpPr>
        <p:spPr>
          <a:xfrm>
            <a:off x="611560" y="2132856"/>
            <a:ext cx="3240360" cy="2592288"/>
          </a:xfrm>
          <a:prstGeom prst="rect">
            <a:avLst/>
          </a:prstGeom>
        </p:spPr>
        <p:txBody>
          <a:bodyPr/>
          <a:lstStyle/>
          <a:p>
            <a:pPr marL="0" indent="0">
              <a:buNone/>
            </a:pPr>
            <a:r>
              <a:rPr lang="en-US" sz="1600" b="1" dirty="0" smtClean="0"/>
              <a:t>Welcome to the World of Sniper Rifle!</a:t>
            </a:r>
          </a:p>
          <a:p>
            <a:pPr marL="0" indent="0">
              <a:buNone/>
            </a:pPr>
            <a:endParaRPr lang="en-US" sz="1600" dirty="0"/>
          </a:p>
          <a:p>
            <a:pPr marL="0" indent="0">
              <a:buNone/>
            </a:pPr>
            <a:r>
              <a:rPr lang="en-US" sz="1600" dirty="0" smtClean="0"/>
              <a:t>Lets take a tour on Sniper Rifles around the world!</a:t>
            </a:r>
          </a:p>
          <a:p>
            <a:pPr marL="0" indent="0">
              <a:buNone/>
            </a:pPr>
            <a:endParaRPr lang="en-US" sz="1600" dirty="0"/>
          </a:p>
          <a:p>
            <a:pPr marL="0" indent="0">
              <a:buNone/>
            </a:pPr>
            <a:r>
              <a:rPr lang="en-US" sz="1600" dirty="0" smtClean="0"/>
              <a:t>Click on the Individual Rifle Button for more info!</a:t>
            </a:r>
          </a:p>
          <a:p>
            <a:pPr marL="0" indent="0">
              <a:buNone/>
            </a:pPr>
            <a:endParaRPr lang="en-US" sz="1600" dirty="0"/>
          </a:p>
          <a:p>
            <a:pPr marL="0" indent="0">
              <a:buNone/>
            </a:pPr>
            <a:r>
              <a:rPr lang="en-US" sz="1600" dirty="0" smtClean="0"/>
              <a:t>Let’s go Sniper!</a:t>
            </a:r>
            <a:endParaRPr lang="en-SG" sz="1600" dirty="0"/>
          </a:p>
        </p:txBody>
      </p:sp>
      <p:graphicFrame>
        <p:nvGraphicFramePr>
          <p:cNvPr id="4" name="Diagram 3"/>
          <p:cNvGraphicFramePr/>
          <p:nvPr>
            <p:extLst>
              <p:ext uri="{D42A27DB-BD31-4B8C-83A1-F6EECF244321}">
                <p14:modId xmlns:p14="http://schemas.microsoft.com/office/powerpoint/2010/main" val="2502324188"/>
              </p:ext>
            </p:extLst>
          </p:nvPr>
        </p:nvGraphicFramePr>
        <p:xfrm>
          <a:off x="2915816"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3657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60648"/>
            <a:ext cx="7772400" cy="1470025"/>
          </a:xfrm>
        </p:spPr>
        <p:txBody>
          <a:bodyPr>
            <a:normAutofit/>
          </a:bodyPr>
          <a:lstStyle/>
          <a:p>
            <a:pPr lvl="0" algn="r"/>
            <a:r>
              <a:rPr lang="en-US" sz="3600" dirty="0" smtClean="0">
                <a:effectLst>
                  <a:outerShdw blurRad="38100" dist="38100" dir="2700000" algn="tl">
                    <a:srgbClr val="000000">
                      <a:alpha val="43137"/>
                    </a:srgbClr>
                  </a:outerShdw>
                </a:effectLst>
              </a:rPr>
              <a:t>SEMI AUTOMANTIC RIFLES</a:t>
            </a:r>
            <a:endParaRPr lang="en-SG" sz="3600" dirty="0">
              <a:effectLst>
                <a:outerShdw blurRad="38100" dist="38100" dir="2700000" algn="tl">
                  <a:srgbClr val="000000">
                    <a:alpha val="43137"/>
                  </a:srgbClr>
                </a:outerShdw>
              </a:effectLst>
            </a:endParaRPr>
          </a:p>
        </p:txBody>
      </p:sp>
      <p:sp>
        <p:nvSpPr>
          <p:cNvPr id="3" name="Subtitle 2"/>
          <p:cNvSpPr>
            <a:spLocks noGrp="1"/>
          </p:cNvSpPr>
          <p:nvPr>
            <p:ph type="subTitle" idx="4294967295"/>
          </p:nvPr>
        </p:nvSpPr>
        <p:spPr>
          <a:xfrm>
            <a:off x="611559" y="2132856"/>
            <a:ext cx="7513781" cy="1752600"/>
          </a:xfrm>
          <a:prstGeom prst="rect">
            <a:avLst/>
          </a:prstGeom>
        </p:spPr>
        <p:txBody>
          <a:bodyPr/>
          <a:lstStyle/>
          <a:p>
            <a:pPr marL="0" indent="0" algn="just">
              <a:buNone/>
            </a:pPr>
            <a:r>
              <a:rPr lang="en-SG" sz="1600" dirty="0"/>
              <a:t>A </a:t>
            </a:r>
            <a:r>
              <a:rPr lang="en-SG" sz="1600" b="1" dirty="0"/>
              <a:t>semi-automatic rifle</a:t>
            </a:r>
            <a:r>
              <a:rPr lang="en-SG" sz="1600" dirty="0"/>
              <a:t> is a rifle that fires a single round each time the trigger is pulled, uses gas, </a:t>
            </a:r>
            <a:r>
              <a:rPr lang="en-SG" sz="1600" dirty="0" smtClean="0"/>
              <a:t>blow forward,</a:t>
            </a:r>
            <a:r>
              <a:rPr lang="en-SG" sz="1600" dirty="0"/>
              <a:t> blowback, or recoil to eject the spent cartridge after the round has </a:t>
            </a:r>
            <a:r>
              <a:rPr lang="en-SG" sz="1600" dirty="0" smtClean="0"/>
              <a:t>travelled </a:t>
            </a:r>
            <a:r>
              <a:rPr lang="en-SG" sz="1600" dirty="0"/>
              <a:t>down the barrel, chambers a new cartridge from its magazine, and resets the action; enabling another round to be fired once the trigger is depressed again.</a:t>
            </a:r>
          </a:p>
          <a:p>
            <a:pPr marL="0" indent="0" algn="just">
              <a:buNone/>
            </a:pPr>
            <a:endParaRPr lang="en-SG" sz="1600" dirty="0"/>
          </a:p>
        </p:txBody>
      </p:sp>
      <p:pic>
        <p:nvPicPr>
          <p:cNvPr id="7" name="Picture 6">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3480" y="3501008"/>
            <a:ext cx="2382376" cy="1250747"/>
          </a:xfrm>
          <a:prstGeom prst="rect">
            <a:avLst/>
          </a:prstGeom>
          <a:effectLst>
            <a:outerShdw blurRad="50800" dist="38100" dir="2700000" algn="tl" rotWithShape="0">
              <a:prstClr val="black">
                <a:alpha val="40000"/>
              </a:prstClr>
            </a:outerShdw>
          </a:effectLst>
        </p:spPr>
      </p:pic>
      <p:pic>
        <p:nvPicPr>
          <p:cNvPr id="8" name="Picture 7">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63327" y="3501008"/>
            <a:ext cx="3062013" cy="1233081"/>
          </a:xfrm>
          <a:prstGeom prst="rect">
            <a:avLst/>
          </a:prstGeom>
          <a:effectLst>
            <a:outerShdw blurRad="50800" dist="38100" dir="2700000" algn="tl" rotWithShape="0">
              <a:prstClr val="black">
                <a:alpha val="40000"/>
              </a:prstClr>
            </a:outerShdw>
          </a:effectLst>
        </p:spPr>
      </p:pic>
      <p:sp>
        <p:nvSpPr>
          <p:cNvPr id="9" name="TextBox 8"/>
          <p:cNvSpPr txBox="1"/>
          <p:nvPr/>
        </p:nvSpPr>
        <p:spPr>
          <a:xfrm>
            <a:off x="1256576" y="4725144"/>
            <a:ext cx="1656184" cy="369332"/>
          </a:xfrm>
          <a:prstGeom prst="rect">
            <a:avLst/>
          </a:prstGeom>
          <a:noFill/>
        </p:spPr>
        <p:txBody>
          <a:bodyPr wrap="square" rtlCol="0">
            <a:spAutoFit/>
          </a:bodyPr>
          <a:lstStyle/>
          <a:p>
            <a:pPr algn="ctr"/>
            <a:r>
              <a:rPr lang="en-US" b="1" dirty="0" smtClean="0"/>
              <a:t>M14 EBR</a:t>
            </a:r>
            <a:endParaRPr lang="en-SG" b="1" dirty="0"/>
          </a:p>
        </p:txBody>
      </p:sp>
      <p:sp>
        <p:nvSpPr>
          <p:cNvPr id="10" name="TextBox 9"/>
          <p:cNvSpPr txBox="1"/>
          <p:nvPr/>
        </p:nvSpPr>
        <p:spPr>
          <a:xfrm>
            <a:off x="5868144" y="4725144"/>
            <a:ext cx="1656184" cy="369332"/>
          </a:xfrm>
          <a:prstGeom prst="rect">
            <a:avLst/>
          </a:prstGeom>
          <a:noFill/>
        </p:spPr>
        <p:txBody>
          <a:bodyPr wrap="square" rtlCol="0">
            <a:spAutoFit/>
          </a:bodyPr>
          <a:lstStyle/>
          <a:p>
            <a:pPr algn="ctr"/>
            <a:r>
              <a:rPr lang="en-US" b="1" dirty="0" smtClean="0"/>
              <a:t>M110 SASS</a:t>
            </a:r>
            <a:endParaRPr lang="en-SG" b="1" dirty="0"/>
          </a:p>
        </p:txBody>
      </p:sp>
      <p:sp>
        <p:nvSpPr>
          <p:cNvPr id="11" name="Action Button: Home 10">
            <a:hlinkClick r:id="" action="ppaction://hlinkshowjump?jump=firstslide" highlightClick="1"/>
          </p:cNvPr>
          <p:cNvSpPr/>
          <p:nvPr/>
        </p:nvSpPr>
        <p:spPr>
          <a:xfrm>
            <a:off x="8388424" y="6342077"/>
            <a:ext cx="504056" cy="360040"/>
          </a:xfrm>
          <a:prstGeom prst="actionButtonHom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SG"/>
          </a:p>
        </p:txBody>
      </p:sp>
      <p:sp>
        <p:nvSpPr>
          <p:cNvPr id="12" name="TextBox 11"/>
          <p:cNvSpPr txBox="1"/>
          <p:nvPr/>
        </p:nvSpPr>
        <p:spPr>
          <a:xfrm>
            <a:off x="2483768" y="6309320"/>
            <a:ext cx="3642246" cy="369332"/>
          </a:xfrm>
          <a:prstGeom prst="rect">
            <a:avLst/>
          </a:prstGeom>
          <a:noFill/>
        </p:spPr>
        <p:txBody>
          <a:bodyPr wrap="square" rtlCol="0">
            <a:spAutoFit/>
          </a:bodyPr>
          <a:lstStyle/>
          <a:p>
            <a:pPr algn="ctr"/>
            <a:r>
              <a:rPr lang="en-US" b="1" dirty="0" smtClean="0"/>
              <a:t>CLICK THE RIFLE FOR MORE INFO!</a:t>
            </a:r>
            <a:endParaRPr lang="en-SG" b="1" dirty="0"/>
          </a:p>
        </p:txBody>
      </p:sp>
    </p:spTree>
    <p:extLst>
      <p:ext uri="{BB962C8B-B14F-4D97-AF65-F5344CB8AC3E}">
        <p14:creationId xmlns:p14="http://schemas.microsoft.com/office/powerpoint/2010/main" val="84365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6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700"/>
                                        <p:tgtEl>
                                          <p:spTgt spid="3">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7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2000" fill="hold"/>
                                        <p:tgtEl>
                                          <p:spTgt spid="12"/>
                                        </p:tgtEl>
                                        <p:attrNameLst>
                                          <p:attrName>ppt_x</p:attrName>
                                        </p:attrNameLst>
                                      </p:cBhvr>
                                      <p:tavLst>
                                        <p:tav tm="0">
                                          <p:val>
                                            <p:strVal val="#ppt_x"/>
                                          </p:val>
                                        </p:tav>
                                        <p:tav tm="100000">
                                          <p:val>
                                            <p:strVal val="#ppt_x"/>
                                          </p:val>
                                        </p:tav>
                                      </p:tavLst>
                                    </p:anim>
                                    <p:anim calcmode="lin" valueType="num">
                                      <p:cBhvr additive="base">
                                        <p:cTn id="20" dur="2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60648"/>
            <a:ext cx="7772400" cy="1470025"/>
          </a:xfrm>
        </p:spPr>
        <p:txBody>
          <a:bodyPr>
            <a:normAutofit/>
          </a:bodyPr>
          <a:lstStyle/>
          <a:p>
            <a:pPr lvl="0" algn="r"/>
            <a:r>
              <a:rPr lang="en-US" sz="3600" dirty="0" smtClean="0">
                <a:effectLst>
                  <a:outerShdw blurRad="38100" dist="38100" dir="2700000" algn="tl">
                    <a:srgbClr val="000000">
                      <a:alpha val="43137"/>
                    </a:srgbClr>
                  </a:outerShdw>
                </a:effectLst>
              </a:rPr>
              <a:t>BOLT ACTION RIFLES</a:t>
            </a:r>
            <a:endParaRPr lang="en-SG" sz="3600" dirty="0">
              <a:effectLst>
                <a:outerShdw blurRad="38100" dist="38100" dir="2700000" algn="tl">
                  <a:srgbClr val="000000">
                    <a:alpha val="43137"/>
                  </a:srgbClr>
                </a:outerShdw>
              </a:effectLst>
            </a:endParaRPr>
          </a:p>
        </p:txBody>
      </p:sp>
      <p:sp>
        <p:nvSpPr>
          <p:cNvPr id="3" name="Subtitle 2"/>
          <p:cNvSpPr>
            <a:spLocks noGrp="1"/>
          </p:cNvSpPr>
          <p:nvPr>
            <p:ph type="subTitle" idx="4294967295"/>
          </p:nvPr>
        </p:nvSpPr>
        <p:spPr>
          <a:xfrm>
            <a:off x="611560" y="2132856"/>
            <a:ext cx="7848872" cy="1752600"/>
          </a:xfrm>
          <a:prstGeom prst="rect">
            <a:avLst/>
          </a:prstGeom>
        </p:spPr>
        <p:txBody>
          <a:bodyPr/>
          <a:lstStyle/>
          <a:p>
            <a:pPr marL="0" indent="0">
              <a:buNone/>
            </a:pPr>
            <a:r>
              <a:rPr lang="en-SG" sz="1600" b="1" dirty="0"/>
              <a:t>Bolt action</a:t>
            </a:r>
            <a:r>
              <a:rPr lang="en-SG" sz="1600" dirty="0"/>
              <a:t> is a type of firearm action in which the weapon's bolt is operated manually by the opening and closing of the breech (</a:t>
            </a:r>
            <a:r>
              <a:rPr lang="en-SG" sz="1600" u="sng" dirty="0"/>
              <a:t>barrel</a:t>
            </a:r>
            <a:r>
              <a:rPr lang="en-SG" sz="1600" dirty="0"/>
              <a:t>) with a small handle, most commonly placed on the right-hand side of the weapon (for right-handed users). As the handle is operated, the bolt is unlocked, the breech is opened, the spent cartridge case is withdrawn and ejected, the firing pin is cocked (this occurs either on the opening or closing of the bolt, depending on design), and finally a new </a:t>
            </a:r>
            <a:r>
              <a:rPr lang="en-SG" sz="1600" dirty="0" smtClean="0"/>
              <a:t>round/cartridge is </a:t>
            </a:r>
            <a:r>
              <a:rPr lang="en-SG" sz="1600" dirty="0"/>
              <a:t>placed into the breech and the bolt closed. </a:t>
            </a:r>
          </a:p>
        </p:txBody>
      </p:sp>
      <p:pic>
        <p:nvPicPr>
          <p:cNvPr id="7" name="Picture 6">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5698" y="4102989"/>
            <a:ext cx="3096344" cy="1154853"/>
          </a:xfrm>
          <a:prstGeom prst="rect">
            <a:avLst/>
          </a:prstGeom>
          <a:effectLst>
            <a:outerShdw blurRad="50800" dist="38100" dir="2700000" algn="tl" rotWithShape="0">
              <a:prstClr val="black">
                <a:alpha val="40000"/>
              </a:prstClr>
            </a:outerShdw>
          </a:effectLst>
        </p:spPr>
      </p:pic>
      <p:pic>
        <p:nvPicPr>
          <p:cNvPr id="8" name="Picture 7">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70876" y="3861048"/>
            <a:ext cx="2448272" cy="1638736"/>
          </a:xfrm>
          <a:prstGeom prst="rect">
            <a:avLst/>
          </a:prstGeom>
          <a:effectLst>
            <a:outerShdw blurRad="50800" dist="38100" dir="2700000" algn="tl" rotWithShape="0">
              <a:prstClr val="black">
                <a:alpha val="40000"/>
              </a:prstClr>
            </a:outerShdw>
          </a:effectLst>
        </p:spPr>
      </p:pic>
      <p:sp>
        <p:nvSpPr>
          <p:cNvPr id="9" name="TextBox 8"/>
          <p:cNvSpPr txBox="1"/>
          <p:nvPr/>
        </p:nvSpPr>
        <p:spPr>
          <a:xfrm>
            <a:off x="1187624" y="5499784"/>
            <a:ext cx="1656184" cy="369332"/>
          </a:xfrm>
          <a:prstGeom prst="rect">
            <a:avLst/>
          </a:prstGeom>
          <a:noFill/>
        </p:spPr>
        <p:txBody>
          <a:bodyPr wrap="square" rtlCol="0">
            <a:spAutoFit/>
          </a:bodyPr>
          <a:lstStyle/>
          <a:p>
            <a:pPr algn="ctr"/>
            <a:r>
              <a:rPr lang="en-US" b="1" dirty="0" smtClean="0"/>
              <a:t>M40A5</a:t>
            </a:r>
            <a:endParaRPr lang="en-SG" b="1" dirty="0"/>
          </a:p>
        </p:txBody>
      </p:sp>
      <p:sp>
        <p:nvSpPr>
          <p:cNvPr id="10" name="TextBox 9"/>
          <p:cNvSpPr txBox="1"/>
          <p:nvPr/>
        </p:nvSpPr>
        <p:spPr>
          <a:xfrm>
            <a:off x="5868144" y="5495277"/>
            <a:ext cx="1656184" cy="369332"/>
          </a:xfrm>
          <a:prstGeom prst="rect">
            <a:avLst/>
          </a:prstGeom>
          <a:noFill/>
        </p:spPr>
        <p:txBody>
          <a:bodyPr wrap="square" rtlCol="0">
            <a:spAutoFit/>
          </a:bodyPr>
          <a:lstStyle/>
          <a:p>
            <a:pPr algn="ctr"/>
            <a:r>
              <a:rPr lang="en-US" b="1" dirty="0" smtClean="0"/>
              <a:t>SAKO TR22</a:t>
            </a:r>
            <a:endParaRPr lang="en-SG" b="1" dirty="0"/>
          </a:p>
        </p:txBody>
      </p:sp>
      <p:sp>
        <p:nvSpPr>
          <p:cNvPr id="11" name="Action Button: Home 10">
            <a:hlinkClick r:id="" action="ppaction://hlinkshowjump?jump=firstslide" highlightClick="1"/>
          </p:cNvPr>
          <p:cNvSpPr/>
          <p:nvPr/>
        </p:nvSpPr>
        <p:spPr>
          <a:xfrm>
            <a:off x="8316416" y="6309320"/>
            <a:ext cx="504056" cy="360040"/>
          </a:xfrm>
          <a:prstGeom prst="actionButtonHom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SG"/>
          </a:p>
        </p:txBody>
      </p:sp>
      <p:sp>
        <p:nvSpPr>
          <p:cNvPr id="14" name="TextBox 13"/>
          <p:cNvSpPr txBox="1"/>
          <p:nvPr/>
        </p:nvSpPr>
        <p:spPr>
          <a:xfrm>
            <a:off x="2483768" y="6309320"/>
            <a:ext cx="3642246" cy="369332"/>
          </a:xfrm>
          <a:prstGeom prst="rect">
            <a:avLst/>
          </a:prstGeom>
          <a:noFill/>
        </p:spPr>
        <p:txBody>
          <a:bodyPr wrap="square" rtlCol="0">
            <a:spAutoFit/>
          </a:bodyPr>
          <a:lstStyle/>
          <a:p>
            <a:pPr algn="ctr"/>
            <a:r>
              <a:rPr lang="en-US" b="1" dirty="0" smtClean="0"/>
              <a:t>CLICK THE RIFLE FOR MORE INFO!</a:t>
            </a:r>
            <a:endParaRPr lang="en-SG" b="1" dirty="0"/>
          </a:p>
        </p:txBody>
      </p:sp>
    </p:spTree>
    <p:extLst>
      <p:ext uri="{BB962C8B-B14F-4D97-AF65-F5344CB8AC3E}">
        <p14:creationId xmlns:p14="http://schemas.microsoft.com/office/powerpoint/2010/main" val="84365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20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2000" fill="hold"/>
                                        <p:tgtEl>
                                          <p:spTgt spid="14"/>
                                        </p:tgtEl>
                                        <p:attrNameLst>
                                          <p:attrName>ppt_x</p:attrName>
                                        </p:attrNameLst>
                                      </p:cBhvr>
                                      <p:tavLst>
                                        <p:tav tm="0">
                                          <p:val>
                                            <p:strVal val="#ppt_x"/>
                                          </p:val>
                                        </p:tav>
                                        <p:tav tm="100000">
                                          <p:val>
                                            <p:strVal val="#ppt_x"/>
                                          </p:val>
                                        </p:tav>
                                      </p:tavLst>
                                    </p:anim>
                                    <p:anim calcmode="lin" valueType="num">
                                      <p:cBhvr additive="base">
                                        <p:cTn id="20" dur="20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77</Words>
  <Application>Microsoft Office PowerPoint</Application>
  <PresentationFormat>On-screen Show (4:3)</PresentationFormat>
  <Paragraphs>21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TYPES OF SNIPER RIFLES</vt:lpstr>
      <vt:lpstr>SEMI AUTOMANTIC RIFLES</vt:lpstr>
      <vt:lpstr>BOLT ACTION RIFLES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eclguest</dc:creator>
  <cp:lastModifiedBy>eclguest</cp:lastModifiedBy>
  <cp:revision>9</cp:revision>
  <dcterms:created xsi:type="dcterms:W3CDTF">2014-04-09T07:56:27Z</dcterms:created>
  <dcterms:modified xsi:type="dcterms:W3CDTF">2014-04-09T08:41:52Z</dcterms:modified>
</cp:coreProperties>
</file>