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312" r:id="rId3"/>
    <p:sldId id="313" r:id="rId4"/>
    <p:sldId id="314" r:id="rId5"/>
    <p:sldId id="315" r:id="rId6"/>
    <p:sldId id="272" r:id="rId7"/>
    <p:sldId id="318" r:id="rId8"/>
    <p:sldId id="319" r:id="rId9"/>
    <p:sldId id="268" r:id="rId10"/>
    <p:sldId id="321" r:id="rId11"/>
    <p:sldId id="322" r:id="rId12"/>
    <p:sldId id="304" r:id="rId13"/>
    <p:sldId id="306" r:id="rId14"/>
  </p:sldIdLst>
  <p:sldSz cx="9144000" cy="6858000" type="screen4x3"/>
  <p:notesSz cx="6858000"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4" autoAdjust="0"/>
    <p:restoredTop sz="82629" autoAdjust="0"/>
  </p:normalViewPr>
  <p:slideViewPr>
    <p:cSldViewPr>
      <p:cViewPr>
        <p:scale>
          <a:sx n="64" d="100"/>
          <a:sy n="64" d="100"/>
        </p:scale>
        <p:origin x="-1344" y="-408"/>
      </p:cViewPr>
      <p:guideLst>
        <p:guide orient="horz" pos="2160"/>
        <p:guide pos="2880"/>
      </p:guideLst>
    </p:cSldViewPr>
  </p:slideViewPr>
  <p:notesTextViewPr>
    <p:cViewPr>
      <p:scale>
        <a:sx n="66" d="100"/>
        <a:sy n="66" d="100"/>
      </p:scale>
      <p:origin x="0" y="0"/>
    </p:cViewPr>
  </p:notesTextViewPr>
  <p:sorterViewPr>
    <p:cViewPr>
      <p:scale>
        <a:sx n="100" d="100"/>
        <a:sy n="100" d="100"/>
      </p:scale>
      <p:origin x="0" y="1200"/>
    </p:cViewPr>
  </p:sorterViewPr>
  <p:notesViewPr>
    <p:cSldViewPr>
      <p:cViewPr varScale="1">
        <p:scale>
          <a:sx n="38" d="100"/>
          <a:sy n="38" d="100"/>
        </p:scale>
        <p:origin x="-2214" y="-108"/>
      </p:cViewPr>
      <p:guideLst>
        <p:guide orient="horz" pos="2933"/>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14"/>
          </a:xfrm>
          <a:prstGeom prst="rect">
            <a:avLst/>
          </a:prstGeom>
        </p:spPr>
        <p:txBody>
          <a:bodyPr vert="horz" lIns="91440" tIns="45720" rIns="91440" bIns="45720" rtlCol="0"/>
          <a:lstStyle>
            <a:lvl1pPr algn="r">
              <a:defRPr sz="1200"/>
            </a:lvl1pPr>
          </a:lstStyle>
          <a:p>
            <a:fld id="{7B044B2B-F493-4B05-96A7-39AE8C912BEA}" type="datetimeFigureOut">
              <a:rPr lang="en-US" smtClean="0"/>
              <a:pPr/>
              <a:t>11/18/2011</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3331"/>
            <a:ext cx="5486400" cy="419052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2971800" cy="4656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045"/>
            <a:ext cx="2971800" cy="465614"/>
          </a:xfrm>
          <a:prstGeom prst="rect">
            <a:avLst/>
          </a:prstGeom>
        </p:spPr>
        <p:txBody>
          <a:bodyPr vert="horz" lIns="91440" tIns="45720" rIns="91440" bIns="45720" rtlCol="0" anchor="b"/>
          <a:lstStyle>
            <a:lvl1pPr algn="r">
              <a:defRPr sz="1200"/>
            </a:lvl1pPr>
          </a:lstStyle>
          <a:p>
            <a:fld id="{2461E876-8A34-4792-B1A1-5B50E927FD38}" type="slidenum">
              <a:rPr lang="en-US" smtClean="0"/>
              <a:pPr/>
              <a:t>‹Nº›</a:t>
            </a:fld>
            <a:endParaRPr lang="en-US"/>
          </a:p>
        </p:txBody>
      </p:sp>
    </p:spTree>
    <p:extLst>
      <p:ext uri="{BB962C8B-B14F-4D97-AF65-F5344CB8AC3E}">
        <p14:creationId xmlns="" xmlns:p14="http://schemas.microsoft.com/office/powerpoint/2010/main" val="3864076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461E876-8A34-4792-B1A1-5B50E927FD38}" type="slidenum">
              <a:rPr lang="en-US" smtClean="0"/>
              <a:pPr/>
              <a:t>1</a:t>
            </a:fld>
            <a:endParaRPr lang="en-US"/>
          </a:p>
        </p:txBody>
      </p:sp>
    </p:spTree>
    <p:extLst>
      <p:ext uri="{BB962C8B-B14F-4D97-AF65-F5344CB8AC3E}">
        <p14:creationId xmlns="" xmlns:p14="http://schemas.microsoft.com/office/powerpoint/2010/main" val="4284334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1E876-8A34-4792-B1A1-5B50E927FD38}" type="slidenum">
              <a:rPr lang="en-US" smtClean="0"/>
              <a:pPr/>
              <a:t>11</a:t>
            </a:fld>
            <a:endParaRPr lang="en-US"/>
          </a:p>
        </p:txBody>
      </p:sp>
    </p:spTree>
    <p:extLst>
      <p:ext uri="{BB962C8B-B14F-4D97-AF65-F5344CB8AC3E}">
        <p14:creationId xmlns="" xmlns:p14="http://schemas.microsoft.com/office/powerpoint/2010/main" val="3695711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dirty="0" smtClean="0"/>
              <a:t> </a:t>
            </a:r>
            <a:endParaRPr lang="en-PH" dirty="0"/>
          </a:p>
        </p:txBody>
      </p:sp>
      <p:sp>
        <p:nvSpPr>
          <p:cNvPr id="4" name="Slide Number Placeholder 3"/>
          <p:cNvSpPr>
            <a:spLocks noGrp="1"/>
          </p:cNvSpPr>
          <p:nvPr>
            <p:ph type="sldNum" sz="quarter" idx="10"/>
          </p:nvPr>
        </p:nvSpPr>
        <p:spPr/>
        <p:txBody>
          <a:bodyPr/>
          <a:lstStyle/>
          <a:p>
            <a:fld id="{2461E876-8A34-4792-B1A1-5B50E927FD38}" type="slidenum">
              <a:rPr lang="en-US" smtClean="0"/>
              <a:pPr/>
              <a:t>12</a:t>
            </a:fld>
            <a:endParaRPr lang="en-US"/>
          </a:p>
        </p:txBody>
      </p:sp>
    </p:spTree>
    <p:extLst>
      <p:ext uri="{BB962C8B-B14F-4D97-AF65-F5344CB8AC3E}">
        <p14:creationId xmlns="" xmlns:p14="http://schemas.microsoft.com/office/powerpoint/2010/main" val="801410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1E876-8A34-4792-B1A1-5B50E927FD38}" type="slidenum">
              <a:rPr lang="en-US" smtClean="0"/>
              <a:pPr/>
              <a:t>13</a:t>
            </a:fld>
            <a:endParaRPr lang="en-US"/>
          </a:p>
        </p:txBody>
      </p:sp>
    </p:spTree>
    <p:extLst>
      <p:ext uri="{BB962C8B-B14F-4D97-AF65-F5344CB8AC3E}">
        <p14:creationId xmlns="" xmlns:p14="http://schemas.microsoft.com/office/powerpoint/2010/main" val="3159790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1E876-8A34-4792-B1A1-5B50E927FD38}" type="slidenum">
              <a:rPr lang="en-US" smtClean="0"/>
              <a:pPr/>
              <a:t>2</a:t>
            </a:fld>
            <a:endParaRPr lang="en-US"/>
          </a:p>
        </p:txBody>
      </p:sp>
    </p:spTree>
    <p:extLst>
      <p:ext uri="{BB962C8B-B14F-4D97-AF65-F5344CB8AC3E}">
        <p14:creationId xmlns="" xmlns:p14="http://schemas.microsoft.com/office/powerpoint/2010/main" val="3442722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1E876-8A34-4792-B1A1-5B50E927FD38}" type="slidenum">
              <a:rPr lang="en-US" smtClean="0"/>
              <a:pPr/>
              <a:t>3</a:t>
            </a:fld>
            <a:endParaRPr lang="en-US"/>
          </a:p>
        </p:txBody>
      </p:sp>
    </p:spTree>
    <p:extLst>
      <p:ext uri="{BB962C8B-B14F-4D97-AF65-F5344CB8AC3E}">
        <p14:creationId xmlns="" xmlns:p14="http://schemas.microsoft.com/office/powerpoint/2010/main" val="558800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1E876-8A34-4792-B1A1-5B50E927FD38}" type="slidenum">
              <a:rPr lang="en-US" smtClean="0"/>
              <a:pPr/>
              <a:t>4</a:t>
            </a:fld>
            <a:endParaRPr lang="en-US"/>
          </a:p>
        </p:txBody>
      </p:sp>
    </p:spTree>
    <p:extLst>
      <p:ext uri="{BB962C8B-B14F-4D97-AF65-F5344CB8AC3E}">
        <p14:creationId xmlns="" xmlns:p14="http://schemas.microsoft.com/office/powerpoint/2010/main" val="558800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sz="1200" b="1" kern="1200" dirty="0" smtClean="0">
                <a:solidFill>
                  <a:schemeClr val="tx1"/>
                </a:solidFill>
                <a:latin typeface="+mn-lt"/>
                <a:ea typeface="+mn-ea"/>
                <a:cs typeface="+mn-cs"/>
              </a:rPr>
              <a:t>Sobre la UIT</a:t>
            </a:r>
            <a:endParaRPr lang="es-ES_tradnl"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 Unión Internacional de las Telecomunicaciones (UIT), ubicada en Place des </a:t>
            </a:r>
            <a:r>
              <a:rPr lang="es-EC" sz="1200" kern="1200" dirty="0" err="1" smtClean="0">
                <a:solidFill>
                  <a:schemeClr val="tx1"/>
                </a:solidFill>
                <a:latin typeface="+mn-lt"/>
                <a:ea typeface="+mn-ea"/>
                <a:cs typeface="+mn-cs"/>
              </a:rPr>
              <a:t>Nations</a:t>
            </a:r>
            <a:r>
              <a:rPr lang="es-EC" sz="1200" kern="1200" dirty="0" smtClean="0">
                <a:solidFill>
                  <a:schemeClr val="tx1"/>
                </a:solidFill>
                <a:latin typeface="+mn-lt"/>
                <a:ea typeface="+mn-ea"/>
                <a:cs typeface="+mn-cs"/>
              </a:rPr>
              <a:t>, CH-1211, Ginebra 20, Suiza, es una organización internacional con 192 Estados Miembros y además agencia especializada de las Naciones Unidas. Facilita las relaciones pacíficas, así como el desarrollo económico y social, mediante los servicios eficientes de telecomunicaciones. Fomenta la cooperación internacional en la prestación de asistencia técnica a países en vías de desarrollo para mejorar sus redes y servicios de telecomunicaciones.</a:t>
            </a:r>
            <a:endParaRPr lang="es-ES_tradnl"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 UIT reconoce la necesidad de inclusión digital, accesibilidad a las tecnologías de información y comunicación (TIC), y el  uso de las TIC para el desarrollo social y económico de las personas marginadas. Actualmente, emprende en un esfuerzo mundial por movilizar a recursos y socios para asegurar la ejecución de las líneas de acción de la Cumbre Mundial sobre la Sociedad de la Información, procurando conectar al mundo para el año 2015 y lograr los Objetivos de Desarrollo del Milenio (ODM) de las Naciones Unidas.</a:t>
            </a:r>
            <a:br>
              <a:rPr lang="es-EC" sz="1200" kern="1200" dirty="0" smtClean="0">
                <a:solidFill>
                  <a:schemeClr val="tx1"/>
                </a:solidFill>
                <a:latin typeface="+mn-lt"/>
                <a:ea typeface="+mn-ea"/>
                <a:cs typeface="+mn-cs"/>
              </a:rPr>
            </a:br>
            <a:endParaRPr lang="es-ES_tradnl" sz="1200" kern="1200" dirty="0" smtClean="0">
              <a:solidFill>
                <a:schemeClr val="tx1"/>
              </a:solidFill>
              <a:latin typeface="+mn-lt"/>
              <a:ea typeface="+mn-ea"/>
              <a:cs typeface="+mn-cs"/>
            </a:endParaRPr>
          </a:p>
          <a:p>
            <a:r>
              <a:rPr lang="es-EC" sz="1200" b="1" kern="1200" dirty="0" smtClean="0">
                <a:solidFill>
                  <a:schemeClr val="tx1"/>
                </a:solidFill>
                <a:latin typeface="+mn-lt"/>
                <a:ea typeface="+mn-ea"/>
                <a:cs typeface="+mn-cs"/>
              </a:rPr>
              <a:t>Sobre telecentre.org</a:t>
            </a:r>
            <a:endParaRPr lang="es-ES_tradnl"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telecentre.org es una red mundial de personas y organizaciones que colaboran por el establecimiento y la sustentabilidad de los telecentros populares como catalizadores del desarrollo. La apoya la Fundación telecentre.org, organización internacional independiente, sin fines de lucro, no accionaria ubicada en el Edificio de la Comisión de la Tecnología de la Información y Comunicaciones (CICT), UP Campus, </a:t>
            </a:r>
            <a:r>
              <a:rPr lang="es-EC" sz="1200" kern="1200" dirty="0" err="1" smtClean="0">
                <a:solidFill>
                  <a:schemeClr val="tx1"/>
                </a:solidFill>
                <a:latin typeface="+mn-lt"/>
                <a:ea typeface="+mn-ea"/>
                <a:cs typeface="+mn-cs"/>
              </a:rPr>
              <a:t>Diliman</a:t>
            </a:r>
            <a:r>
              <a:rPr lang="es-EC" sz="1200" kern="1200" dirty="0" smtClean="0">
                <a:solidFill>
                  <a:schemeClr val="tx1"/>
                </a:solidFill>
                <a:latin typeface="+mn-lt"/>
                <a:ea typeface="+mn-ea"/>
                <a:cs typeface="+mn-cs"/>
              </a:rPr>
              <a:t>, </a:t>
            </a:r>
            <a:r>
              <a:rPr lang="es-EC" sz="1200" kern="1200" dirty="0" err="1" smtClean="0">
                <a:solidFill>
                  <a:schemeClr val="tx1"/>
                </a:solidFill>
                <a:latin typeface="+mn-lt"/>
                <a:ea typeface="+mn-ea"/>
                <a:cs typeface="+mn-cs"/>
              </a:rPr>
              <a:t>Quezon</a:t>
            </a:r>
            <a:r>
              <a:rPr lang="es-EC" sz="1200" kern="1200" dirty="0" smtClean="0">
                <a:solidFill>
                  <a:schemeClr val="tx1"/>
                </a:solidFill>
                <a:latin typeface="+mn-lt"/>
                <a:ea typeface="+mn-ea"/>
                <a:cs typeface="+mn-cs"/>
              </a:rPr>
              <a:t> City, Filipinas. </a:t>
            </a:r>
            <a:endParaRPr lang="es-ES_tradnl"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Financiada por el Centro de Investigación para el Desarrollo Internacional (IDRC) de Canadá, la Microsoft, y la Comisión de TIC, Filipinas (CICT), telecentre.org ha dado apoyo económico y técnico a redes de telecentros y organizaciones en unas 40 naciones. Su programa para el intercambio de conocimientos es fuerte y la Academia de telecentre.org ayuda a mejorar los conocimientos y destrezas de operadores/as de telecentros.</a:t>
            </a:r>
            <a:endParaRPr lang="es-ES_tradnl"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 red mundial de telecentre.org consta de 100.000 telecentros, la mitad del total mundial. Más de 300 organizaciones y 200.000 personas con interés en el movimiento de los telecentros ayudan a impulsar a telecentre.org.</a:t>
            </a:r>
            <a:endParaRPr lang="es-ES_tradnl"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461E876-8A34-4792-B1A1-5B50E927FD38}" type="slidenum">
              <a:rPr lang="en-US" smtClean="0"/>
              <a:pPr/>
              <a:t>6</a:t>
            </a:fld>
            <a:endParaRPr lang="en-US"/>
          </a:p>
        </p:txBody>
      </p:sp>
    </p:spTree>
    <p:extLst>
      <p:ext uri="{BB962C8B-B14F-4D97-AF65-F5344CB8AC3E}">
        <p14:creationId xmlns="" xmlns:p14="http://schemas.microsoft.com/office/powerpoint/2010/main" val="291109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sz="1200" b="1" kern="1200" dirty="0" smtClean="0">
                <a:solidFill>
                  <a:schemeClr val="tx1"/>
                </a:solidFill>
                <a:latin typeface="+mn-lt"/>
                <a:ea typeface="+mn-ea"/>
                <a:cs typeface="+mn-cs"/>
              </a:rPr>
              <a:t>Sobre la UIT</a:t>
            </a:r>
            <a:endParaRPr lang="es-ES_tradnl"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 Unión Internacional de las Telecomunicaciones (UIT), ubicada en Place des </a:t>
            </a:r>
            <a:r>
              <a:rPr lang="es-EC" sz="1200" kern="1200" dirty="0" err="1" smtClean="0">
                <a:solidFill>
                  <a:schemeClr val="tx1"/>
                </a:solidFill>
                <a:latin typeface="+mn-lt"/>
                <a:ea typeface="+mn-ea"/>
                <a:cs typeface="+mn-cs"/>
              </a:rPr>
              <a:t>Nations</a:t>
            </a:r>
            <a:r>
              <a:rPr lang="es-EC" sz="1200" kern="1200" dirty="0" smtClean="0">
                <a:solidFill>
                  <a:schemeClr val="tx1"/>
                </a:solidFill>
                <a:latin typeface="+mn-lt"/>
                <a:ea typeface="+mn-ea"/>
                <a:cs typeface="+mn-cs"/>
              </a:rPr>
              <a:t>, CH-1211, Ginebra 20, Suiza, es una organización internacional con 192 Estados Miembros y además agencia especializada de las Naciones Unidas. Facilita las relaciones pacíficas, así como el desarrollo económico y social, mediante los servicios eficientes de telecomunicaciones. Fomenta la cooperación internacional en la prestación de asistencia técnica a países en vías de desarrollo para mejorar sus redes y servicios de telecomunicaciones.</a:t>
            </a:r>
            <a:endParaRPr lang="es-ES_tradnl"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 UIT reconoce la necesidad de inclusión digital, accesibilidad a las tecnologías de información y comunicación (TIC), y el  uso de las TIC para el desarrollo social y económico de las personas marginadas. Actualmente, emprende en un esfuerzo mundial por movilizar a recursos y socios para asegurar la ejecución de las líneas de acción de la Cumbre Mundial sobre la Sociedad de la Información, procurando conectar al mundo para el año 2015 y lograr los Objetivos de Desarrollo del Milenio (ODM) de las Naciones Unidas.</a:t>
            </a:r>
            <a:br>
              <a:rPr lang="es-EC" sz="1200" kern="1200" dirty="0" smtClean="0">
                <a:solidFill>
                  <a:schemeClr val="tx1"/>
                </a:solidFill>
                <a:latin typeface="+mn-lt"/>
                <a:ea typeface="+mn-ea"/>
                <a:cs typeface="+mn-cs"/>
              </a:rPr>
            </a:br>
            <a:endParaRPr lang="es-ES_tradnl" sz="1200" kern="1200" dirty="0" smtClean="0">
              <a:solidFill>
                <a:schemeClr val="tx1"/>
              </a:solidFill>
              <a:latin typeface="+mn-lt"/>
              <a:ea typeface="+mn-ea"/>
              <a:cs typeface="+mn-cs"/>
            </a:endParaRPr>
          </a:p>
          <a:p>
            <a:r>
              <a:rPr lang="es-EC" sz="1200" b="1" kern="1200" dirty="0" smtClean="0">
                <a:solidFill>
                  <a:schemeClr val="tx1"/>
                </a:solidFill>
                <a:latin typeface="+mn-lt"/>
                <a:ea typeface="+mn-ea"/>
                <a:cs typeface="+mn-cs"/>
              </a:rPr>
              <a:t>Sobre telecentre.org</a:t>
            </a:r>
            <a:endParaRPr lang="es-ES_tradnl"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telecentre.org es una red mundial de personas y organizaciones que colaboran por el establecimiento y la sustentabilidad de los telecentros populares como catalizadores del desarrollo. La apoya la Fundación telecentre.org, organización internacional independiente, sin fines de lucro, no accionaria ubicada en el Edificio de la Comisión de la Tecnología de la Información y Comunicaciones (CICT), UP Campus, </a:t>
            </a:r>
            <a:r>
              <a:rPr lang="es-EC" sz="1200" kern="1200" dirty="0" err="1" smtClean="0">
                <a:solidFill>
                  <a:schemeClr val="tx1"/>
                </a:solidFill>
                <a:latin typeface="+mn-lt"/>
                <a:ea typeface="+mn-ea"/>
                <a:cs typeface="+mn-cs"/>
              </a:rPr>
              <a:t>Diliman</a:t>
            </a:r>
            <a:r>
              <a:rPr lang="es-EC" sz="1200" kern="1200" dirty="0" smtClean="0">
                <a:solidFill>
                  <a:schemeClr val="tx1"/>
                </a:solidFill>
                <a:latin typeface="+mn-lt"/>
                <a:ea typeface="+mn-ea"/>
                <a:cs typeface="+mn-cs"/>
              </a:rPr>
              <a:t>, </a:t>
            </a:r>
            <a:r>
              <a:rPr lang="es-EC" sz="1200" kern="1200" dirty="0" err="1" smtClean="0">
                <a:solidFill>
                  <a:schemeClr val="tx1"/>
                </a:solidFill>
                <a:latin typeface="+mn-lt"/>
                <a:ea typeface="+mn-ea"/>
                <a:cs typeface="+mn-cs"/>
              </a:rPr>
              <a:t>Quezon</a:t>
            </a:r>
            <a:r>
              <a:rPr lang="es-EC" sz="1200" kern="1200" dirty="0" smtClean="0">
                <a:solidFill>
                  <a:schemeClr val="tx1"/>
                </a:solidFill>
                <a:latin typeface="+mn-lt"/>
                <a:ea typeface="+mn-ea"/>
                <a:cs typeface="+mn-cs"/>
              </a:rPr>
              <a:t> City, Filipinas. </a:t>
            </a:r>
            <a:endParaRPr lang="es-ES_tradnl"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Financiada por el Centro de Investigación para el Desarrollo Internacional (IDRC) de Canadá, la Microsoft, y la Comisión de TIC, Filipinas (CICT), telecentre.org ha dado apoyo económico y técnico a redes de telecentros y organizaciones en unas 40 naciones. Su programa para el intercambio de conocimientos es fuerte y la Academia de telecentre.org ayuda a mejorar los conocimientos y destrezas de operadores/as de telecentros.</a:t>
            </a:r>
            <a:endParaRPr lang="es-ES_tradnl"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 red mundial de telecentre.org consta de 100.000 telecentros, la mitad del total mundial. Más de 300 organizaciones y 200.000 personas con interés en el movimiento de los telecentros ayudan a impulsar a telecentre.org.</a:t>
            </a:r>
            <a:endParaRPr lang="es-ES_tradnl"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461E876-8A34-4792-B1A1-5B50E927FD38}" type="slidenum">
              <a:rPr lang="en-US" smtClean="0"/>
              <a:pPr/>
              <a:t>7</a:t>
            </a:fld>
            <a:endParaRPr lang="en-US"/>
          </a:p>
        </p:txBody>
      </p:sp>
    </p:spTree>
    <p:extLst>
      <p:ext uri="{BB962C8B-B14F-4D97-AF65-F5344CB8AC3E}">
        <p14:creationId xmlns="" xmlns:p14="http://schemas.microsoft.com/office/powerpoint/2010/main" val="291109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sz="1200" b="1" kern="1200" dirty="0" smtClean="0">
                <a:solidFill>
                  <a:schemeClr val="tx1"/>
                </a:solidFill>
                <a:latin typeface="+mn-lt"/>
                <a:ea typeface="+mn-ea"/>
                <a:cs typeface="+mn-cs"/>
              </a:rPr>
              <a:t>Sobre la UIT</a:t>
            </a:r>
            <a:endParaRPr lang="es-ES_tradnl"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 Unión Internacional de las Telecomunicaciones (UIT), ubicada en Place des </a:t>
            </a:r>
            <a:r>
              <a:rPr lang="es-EC" sz="1200" kern="1200" dirty="0" err="1" smtClean="0">
                <a:solidFill>
                  <a:schemeClr val="tx1"/>
                </a:solidFill>
                <a:latin typeface="+mn-lt"/>
                <a:ea typeface="+mn-ea"/>
                <a:cs typeface="+mn-cs"/>
              </a:rPr>
              <a:t>Nations</a:t>
            </a:r>
            <a:r>
              <a:rPr lang="es-EC" sz="1200" kern="1200" dirty="0" smtClean="0">
                <a:solidFill>
                  <a:schemeClr val="tx1"/>
                </a:solidFill>
                <a:latin typeface="+mn-lt"/>
                <a:ea typeface="+mn-ea"/>
                <a:cs typeface="+mn-cs"/>
              </a:rPr>
              <a:t>, CH-1211, Ginebra 20, Suiza, es una organización internacional con 192 Estados Miembros y además agencia especializada de las Naciones Unidas. Facilita las relaciones pacíficas, así como el desarrollo económico y social, mediante los servicios eficientes de telecomunicaciones. Fomenta la cooperación internacional en la prestación de asistencia técnica a países en vías de desarrollo para mejorar sus redes y servicios de telecomunicaciones.</a:t>
            </a:r>
            <a:endParaRPr lang="es-ES_tradnl"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 UIT reconoce la necesidad de inclusión digital, accesibilidad a las tecnologías de información y comunicación (TIC), y el  uso de las TIC para el desarrollo social y económico de las personas marginadas. Actualmente, emprende en un esfuerzo mundial por movilizar a recursos y socios para asegurar la ejecución de las líneas de acción de la Cumbre Mundial sobre la Sociedad de la Información, procurando conectar al mundo para el año 2015 y lograr los Objetivos de Desarrollo del Milenio (ODM) de las Naciones Unidas.</a:t>
            </a:r>
            <a:br>
              <a:rPr lang="es-EC" sz="1200" kern="1200" dirty="0" smtClean="0">
                <a:solidFill>
                  <a:schemeClr val="tx1"/>
                </a:solidFill>
                <a:latin typeface="+mn-lt"/>
                <a:ea typeface="+mn-ea"/>
                <a:cs typeface="+mn-cs"/>
              </a:rPr>
            </a:br>
            <a:endParaRPr lang="es-ES_tradnl" sz="1200" kern="1200" dirty="0" smtClean="0">
              <a:solidFill>
                <a:schemeClr val="tx1"/>
              </a:solidFill>
              <a:latin typeface="+mn-lt"/>
              <a:ea typeface="+mn-ea"/>
              <a:cs typeface="+mn-cs"/>
            </a:endParaRPr>
          </a:p>
          <a:p>
            <a:r>
              <a:rPr lang="es-EC" sz="1200" b="1" kern="1200" dirty="0" smtClean="0">
                <a:solidFill>
                  <a:schemeClr val="tx1"/>
                </a:solidFill>
                <a:latin typeface="+mn-lt"/>
                <a:ea typeface="+mn-ea"/>
                <a:cs typeface="+mn-cs"/>
              </a:rPr>
              <a:t>Sobre telecentre.org</a:t>
            </a:r>
            <a:endParaRPr lang="es-ES_tradnl"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telecentre.org es una red mundial de personas y organizaciones que colaboran por el establecimiento y la sustentabilidad de los telecentros populares como catalizadores del desarrollo. La apoya la Fundación telecentre.org, organización internacional independiente, sin fines de lucro, no accionaria ubicada en el Edificio de la Comisión de la Tecnología de la Información y Comunicaciones (CICT), UP Campus, </a:t>
            </a:r>
            <a:r>
              <a:rPr lang="es-EC" sz="1200" kern="1200" dirty="0" err="1" smtClean="0">
                <a:solidFill>
                  <a:schemeClr val="tx1"/>
                </a:solidFill>
                <a:latin typeface="+mn-lt"/>
                <a:ea typeface="+mn-ea"/>
                <a:cs typeface="+mn-cs"/>
              </a:rPr>
              <a:t>Diliman</a:t>
            </a:r>
            <a:r>
              <a:rPr lang="es-EC" sz="1200" kern="1200" dirty="0" smtClean="0">
                <a:solidFill>
                  <a:schemeClr val="tx1"/>
                </a:solidFill>
                <a:latin typeface="+mn-lt"/>
                <a:ea typeface="+mn-ea"/>
                <a:cs typeface="+mn-cs"/>
              </a:rPr>
              <a:t>, </a:t>
            </a:r>
            <a:r>
              <a:rPr lang="es-EC" sz="1200" kern="1200" dirty="0" err="1" smtClean="0">
                <a:solidFill>
                  <a:schemeClr val="tx1"/>
                </a:solidFill>
                <a:latin typeface="+mn-lt"/>
                <a:ea typeface="+mn-ea"/>
                <a:cs typeface="+mn-cs"/>
              </a:rPr>
              <a:t>Quezon</a:t>
            </a:r>
            <a:r>
              <a:rPr lang="es-EC" sz="1200" kern="1200" dirty="0" smtClean="0">
                <a:solidFill>
                  <a:schemeClr val="tx1"/>
                </a:solidFill>
                <a:latin typeface="+mn-lt"/>
                <a:ea typeface="+mn-ea"/>
                <a:cs typeface="+mn-cs"/>
              </a:rPr>
              <a:t> City, Filipinas. </a:t>
            </a:r>
            <a:endParaRPr lang="es-ES_tradnl"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Financiada por el Centro de Investigación para el Desarrollo Internacional (IDRC) de Canadá, la Microsoft, y la Comisión de TIC, Filipinas (CICT), telecentre.org ha dado apoyo económico y técnico a redes de telecentros y organizaciones en unas 40 naciones. Su programa para el intercambio de conocimientos es fuerte y la Academia de telecentre.org ayuda a mejorar los conocimientos y destrezas de operadores/as de telecentros.</a:t>
            </a:r>
            <a:endParaRPr lang="es-ES_tradnl"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La red mundial de telecentre.org consta de 100.000 telecentros, la mitad del total mundial. Más de 300 organizaciones y 200.000 personas con interés en el movimiento de los telecentros ayudan a impulsar a telecentre.org.</a:t>
            </a:r>
            <a:endParaRPr lang="es-ES_tradnl" sz="1200" kern="1200" dirty="0" smtClean="0">
              <a:solidFill>
                <a:schemeClr val="tx1"/>
              </a:solidFill>
              <a:latin typeface="+mn-lt"/>
              <a:ea typeface="+mn-ea"/>
              <a:cs typeface="+mn-cs"/>
            </a:endParaRPr>
          </a:p>
          <a:p>
            <a:r>
              <a:rPr lang="es-ES_tradnl"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461E876-8A34-4792-B1A1-5B50E927FD38}" type="slidenum">
              <a:rPr lang="en-US" smtClean="0"/>
              <a:pPr/>
              <a:t>8</a:t>
            </a:fld>
            <a:endParaRPr lang="en-US"/>
          </a:p>
        </p:txBody>
      </p:sp>
    </p:spTree>
    <p:extLst>
      <p:ext uri="{BB962C8B-B14F-4D97-AF65-F5344CB8AC3E}">
        <p14:creationId xmlns="" xmlns:p14="http://schemas.microsoft.com/office/powerpoint/2010/main" val="291109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461E876-8A34-4792-B1A1-5B50E927FD38}" type="slidenum">
              <a:rPr lang="en-US" smtClean="0"/>
              <a:pPr/>
              <a:t>9</a:t>
            </a:fld>
            <a:endParaRPr lang="en-US"/>
          </a:p>
        </p:txBody>
      </p:sp>
    </p:spTree>
    <p:extLst>
      <p:ext uri="{BB962C8B-B14F-4D97-AF65-F5344CB8AC3E}">
        <p14:creationId xmlns="" xmlns:p14="http://schemas.microsoft.com/office/powerpoint/2010/main" val="3695711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1E876-8A34-4792-B1A1-5B50E927FD38}" type="slidenum">
              <a:rPr lang="en-US" smtClean="0"/>
              <a:pPr/>
              <a:t>10</a:t>
            </a:fld>
            <a:endParaRPr lang="en-US"/>
          </a:p>
        </p:txBody>
      </p:sp>
    </p:spTree>
    <p:extLst>
      <p:ext uri="{BB962C8B-B14F-4D97-AF65-F5344CB8AC3E}">
        <p14:creationId xmlns="" xmlns:p14="http://schemas.microsoft.com/office/powerpoint/2010/main" val="3695711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288BA2-83E2-461E-A6DB-8033A0570454}" type="datetimeFigureOut">
              <a:rPr lang="en-US" smtClean="0"/>
              <a:pPr/>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A46C3-A611-439C-B877-4BC6375EB97E}" type="slidenum">
              <a:rPr lang="en-US" smtClean="0"/>
              <a:pPr/>
              <a:t>‹Nº›</a:t>
            </a:fld>
            <a:endParaRPr lang="en-US"/>
          </a:p>
        </p:txBody>
      </p:sp>
    </p:spTree>
    <p:extLst>
      <p:ext uri="{BB962C8B-B14F-4D97-AF65-F5344CB8AC3E}">
        <p14:creationId xmlns="" xmlns:p14="http://schemas.microsoft.com/office/powerpoint/2010/main" val="1472611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288BA2-83E2-461E-A6DB-8033A0570454}" type="datetimeFigureOut">
              <a:rPr lang="en-US" smtClean="0"/>
              <a:pPr/>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A46C3-A611-439C-B877-4BC6375EB97E}" type="slidenum">
              <a:rPr lang="en-US" smtClean="0"/>
              <a:pPr/>
              <a:t>‹Nº›</a:t>
            </a:fld>
            <a:endParaRPr lang="en-US"/>
          </a:p>
        </p:txBody>
      </p:sp>
    </p:spTree>
    <p:extLst>
      <p:ext uri="{BB962C8B-B14F-4D97-AF65-F5344CB8AC3E}">
        <p14:creationId xmlns="" xmlns:p14="http://schemas.microsoft.com/office/powerpoint/2010/main" val="884786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288BA2-83E2-461E-A6DB-8033A0570454}" type="datetimeFigureOut">
              <a:rPr lang="en-US" smtClean="0"/>
              <a:pPr/>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A46C3-A611-439C-B877-4BC6375EB97E}" type="slidenum">
              <a:rPr lang="en-US" smtClean="0"/>
              <a:pPr/>
              <a:t>‹Nº›</a:t>
            </a:fld>
            <a:endParaRPr lang="en-US"/>
          </a:p>
        </p:txBody>
      </p:sp>
    </p:spTree>
    <p:extLst>
      <p:ext uri="{BB962C8B-B14F-4D97-AF65-F5344CB8AC3E}">
        <p14:creationId xmlns="" xmlns:p14="http://schemas.microsoft.com/office/powerpoint/2010/main" val="327556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288BA2-83E2-461E-A6DB-8033A0570454}" type="datetimeFigureOut">
              <a:rPr lang="en-US" smtClean="0"/>
              <a:pPr/>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A46C3-A611-439C-B877-4BC6375EB97E}" type="slidenum">
              <a:rPr lang="en-US" smtClean="0"/>
              <a:pPr/>
              <a:t>‹Nº›</a:t>
            </a:fld>
            <a:endParaRPr lang="en-US"/>
          </a:p>
        </p:txBody>
      </p:sp>
    </p:spTree>
    <p:extLst>
      <p:ext uri="{BB962C8B-B14F-4D97-AF65-F5344CB8AC3E}">
        <p14:creationId xmlns="" xmlns:p14="http://schemas.microsoft.com/office/powerpoint/2010/main" val="3518552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288BA2-83E2-461E-A6DB-8033A0570454}" type="datetimeFigureOut">
              <a:rPr lang="en-US" smtClean="0"/>
              <a:pPr/>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A46C3-A611-439C-B877-4BC6375EB97E}" type="slidenum">
              <a:rPr lang="en-US" smtClean="0"/>
              <a:pPr/>
              <a:t>‹Nº›</a:t>
            </a:fld>
            <a:endParaRPr lang="en-US"/>
          </a:p>
        </p:txBody>
      </p:sp>
    </p:spTree>
    <p:extLst>
      <p:ext uri="{BB962C8B-B14F-4D97-AF65-F5344CB8AC3E}">
        <p14:creationId xmlns="" xmlns:p14="http://schemas.microsoft.com/office/powerpoint/2010/main" val="210959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288BA2-83E2-461E-A6DB-8033A0570454}" type="datetimeFigureOut">
              <a:rPr lang="en-US" smtClean="0"/>
              <a:pPr/>
              <a:t>11/18/2011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A46C3-A611-439C-B877-4BC6375EB97E}" type="slidenum">
              <a:rPr lang="en-US" smtClean="0"/>
              <a:pPr/>
              <a:t>‹Nº›</a:t>
            </a:fld>
            <a:endParaRPr lang="en-US"/>
          </a:p>
        </p:txBody>
      </p:sp>
    </p:spTree>
    <p:extLst>
      <p:ext uri="{BB962C8B-B14F-4D97-AF65-F5344CB8AC3E}">
        <p14:creationId xmlns="" xmlns:p14="http://schemas.microsoft.com/office/powerpoint/2010/main" val="97778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288BA2-83E2-461E-A6DB-8033A0570454}" type="datetimeFigureOut">
              <a:rPr lang="en-US" smtClean="0"/>
              <a:pPr/>
              <a:t>11/18/2011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5A46C3-A611-439C-B877-4BC6375EB97E}" type="slidenum">
              <a:rPr lang="en-US" smtClean="0"/>
              <a:pPr/>
              <a:t>‹Nº›</a:t>
            </a:fld>
            <a:endParaRPr lang="en-US"/>
          </a:p>
        </p:txBody>
      </p:sp>
    </p:spTree>
    <p:extLst>
      <p:ext uri="{BB962C8B-B14F-4D97-AF65-F5344CB8AC3E}">
        <p14:creationId xmlns="" xmlns:p14="http://schemas.microsoft.com/office/powerpoint/2010/main" val="1302051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288BA2-83E2-461E-A6DB-8033A0570454}" type="datetimeFigureOut">
              <a:rPr lang="en-US" smtClean="0"/>
              <a:pPr/>
              <a:t>11/18/2011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5A46C3-A611-439C-B877-4BC6375EB97E}" type="slidenum">
              <a:rPr lang="en-US" smtClean="0"/>
              <a:pPr/>
              <a:t>‹Nº›</a:t>
            </a:fld>
            <a:endParaRPr lang="en-US"/>
          </a:p>
        </p:txBody>
      </p:sp>
    </p:spTree>
    <p:extLst>
      <p:ext uri="{BB962C8B-B14F-4D97-AF65-F5344CB8AC3E}">
        <p14:creationId xmlns="" xmlns:p14="http://schemas.microsoft.com/office/powerpoint/2010/main" val="230273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88BA2-83E2-461E-A6DB-8033A0570454}" type="datetimeFigureOut">
              <a:rPr lang="en-US" smtClean="0"/>
              <a:pPr/>
              <a:t>11/18/2011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5A46C3-A611-439C-B877-4BC6375EB97E}" type="slidenum">
              <a:rPr lang="en-US" smtClean="0"/>
              <a:pPr/>
              <a:t>‹Nº›</a:t>
            </a:fld>
            <a:endParaRPr lang="en-US"/>
          </a:p>
        </p:txBody>
      </p:sp>
    </p:spTree>
    <p:extLst>
      <p:ext uri="{BB962C8B-B14F-4D97-AF65-F5344CB8AC3E}">
        <p14:creationId xmlns="" xmlns:p14="http://schemas.microsoft.com/office/powerpoint/2010/main" val="1107477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288BA2-83E2-461E-A6DB-8033A0570454}" type="datetimeFigureOut">
              <a:rPr lang="en-US" smtClean="0"/>
              <a:pPr/>
              <a:t>11/18/2011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A46C3-A611-439C-B877-4BC6375EB97E}" type="slidenum">
              <a:rPr lang="en-US" smtClean="0"/>
              <a:pPr/>
              <a:t>‹Nº›</a:t>
            </a:fld>
            <a:endParaRPr lang="en-US"/>
          </a:p>
        </p:txBody>
      </p:sp>
    </p:spTree>
    <p:extLst>
      <p:ext uri="{BB962C8B-B14F-4D97-AF65-F5344CB8AC3E}">
        <p14:creationId xmlns="" xmlns:p14="http://schemas.microsoft.com/office/powerpoint/2010/main" val="144147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288BA2-83E2-461E-A6DB-8033A0570454}" type="datetimeFigureOut">
              <a:rPr lang="en-US" smtClean="0"/>
              <a:pPr/>
              <a:t>11/18/2011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A46C3-A611-439C-B877-4BC6375EB97E}" type="slidenum">
              <a:rPr lang="en-US" smtClean="0"/>
              <a:pPr/>
              <a:t>‹Nº›</a:t>
            </a:fld>
            <a:endParaRPr lang="en-US"/>
          </a:p>
        </p:txBody>
      </p:sp>
    </p:spTree>
    <p:extLst>
      <p:ext uri="{BB962C8B-B14F-4D97-AF65-F5344CB8AC3E}">
        <p14:creationId xmlns="" xmlns:p14="http://schemas.microsoft.com/office/powerpoint/2010/main" val="12918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288BA2-83E2-461E-A6DB-8033A0570454}" type="datetimeFigureOut">
              <a:rPr lang="en-US" smtClean="0"/>
              <a:pPr/>
              <a:t>11/18/2011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A46C3-A611-439C-B877-4BC6375EB97E}" type="slidenum">
              <a:rPr lang="en-US" smtClean="0"/>
              <a:pPr/>
              <a:t>‹Nº›</a:t>
            </a:fld>
            <a:endParaRPr lang="en-US"/>
          </a:p>
        </p:txBody>
      </p:sp>
    </p:spTree>
    <p:extLst>
      <p:ext uri="{BB962C8B-B14F-4D97-AF65-F5344CB8AC3E}">
        <p14:creationId xmlns="" xmlns:p14="http://schemas.microsoft.com/office/powerpoint/2010/main" val="3020163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0" y="1714488"/>
            <a:ext cx="9144000" cy="3071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073780" y="1714488"/>
            <a:ext cx="2070220" cy="3071544"/>
          </a:xfrm>
          <a:prstGeom prst="rect">
            <a:avLst/>
          </a:prstGeom>
        </p:spPr>
      </p:pic>
      <p:sp>
        <p:nvSpPr>
          <p:cNvPr id="6" name="5 CuadroTexto"/>
          <p:cNvSpPr txBox="1"/>
          <p:nvPr/>
        </p:nvSpPr>
        <p:spPr>
          <a:xfrm>
            <a:off x="0" y="1928802"/>
            <a:ext cx="7000892" cy="2585323"/>
          </a:xfrm>
          <a:prstGeom prst="rect">
            <a:avLst/>
          </a:prstGeom>
          <a:noFill/>
        </p:spPr>
        <p:txBody>
          <a:bodyPr wrap="square" rtlCol="0">
            <a:spAutoFit/>
          </a:bodyPr>
          <a:lstStyle/>
          <a:p>
            <a:endParaRPr lang="en-US" sz="2400" dirty="0" smtClean="0"/>
          </a:p>
          <a:p>
            <a:endParaRPr lang="en-US" sz="2400" dirty="0" smtClean="0"/>
          </a:p>
          <a:p>
            <a:pPr algn="ctr"/>
            <a:r>
              <a:rPr lang="en-US" sz="3200" b="1" dirty="0" smtClean="0"/>
              <a:t>  </a:t>
            </a:r>
            <a:r>
              <a:rPr lang="en-US" sz="2800" b="1" dirty="0" err="1" smtClean="0">
                <a:solidFill>
                  <a:srgbClr val="C00000"/>
                </a:solidFill>
              </a:rPr>
              <a:t>Campaña</a:t>
            </a:r>
            <a:r>
              <a:rPr lang="en-US" sz="2800" b="1" dirty="0" smtClean="0">
                <a:solidFill>
                  <a:srgbClr val="C00000"/>
                </a:solidFill>
              </a:rPr>
              <a:t> </a:t>
            </a:r>
            <a:r>
              <a:rPr lang="en-US" sz="2800" b="1" dirty="0" err="1" smtClean="0">
                <a:solidFill>
                  <a:srgbClr val="C00000"/>
                </a:solidFill>
              </a:rPr>
              <a:t>Alfabetización</a:t>
            </a:r>
            <a:r>
              <a:rPr lang="en-US" sz="2800" b="1" dirty="0" smtClean="0">
                <a:solidFill>
                  <a:srgbClr val="C00000"/>
                </a:solidFill>
              </a:rPr>
              <a:t> Digital </a:t>
            </a:r>
            <a:r>
              <a:rPr lang="en-US" sz="2800" b="1" dirty="0" err="1" smtClean="0">
                <a:solidFill>
                  <a:srgbClr val="C00000"/>
                </a:solidFill>
              </a:rPr>
              <a:t>Mujeres</a:t>
            </a:r>
            <a:endParaRPr lang="en-US" sz="2800" b="1" dirty="0" smtClean="0">
              <a:solidFill>
                <a:srgbClr val="C00000"/>
              </a:solidFill>
            </a:endParaRPr>
          </a:p>
          <a:p>
            <a:pPr algn="ctr"/>
            <a:r>
              <a:rPr lang="en-US" sz="2800" dirty="0" smtClean="0">
                <a:solidFill>
                  <a:srgbClr val="C00000"/>
                </a:solidFill>
              </a:rPr>
              <a:t>    </a:t>
            </a:r>
            <a:r>
              <a:rPr lang="en-US" dirty="0" smtClean="0">
                <a:solidFill>
                  <a:srgbClr val="C00000"/>
                </a:solidFill>
              </a:rPr>
              <a:t/>
            </a:r>
            <a:br>
              <a:rPr lang="en-US" dirty="0" smtClean="0">
                <a:solidFill>
                  <a:srgbClr val="C00000"/>
                </a:solidFill>
              </a:rPr>
            </a:br>
            <a:r>
              <a:rPr lang="en-US" dirty="0" smtClean="0">
                <a:solidFill>
                  <a:srgbClr val="C00000"/>
                </a:solidFill>
              </a:rPr>
              <a:t> </a:t>
            </a:r>
            <a:r>
              <a:rPr lang="en-US" b="1" dirty="0" smtClean="0">
                <a:solidFill>
                  <a:srgbClr val="C00000"/>
                </a:solidFill>
              </a:rPr>
              <a:t>Telecentre.org y </a:t>
            </a:r>
            <a:r>
              <a:rPr lang="es-EC" b="1" dirty="0" smtClean="0">
                <a:solidFill>
                  <a:srgbClr val="C00000"/>
                </a:solidFill>
              </a:rPr>
              <a:t>Unión Internacional de las Telecomunicaciones (UIT)</a:t>
            </a:r>
            <a:endParaRPr lang="en-US" b="1" dirty="0" smtClean="0">
              <a:solidFill>
                <a:srgbClr val="C00000"/>
              </a:solidFill>
            </a:endParaRPr>
          </a:p>
          <a:p>
            <a:pPr algn="ctr"/>
            <a:r>
              <a:rPr lang="en-US" dirty="0" smtClean="0">
                <a:solidFill>
                  <a:srgbClr val="C00000"/>
                </a:solidFill>
              </a:rPr>
              <a:t>                        </a:t>
            </a:r>
          </a:p>
          <a:p>
            <a:endParaRPr lang="es-ES_tradnl" dirty="0"/>
          </a:p>
        </p:txBody>
      </p:sp>
      <p:pic>
        <p:nvPicPr>
          <p:cNvPr id="5" name="Picture 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14282" y="234550"/>
            <a:ext cx="785850" cy="860178"/>
          </a:xfrm>
          <a:prstGeom prst="rect">
            <a:avLst/>
          </a:prstGeom>
        </p:spPr>
      </p:pic>
      <p:sp>
        <p:nvSpPr>
          <p:cNvPr id="7" name="6 CuadroTexto"/>
          <p:cNvSpPr txBox="1"/>
          <p:nvPr/>
        </p:nvSpPr>
        <p:spPr>
          <a:xfrm>
            <a:off x="1071538" y="285728"/>
            <a:ext cx="5273560" cy="523220"/>
          </a:xfrm>
          <a:prstGeom prst="rect">
            <a:avLst/>
          </a:prstGeom>
          <a:noFill/>
        </p:spPr>
        <p:txBody>
          <a:bodyPr wrap="none" rtlCol="0">
            <a:spAutoFit/>
          </a:bodyPr>
          <a:lstStyle/>
          <a:p>
            <a:r>
              <a:rPr lang="es-EC" sz="1400" b="1" dirty="0" smtClean="0">
                <a:solidFill>
                  <a:schemeClr val="bg1"/>
                </a:solidFill>
              </a:rPr>
              <a:t>Alfabetización Digital para Mujeres, el camino hacia un nuevo futuro</a:t>
            </a:r>
            <a:endParaRPr lang="es-ES_tradnl" sz="1400" dirty="0" smtClean="0">
              <a:solidFill>
                <a:schemeClr val="bg1"/>
              </a:solidFill>
            </a:endParaRPr>
          </a:p>
          <a:p>
            <a:endParaRPr lang="es-ES_tradnl" sz="1400" dirty="0">
              <a:solidFill>
                <a:schemeClr val="accent2"/>
              </a:solidFill>
            </a:endParaRPr>
          </a:p>
        </p:txBody>
      </p:sp>
    </p:spTree>
    <p:extLst>
      <p:ext uri="{BB962C8B-B14F-4D97-AF65-F5344CB8AC3E}">
        <p14:creationId xmlns="" xmlns:p14="http://schemas.microsoft.com/office/powerpoint/2010/main" val="424590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4282" y="234550"/>
            <a:ext cx="785850" cy="860178"/>
          </a:xfrm>
          <a:prstGeom prst="rect">
            <a:avLst/>
          </a:prstGeom>
        </p:spPr>
      </p:pic>
      <p:sp>
        <p:nvSpPr>
          <p:cNvPr id="12" name="11 CuadroTexto"/>
          <p:cNvSpPr txBox="1"/>
          <p:nvPr/>
        </p:nvSpPr>
        <p:spPr>
          <a:xfrm>
            <a:off x="1403648" y="285728"/>
            <a:ext cx="6192688" cy="1200329"/>
          </a:xfrm>
          <a:prstGeom prst="rect">
            <a:avLst/>
          </a:prstGeom>
          <a:noFill/>
        </p:spPr>
        <p:txBody>
          <a:bodyPr wrap="square" rtlCol="0">
            <a:spAutoFit/>
          </a:bodyPr>
          <a:lstStyle/>
          <a:p>
            <a:r>
              <a:rPr lang="es-EC" sz="1400" b="1" dirty="0" smtClean="0">
                <a:solidFill>
                  <a:srgbClr val="FF0000"/>
                </a:solidFill>
              </a:rPr>
              <a:t>Alfabetización Digital para Mujeres, el camino hacia un nuevo futuro</a:t>
            </a:r>
          </a:p>
          <a:p>
            <a:endParaRPr lang="es-EC" sz="1400" b="1" dirty="0" smtClean="0">
              <a:solidFill>
                <a:schemeClr val="accent2"/>
              </a:solidFill>
            </a:endParaRPr>
          </a:p>
          <a:p>
            <a:pPr lvl="0"/>
            <a:r>
              <a:rPr lang="es-ES_tradnl" sz="1600" b="1" dirty="0" smtClean="0">
                <a:solidFill>
                  <a:srgbClr val="FF0000"/>
                </a:solidFill>
              </a:rPr>
              <a:t>¿ Qué Impacto tendrá la Alfabetización Digital de las Mujeres?</a:t>
            </a:r>
          </a:p>
          <a:p>
            <a:endParaRPr lang="es-ES_tradnl" sz="1400" dirty="0" smtClean="0">
              <a:solidFill>
                <a:schemeClr val="accent2"/>
              </a:solidFill>
            </a:endParaRPr>
          </a:p>
          <a:p>
            <a:endParaRPr lang="es-ES_tradnl" sz="1400" dirty="0">
              <a:solidFill>
                <a:schemeClr val="accent2"/>
              </a:solidFill>
            </a:endParaRPr>
          </a:p>
        </p:txBody>
      </p:sp>
      <p:sp>
        <p:nvSpPr>
          <p:cNvPr id="14" name="13 CuadroTexto"/>
          <p:cNvSpPr txBox="1"/>
          <p:nvPr/>
        </p:nvSpPr>
        <p:spPr>
          <a:xfrm>
            <a:off x="395536" y="1052737"/>
            <a:ext cx="8136904" cy="8217634"/>
          </a:xfrm>
          <a:prstGeom prst="rect">
            <a:avLst/>
          </a:prstGeom>
          <a:noFill/>
        </p:spPr>
        <p:txBody>
          <a:bodyPr wrap="square" rtlCol="0">
            <a:spAutoFit/>
          </a:bodyPr>
          <a:lstStyle/>
          <a:p>
            <a:pPr lvl="0"/>
            <a:endParaRPr lang="es-ES_tradnl" b="1" u="sng" dirty="0" smtClean="0"/>
          </a:p>
          <a:p>
            <a:pPr lvl="0"/>
            <a:endParaRPr lang="es-EC" b="1" u="sng" dirty="0" smtClean="0"/>
          </a:p>
          <a:p>
            <a:pPr algn="just">
              <a:buFont typeface="Arial" pitchFamily="34" charset="0"/>
              <a:buChar char="•"/>
            </a:pPr>
            <a:r>
              <a:rPr lang="es-EC" b="1" dirty="0" smtClean="0"/>
              <a:t>Aumentará su valor, el de su familia y comunidad ya sea en África, Asia o América Latina. Podrá conseguir mejores empleos, será más eficiente en su labor, lo que implicará un beneficio para cualquier empresa que requiera de sus servicios. </a:t>
            </a:r>
            <a:endParaRPr lang="es-ES_tradnl" b="1" dirty="0" smtClean="0"/>
          </a:p>
          <a:p>
            <a:pPr algn="just">
              <a:buFont typeface="Arial" pitchFamily="34" charset="0"/>
              <a:buChar char="•"/>
            </a:pPr>
            <a:r>
              <a:rPr lang="es-ES_tradnl" b="1" dirty="0" smtClean="0"/>
              <a:t>Logrará incrementar su participación en el trabajo, la política y la toma de decisiones.</a:t>
            </a:r>
          </a:p>
          <a:p>
            <a:pPr algn="just">
              <a:buFont typeface="Arial" pitchFamily="34" charset="0"/>
              <a:buChar char="•"/>
            </a:pPr>
            <a:r>
              <a:rPr lang="es-ES_tradnl" b="1" dirty="0" smtClean="0"/>
              <a:t>Fomentará su autonomía económica, el trabajo remunerado y el emprendimiento.</a:t>
            </a:r>
          </a:p>
          <a:p>
            <a:pPr algn="just">
              <a:buFont typeface="Arial" pitchFamily="34" charset="0"/>
              <a:buChar char="•"/>
            </a:pPr>
            <a:r>
              <a:rPr lang="es-ES_tradnl" b="1" dirty="0" smtClean="0"/>
              <a:t>Tendrá mayor interacción social y creará vínculos con el resto de la comunidad vecinal. </a:t>
            </a:r>
          </a:p>
          <a:p>
            <a:pPr algn="just">
              <a:buFont typeface="Arial" pitchFamily="34" charset="0"/>
              <a:buChar char="•"/>
            </a:pPr>
            <a:r>
              <a:rPr lang="es-ES_tradnl" b="1" dirty="0" smtClean="0"/>
              <a:t>Contará con una red de apoyo y conocerá aquellas organizaciones que protegen a las mujeres agredidas, otorgándole mayor resguardo y seguridad. Durante el 2010 se contabilizó en Chile </a:t>
            </a:r>
            <a:r>
              <a:rPr lang="es-ES_tradnl" b="1" dirty="0" smtClean="0">
                <a:solidFill>
                  <a:srgbClr val="FF0000"/>
                </a:solidFill>
              </a:rPr>
              <a:t>139.180</a:t>
            </a:r>
            <a:r>
              <a:rPr lang="es-ES_tradnl" b="1" dirty="0" smtClean="0"/>
              <a:t> casos policiales por violencia intrafamiliar* </a:t>
            </a:r>
          </a:p>
          <a:p>
            <a:pPr algn="just"/>
            <a:endParaRPr lang="es-EC" b="1" dirty="0" smtClean="0"/>
          </a:p>
          <a:p>
            <a:pPr algn="just"/>
            <a:endParaRPr lang="es-EC" sz="2000" b="1" dirty="0" smtClean="0"/>
          </a:p>
          <a:p>
            <a:pPr algn="just"/>
            <a:r>
              <a:rPr lang="es-EC" sz="2000" b="1" dirty="0" smtClean="0"/>
              <a:t>En síntesis, promover la alfabetización digital da un ímpetu significativo a la cruzada mundial contra la pobreza.</a:t>
            </a:r>
          </a:p>
          <a:p>
            <a:pPr algn="just"/>
            <a:endParaRPr lang="es-EC" b="1" dirty="0" smtClean="0"/>
          </a:p>
          <a:p>
            <a:pPr algn="just"/>
            <a:r>
              <a:rPr lang="es-EC" sz="2400" b="1" dirty="0" smtClean="0"/>
              <a:t> </a:t>
            </a:r>
            <a:endParaRPr lang="es-ES_tradnl" sz="2400" b="1" dirty="0" smtClean="0"/>
          </a:p>
          <a:p>
            <a:pPr lvl="0"/>
            <a:endParaRPr lang="es-EC" sz="2400" b="1" u="sng" dirty="0" smtClean="0"/>
          </a:p>
          <a:p>
            <a:pPr lvl="0" algn="ctr"/>
            <a:endParaRPr lang="es-EC" sz="2400" dirty="0" smtClean="0"/>
          </a:p>
          <a:p>
            <a:pPr lvl="0" algn="ctr"/>
            <a:endParaRPr lang="es-EC" b="1" dirty="0" smtClean="0"/>
          </a:p>
          <a:p>
            <a:pPr lvl="0" algn="ctr"/>
            <a:endParaRPr lang="es-ES_tradnl" b="1" dirty="0" smtClean="0"/>
          </a:p>
          <a:p>
            <a:pPr lvl="0"/>
            <a:endParaRPr lang="es-EC" b="1" dirty="0" smtClean="0"/>
          </a:p>
          <a:p>
            <a:pPr lvl="0"/>
            <a:endParaRPr lang="es-EC" b="1" dirty="0" smtClean="0"/>
          </a:p>
          <a:p>
            <a:endParaRPr lang="es-ES_tradnl" dirty="0" smtClean="0"/>
          </a:p>
          <a:p>
            <a:endParaRPr lang="es-ES_tradnl" dirty="0" smtClean="0"/>
          </a:p>
          <a:p>
            <a:endParaRPr lang="es-ES_tradnl" dirty="0" smtClean="0"/>
          </a:p>
        </p:txBody>
      </p:sp>
      <p:sp>
        <p:nvSpPr>
          <p:cNvPr id="5" name="4 Marcador de pie de página"/>
          <p:cNvSpPr>
            <a:spLocks noGrp="1"/>
          </p:cNvSpPr>
          <p:nvPr>
            <p:ph type="ftr" sz="quarter" idx="11"/>
          </p:nvPr>
        </p:nvSpPr>
        <p:spPr>
          <a:xfrm>
            <a:off x="323528" y="6093296"/>
            <a:ext cx="8640960" cy="504056"/>
          </a:xfrm>
        </p:spPr>
        <p:txBody>
          <a:bodyPr/>
          <a:lstStyle/>
          <a:p>
            <a:r>
              <a:rPr lang="es-ES_tradnl" b="1" dirty="0" smtClean="0"/>
              <a:t>*La Unidad de Estudios, Información y Análisis, Subsecretaría de Prevención del Delito, Ministerio del Interior y Seguridad Pública</a:t>
            </a:r>
          </a:p>
          <a:p>
            <a:endParaRPr lang="en-US" dirty="0"/>
          </a:p>
        </p:txBody>
      </p:sp>
    </p:spTree>
    <p:extLst>
      <p:ext uri="{BB962C8B-B14F-4D97-AF65-F5344CB8AC3E}">
        <p14:creationId xmlns="" xmlns:p14="http://schemas.microsoft.com/office/powerpoint/2010/main" val="17141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4282" y="234550"/>
            <a:ext cx="785850" cy="860178"/>
          </a:xfrm>
          <a:prstGeom prst="rect">
            <a:avLst/>
          </a:prstGeom>
        </p:spPr>
      </p:pic>
      <p:sp>
        <p:nvSpPr>
          <p:cNvPr id="12" name="11 CuadroTexto"/>
          <p:cNvSpPr txBox="1"/>
          <p:nvPr/>
        </p:nvSpPr>
        <p:spPr>
          <a:xfrm>
            <a:off x="1071538" y="285728"/>
            <a:ext cx="6256969" cy="769441"/>
          </a:xfrm>
          <a:prstGeom prst="rect">
            <a:avLst/>
          </a:prstGeom>
          <a:noFill/>
        </p:spPr>
        <p:txBody>
          <a:bodyPr wrap="none" rtlCol="0">
            <a:spAutoFit/>
          </a:bodyPr>
          <a:lstStyle/>
          <a:p>
            <a:r>
              <a:rPr lang="es-EC" sz="1400" b="1" dirty="0" smtClean="0">
                <a:solidFill>
                  <a:srgbClr val="FF0000"/>
                </a:solidFill>
              </a:rPr>
              <a:t>Alfabetización Digital para Mujeres, el camino hacia un nuevo futuro</a:t>
            </a:r>
          </a:p>
          <a:p>
            <a:endParaRPr lang="es-EC" sz="1400" b="1" dirty="0" smtClean="0">
              <a:solidFill>
                <a:srgbClr val="FF0000"/>
              </a:solidFill>
            </a:endParaRPr>
          </a:p>
          <a:p>
            <a:r>
              <a:rPr lang="es-EC" sz="1600" b="1" dirty="0" smtClean="0">
                <a:solidFill>
                  <a:srgbClr val="FF0000"/>
                </a:solidFill>
              </a:rPr>
              <a:t>¿</a:t>
            </a:r>
            <a:r>
              <a:rPr lang="es-EC" sz="1600" b="1" smtClean="0">
                <a:solidFill>
                  <a:srgbClr val="FF0000"/>
                </a:solidFill>
              </a:rPr>
              <a:t>Qué </a:t>
            </a:r>
            <a:r>
              <a:rPr lang="es-EC" sz="1600" b="1" smtClean="0">
                <a:solidFill>
                  <a:srgbClr val="FF0000"/>
                </a:solidFill>
              </a:rPr>
              <a:t> </a:t>
            </a:r>
            <a:r>
              <a:rPr lang="es-EC" sz="1600" b="1" smtClean="0">
                <a:solidFill>
                  <a:srgbClr val="FF0000"/>
                </a:solidFill>
              </a:rPr>
              <a:t>beneficios </a:t>
            </a:r>
            <a:r>
              <a:rPr lang="es-EC" sz="1600" b="1" smtClean="0">
                <a:solidFill>
                  <a:srgbClr val="FF0000"/>
                </a:solidFill>
              </a:rPr>
              <a:t>tendrán </a:t>
            </a:r>
            <a:r>
              <a:rPr lang="es-EC" sz="1600" b="1" dirty="0" smtClean="0">
                <a:solidFill>
                  <a:srgbClr val="FF0000"/>
                </a:solidFill>
              </a:rPr>
              <a:t>las empresas que participen de esta Iniciativa?</a:t>
            </a:r>
            <a:endParaRPr lang="es-ES_tradnl" sz="1600" dirty="0">
              <a:solidFill>
                <a:srgbClr val="FF0000"/>
              </a:solidFill>
            </a:endParaRPr>
          </a:p>
        </p:txBody>
      </p:sp>
      <p:sp>
        <p:nvSpPr>
          <p:cNvPr id="14" name="13 CuadroTexto"/>
          <p:cNvSpPr txBox="1"/>
          <p:nvPr/>
        </p:nvSpPr>
        <p:spPr>
          <a:xfrm>
            <a:off x="827584" y="1124744"/>
            <a:ext cx="7272808" cy="7161322"/>
          </a:xfrm>
          <a:prstGeom prst="rect">
            <a:avLst/>
          </a:prstGeom>
          <a:noFill/>
        </p:spPr>
        <p:txBody>
          <a:bodyPr wrap="square" rtlCol="0">
            <a:spAutoFit/>
          </a:bodyPr>
          <a:lstStyle/>
          <a:p>
            <a:pPr lvl="0"/>
            <a:endParaRPr lang="es-ES_tradnl" b="1" u="sng" dirty="0" smtClean="0"/>
          </a:p>
          <a:p>
            <a:endParaRPr lang="es-ES_tradnl" b="1" dirty="0" smtClean="0"/>
          </a:p>
          <a:p>
            <a:pPr lvl="0" algn="just">
              <a:buFont typeface="Arial" pitchFamily="34" charset="0"/>
              <a:buChar char="•"/>
            </a:pPr>
            <a:r>
              <a:rPr lang="es-EC" b="1" dirty="0" smtClean="0"/>
              <a:t>  La gratificante experiencia de contribuir directamente a cambiar las vidas y el futuro de millones de mujeres, logrando una nueva generación empoderada, hábil, y con mayor confianza para crecer en base a las oportunidades abiertas por la alfabetización digital.</a:t>
            </a:r>
          </a:p>
          <a:p>
            <a:pPr lvl="0" algn="just"/>
            <a:endParaRPr lang="es-ES_tradnl" b="1" dirty="0" smtClean="0"/>
          </a:p>
          <a:p>
            <a:pPr lvl="0" algn="just">
              <a:buFont typeface="Arial" pitchFamily="34" charset="0"/>
              <a:buChar char="•"/>
            </a:pPr>
            <a:r>
              <a:rPr lang="es-EC" b="1" dirty="0" smtClean="0"/>
              <a:t>  Una prominente imagen de Responsabilidad Social, altamente visible a nivel nacional e internacional y respaldada por todo los miembros y socios de la Campaña de Alfabetización Digital para Mujeres.</a:t>
            </a:r>
          </a:p>
          <a:p>
            <a:pPr lvl="0" algn="just"/>
            <a:endParaRPr lang="es-ES_tradnl" b="1" dirty="0" smtClean="0"/>
          </a:p>
          <a:p>
            <a:pPr lvl="0" algn="just">
              <a:buFont typeface="Arial" pitchFamily="34" charset="0"/>
              <a:buChar char="•"/>
            </a:pPr>
            <a:r>
              <a:rPr lang="es-EC" b="1" dirty="0" smtClean="0"/>
              <a:t>  La participación oficialmente reconocida y altamente visible en todas las actividades, acciones afines y exposiciones de la Campaña de Alfabetización Digital para Mujeres.</a:t>
            </a:r>
            <a:endParaRPr lang="es-ES_tradnl" b="1" dirty="0" smtClean="0"/>
          </a:p>
          <a:p>
            <a:r>
              <a:rPr lang="es-EC" sz="2400" dirty="0" smtClean="0"/>
              <a:t> </a:t>
            </a:r>
            <a:endParaRPr lang="es-ES_tradnl" sz="2400" dirty="0" smtClean="0"/>
          </a:p>
          <a:p>
            <a:pPr lvl="0"/>
            <a:endParaRPr lang="es-EC" sz="2400" b="1" u="sng" dirty="0" smtClean="0"/>
          </a:p>
          <a:p>
            <a:pPr lvl="0" algn="ctr"/>
            <a:endParaRPr lang="es-EC" sz="2400" dirty="0" smtClean="0"/>
          </a:p>
          <a:p>
            <a:pPr lvl="0" algn="ctr"/>
            <a:endParaRPr lang="es-EC" b="1" dirty="0" smtClean="0"/>
          </a:p>
          <a:p>
            <a:pPr lvl="0" algn="ctr"/>
            <a:endParaRPr lang="es-ES_tradnl" b="1" dirty="0" smtClean="0"/>
          </a:p>
          <a:p>
            <a:pPr lvl="0"/>
            <a:endParaRPr lang="es-EC" b="1" dirty="0" smtClean="0"/>
          </a:p>
          <a:p>
            <a:pPr lvl="0"/>
            <a:endParaRPr lang="es-EC" b="1" dirty="0" smtClean="0"/>
          </a:p>
          <a:p>
            <a:endParaRPr lang="es-ES_tradnl" dirty="0" smtClean="0"/>
          </a:p>
          <a:p>
            <a:endParaRPr lang="es-ES_tradnl" dirty="0" smtClean="0"/>
          </a:p>
          <a:p>
            <a:endParaRPr lang="es-ES_tradnl" dirty="0" smtClean="0"/>
          </a:p>
        </p:txBody>
      </p:sp>
    </p:spTree>
    <p:extLst>
      <p:ext uri="{BB962C8B-B14F-4D97-AF65-F5344CB8AC3E}">
        <p14:creationId xmlns="" xmlns:p14="http://schemas.microsoft.com/office/powerpoint/2010/main" val="17141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0" y="3714752"/>
            <a:ext cx="2714612" cy="714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itchFamily="18" charset="0"/>
                <a:cs typeface="Times New Roman" pitchFamily="18" charset="0"/>
              </a:rPr>
              <a:t>Socios</a:t>
            </a:r>
            <a:r>
              <a:rPr lang="en-US" sz="2400" b="1" dirty="0" smtClean="0">
                <a:solidFill>
                  <a:schemeClr val="tx1"/>
                </a:solidFill>
                <a:latin typeface="Times New Roman" pitchFamily="18" charset="0"/>
                <a:cs typeface="Times New Roman" pitchFamily="18" charset="0"/>
              </a:rPr>
              <a:t> de la </a:t>
            </a:r>
            <a:r>
              <a:rPr lang="en-US" sz="2400" b="1" dirty="0" err="1" smtClean="0">
                <a:solidFill>
                  <a:schemeClr val="tx1"/>
                </a:solidFill>
                <a:latin typeface="Times New Roman" pitchFamily="18" charset="0"/>
                <a:cs typeface="Times New Roman" pitchFamily="18" charset="0"/>
              </a:rPr>
              <a:t>Campaña</a:t>
            </a:r>
            <a:endParaRPr lang="en-US" sz="2400" b="1" dirty="0">
              <a:solidFill>
                <a:schemeClr val="tx1"/>
              </a:solidFill>
              <a:latin typeface="Times New Roman" pitchFamily="18" charset="0"/>
              <a:cs typeface="Times New Roman" pitchFamily="18" charset="0"/>
            </a:endParaRPr>
          </a:p>
        </p:txBody>
      </p:sp>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731448"/>
            <a:ext cx="2714612" cy="2971369"/>
          </a:xfrm>
          <a:prstGeom prst="rect">
            <a:avLst/>
          </a:prstGeom>
        </p:spPr>
      </p:pic>
      <p:sp>
        <p:nvSpPr>
          <p:cNvPr id="5" name="Folded Corner 4"/>
          <p:cNvSpPr/>
          <p:nvPr/>
        </p:nvSpPr>
        <p:spPr>
          <a:xfrm>
            <a:off x="2743200" y="76200"/>
            <a:ext cx="5543576" cy="6781800"/>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357554" y="87851"/>
            <a:ext cx="4772028" cy="6770149"/>
          </a:xfrm>
          <a:prstGeom prst="rect">
            <a:avLst/>
          </a:prstGeom>
        </p:spPr>
      </p:pic>
    </p:spTree>
    <p:extLst>
      <p:ext uri="{BB962C8B-B14F-4D97-AF65-F5344CB8AC3E}">
        <p14:creationId xmlns="" xmlns:p14="http://schemas.microsoft.com/office/powerpoint/2010/main" val="8123580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417716" y="292482"/>
            <a:ext cx="2308567" cy="2526918"/>
          </a:xfrm>
          <a:prstGeom prst="rect">
            <a:avLst/>
          </a:prstGeom>
        </p:spPr>
      </p:pic>
      <p:pic>
        <p:nvPicPr>
          <p:cNvPr id="3" name="Picture 2"/>
          <p:cNvPicPr>
            <a:picLocks noChangeAspect="1"/>
          </p:cNvPicPr>
          <p:nvPr/>
        </p:nvPicPr>
        <p:blipFill rotWithShape="1">
          <a:blip r:embed="rId4" cstate="print">
            <a:extLst>
              <a:ext uri="{28A0092B-C50C-407E-A947-70E740481C1C}">
                <a14:useLocalDpi xmlns="" xmlns:a14="http://schemas.microsoft.com/office/drawing/2010/main" val="0"/>
              </a:ext>
            </a:extLst>
          </a:blip>
          <a:srcRect t="23154" b="15066"/>
          <a:stretch/>
        </p:blipFill>
        <p:spPr>
          <a:xfrm>
            <a:off x="175189" y="3124200"/>
            <a:ext cx="8973185" cy="3733799"/>
          </a:xfrm>
          <a:prstGeom prst="rect">
            <a:avLst/>
          </a:prstGeom>
        </p:spPr>
      </p:pic>
      <p:sp>
        <p:nvSpPr>
          <p:cNvPr id="4" name="Rectangle 3"/>
          <p:cNvSpPr/>
          <p:nvPr/>
        </p:nvSpPr>
        <p:spPr>
          <a:xfrm>
            <a:off x="175189" y="2819400"/>
            <a:ext cx="8968811" cy="304800"/>
          </a:xfrm>
          <a:prstGeom prst="rect">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5" cstate="print">
            <a:extLst>
              <a:ext uri="{28A0092B-C50C-407E-A947-70E740481C1C}">
                <a14:useLocalDpi xmlns="" xmlns:a14="http://schemas.microsoft.com/office/drawing/2010/main" val="0"/>
              </a:ext>
            </a:extLst>
          </a:blip>
          <a:srcRect t="4264" b="28473"/>
          <a:stretch/>
        </p:blipFill>
        <p:spPr>
          <a:xfrm>
            <a:off x="180886" y="3124200"/>
            <a:ext cx="3632674" cy="3665094"/>
          </a:xfrm>
          <a:prstGeom prst="rect">
            <a:avLst/>
          </a:prstGeom>
        </p:spPr>
      </p:pic>
      <p:sp>
        <p:nvSpPr>
          <p:cNvPr id="7" name="Rectangle 6"/>
          <p:cNvSpPr/>
          <p:nvPr/>
        </p:nvSpPr>
        <p:spPr>
          <a:xfrm>
            <a:off x="3813560" y="3657600"/>
            <a:ext cx="5330440" cy="28194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7"/>
          <p:cNvGrpSpPr/>
          <p:nvPr/>
        </p:nvGrpSpPr>
        <p:grpSpPr>
          <a:xfrm>
            <a:off x="4368529" y="3657600"/>
            <a:ext cx="4453335" cy="2736077"/>
            <a:chOff x="4368529" y="3657600"/>
            <a:chExt cx="4453335" cy="2736077"/>
          </a:xfrm>
        </p:grpSpPr>
        <p:pic>
          <p:nvPicPr>
            <p:cNvPr id="9" name="Picture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572000" y="4382903"/>
              <a:ext cx="4046394" cy="2010774"/>
            </a:xfrm>
            <a:prstGeom prst="rect">
              <a:avLst/>
            </a:prstGeom>
            <a:effectLst>
              <a:outerShdw blurRad="50800" dist="38100" algn="l" rotWithShape="0">
                <a:prstClr val="black">
                  <a:alpha val="40000"/>
                </a:prstClr>
              </a:outerShdw>
            </a:effectLst>
          </p:spPr>
        </p:pic>
        <p:sp>
          <p:nvSpPr>
            <p:cNvPr id="10" name="TextBox 9"/>
            <p:cNvSpPr txBox="1"/>
            <p:nvPr/>
          </p:nvSpPr>
          <p:spPr>
            <a:xfrm>
              <a:off x="4368529" y="3657600"/>
              <a:ext cx="4453335" cy="2677656"/>
            </a:xfrm>
            <a:prstGeom prst="rect">
              <a:avLst/>
            </a:prstGeom>
            <a:noFill/>
          </p:spPr>
          <p:txBody>
            <a:bodyPr wrap="none" rtlCol="0">
              <a:spAutoFit/>
            </a:bodyPr>
            <a:lstStyle/>
            <a:p>
              <a:pPr algn="ctr"/>
              <a:r>
                <a:rPr lang="en-US" sz="4200" spc="-150" dirty="0" err="1" smtClean="0">
                  <a:effectLst>
                    <a:outerShdw blurRad="50800" dist="38100" algn="l" rotWithShape="0">
                      <a:prstClr val="black">
                        <a:alpha val="40000"/>
                      </a:prstClr>
                    </a:outerShdw>
                  </a:effectLst>
                  <a:latin typeface="Times New Roman" pitchFamily="18" charset="0"/>
                  <a:cs typeface="Times New Roman" pitchFamily="18" charset="0"/>
                </a:rPr>
                <a:t>Unanse</a:t>
              </a:r>
              <a:r>
                <a:rPr lang="en-US" sz="4200" spc="-150" dirty="0" smtClean="0">
                  <a:effectLst>
                    <a:outerShdw blurRad="50800" dist="38100" algn="l" rotWithShape="0">
                      <a:prstClr val="black">
                        <a:alpha val="40000"/>
                      </a:prstClr>
                    </a:outerShdw>
                  </a:effectLst>
                  <a:latin typeface="Times New Roman" pitchFamily="18" charset="0"/>
                  <a:cs typeface="Times New Roman" pitchFamily="18" charset="0"/>
                </a:rPr>
                <a:t> a nostros</a:t>
              </a:r>
            </a:p>
            <a:p>
              <a:pPr algn="ctr"/>
              <a:endParaRPr lang="en-US" sz="4200" spc="-150" dirty="0">
                <a:effectLst>
                  <a:outerShdw blurRad="50800" dist="38100" algn="l" rotWithShape="0">
                    <a:prstClr val="black">
                      <a:alpha val="40000"/>
                    </a:prstClr>
                  </a:outerShdw>
                </a:effectLst>
                <a:latin typeface="Times New Roman" pitchFamily="18" charset="0"/>
                <a:cs typeface="Times New Roman" pitchFamily="18" charset="0"/>
              </a:endParaRPr>
            </a:p>
            <a:p>
              <a:pPr algn="ctr"/>
              <a:endParaRPr lang="en-US" sz="4200" spc="-150" dirty="0" smtClean="0">
                <a:effectLst>
                  <a:outerShdw blurRad="50800" dist="38100" algn="l" rotWithShape="0">
                    <a:prstClr val="black">
                      <a:alpha val="40000"/>
                    </a:prstClr>
                  </a:outerShdw>
                </a:effectLst>
                <a:latin typeface="Times New Roman" pitchFamily="18" charset="0"/>
                <a:cs typeface="Times New Roman" pitchFamily="18" charset="0"/>
              </a:endParaRPr>
            </a:p>
            <a:p>
              <a:pPr algn="ctr"/>
              <a:r>
                <a:rPr lang="en-US" sz="4200" spc="-150" dirty="0" smtClean="0">
                  <a:effectLst>
                    <a:outerShdw blurRad="50800" dist="38100" algn="l" rotWithShape="0">
                      <a:prstClr val="black">
                        <a:alpha val="40000"/>
                      </a:prstClr>
                    </a:outerShdw>
                  </a:effectLst>
                  <a:latin typeface="Times New Roman" pitchFamily="18" charset="0"/>
                  <a:cs typeface="Times New Roman" pitchFamily="18" charset="0"/>
                </a:rPr>
                <a:t>women.telecentre.org</a:t>
              </a:r>
              <a:endParaRPr lang="en-US" sz="4200" spc="-150" dirty="0">
                <a:effectLst>
                  <a:outerShdw blurRad="50800" dist="38100" algn="l" rotWithShape="0">
                    <a:prstClr val="black">
                      <a:alpha val="40000"/>
                    </a:prstClr>
                  </a:outerShdw>
                </a:effectLst>
                <a:latin typeface="Times New Roman" pitchFamily="18" charset="0"/>
                <a:cs typeface="Times New Roman" pitchFamily="18" charset="0"/>
              </a:endParaRPr>
            </a:p>
          </p:txBody>
        </p:sp>
      </p:grpSp>
    </p:spTree>
    <p:extLst>
      <p:ext uri="{BB962C8B-B14F-4D97-AF65-F5344CB8AC3E}">
        <p14:creationId xmlns="" xmlns:p14="http://schemas.microsoft.com/office/powerpoint/2010/main" val="160568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t="225" b="-1"/>
          <a:stretch/>
        </p:blipFill>
        <p:spPr>
          <a:xfrm>
            <a:off x="5000628" y="714356"/>
            <a:ext cx="3857620" cy="5893828"/>
          </a:xfrm>
          <a:prstGeom prst="rect">
            <a:avLst/>
          </a:prstGeom>
        </p:spPr>
      </p:pic>
      <p:sp>
        <p:nvSpPr>
          <p:cNvPr id="6" name="5 CuadroTexto"/>
          <p:cNvSpPr txBox="1"/>
          <p:nvPr/>
        </p:nvSpPr>
        <p:spPr>
          <a:xfrm>
            <a:off x="357158" y="1714488"/>
            <a:ext cx="3929090" cy="3939540"/>
          </a:xfrm>
          <a:prstGeom prst="rect">
            <a:avLst/>
          </a:prstGeom>
          <a:noFill/>
        </p:spPr>
        <p:txBody>
          <a:bodyPr wrap="square" rtlCol="0">
            <a:spAutoFit/>
          </a:bodyPr>
          <a:lstStyle/>
          <a:p>
            <a:pPr algn="ctr"/>
            <a:r>
              <a:rPr lang="es-CL" sz="2800" b="1" dirty="0" smtClean="0"/>
              <a:t> En el mundo </a:t>
            </a:r>
            <a:r>
              <a:rPr lang="es-CL" sz="2800" b="1" dirty="0" smtClean="0">
                <a:solidFill>
                  <a:srgbClr val="FF0000"/>
                </a:solidFill>
              </a:rPr>
              <a:t>1,7</a:t>
            </a:r>
            <a:r>
              <a:rPr lang="es-CL" sz="2800" b="1" dirty="0" smtClean="0"/>
              <a:t> millones de personas viven en la pobreza.</a:t>
            </a:r>
          </a:p>
          <a:p>
            <a:pPr algn="ctr"/>
            <a:endParaRPr lang="es-CL" sz="3600" dirty="0" smtClean="0"/>
          </a:p>
          <a:p>
            <a:pPr algn="ctr"/>
            <a:r>
              <a:rPr lang="es-CL" sz="4200" b="1" dirty="0" smtClean="0"/>
              <a:t>El </a:t>
            </a:r>
            <a:r>
              <a:rPr lang="es-CL" sz="4200" b="1" dirty="0" smtClean="0">
                <a:solidFill>
                  <a:srgbClr val="FF0000"/>
                </a:solidFill>
              </a:rPr>
              <a:t>70%</a:t>
            </a:r>
            <a:r>
              <a:rPr lang="es-CL" sz="4200" b="1" dirty="0" smtClean="0"/>
              <a:t> son  mujeres.</a:t>
            </a:r>
            <a:endParaRPr lang="es-ES_tradnl" sz="4200" b="1" dirty="0" smtClean="0"/>
          </a:p>
          <a:p>
            <a:endParaRPr lang="es-ES_tradnl" dirty="0"/>
          </a:p>
        </p:txBody>
      </p:sp>
      <p:pic>
        <p:nvPicPr>
          <p:cNvPr id="8"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14282" y="234550"/>
            <a:ext cx="785850" cy="860178"/>
          </a:xfrm>
          <a:prstGeom prst="rect">
            <a:avLst/>
          </a:prstGeom>
        </p:spPr>
      </p:pic>
      <p:sp>
        <p:nvSpPr>
          <p:cNvPr id="10" name="9 CuadroTexto"/>
          <p:cNvSpPr txBox="1"/>
          <p:nvPr/>
        </p:nvSpPr>
        <p:spPr>
          <a:xfrm>
            <a:off x="1071538" y="285728"/>
            <a:ext cx="5273560" cy="523220"/>
          </a:xfrm>
          <a:prstGeom prst="rect">
            <a:avLst/>
          </a:prstGeom>
          <a:noFill/>
        </p:spPr>
        <p:txBody>
          <a:bodyPr wrap="none" rtlCol="0">
            <a:spAutoFit/>
          </a:bodyPr>
          <a:lstStyle/>
          <a:p>
            <a:r>
              <a:rPr lang="es-EC" sz="1400" b="1" dirty="0" smtClean="0">
                <a:solidFill>
                  <a:srgbClr val="FF0000"/>
                </a:solidFill>
              </a:rPr>
              <a:t>Alfabetización Digital para Mujeres, el camino hacia un nuevo futuro</a:t>
            </a:r>
            <a:endParaRPr lang="es-ES_tradnl" sz="1400" dirty="0" smtClean="0">
              <a:solidFill>
                <a:srgbClr val="FF0000"/>
              </a:solidFill>
            </a:endParaRPr>
          </a:p>
          <a:p>
            <a:endParaRPr lang="es-ES_tradnl" sz="1400" dirty="0">
              <a:solidFill>
                <a:srgbClr val="FF0000"/>
              </a:solidFill>
            </a:endParaRPr>
          </a:p>
        </p:txBody>
      </p:sp>
    </p:spTree>
    <p:extLst>
      <p:ext uri="{BB962C8B-B14F-4D97-AF65-F5344CB8AC3E}">
        <p14:creationId xmlns="" xmlns:p14="http://schemas.microsoft.com/office/powerpoint/2010/main" val="254737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07704" y="1000108"/>
            <a:ext cx="5472608" cy="2596871"/>
          </a:xfrm>
          <a:prstGeom prst="rect">
            <a:avLst/>
          </a:prstGeom>
        </p:spPr>
      </p:pic>
      <p:sp>
        <p:nvSpPr>
          <p:cNvPr id="6" name="5 CuadroTexto"/>
          <p:cNvSpPr txBox="1"/>
          <p:nvPr/>
        </p:nvSpPr>
        <p:spPr>
          <a:xfrm>
            <a:off x="0" y="3571876"/>
            <a:ext cx="9144000" cy="3939540"/>
          </a:xfrm>
          <a:prstGeom prst="rect">
            <a:avLst/>
          </a:prstGeom>
          <a:noFill/>
        </p:spPr>
        <p:txBody>
          <a:bodyPr wrap="square" rtlCol="0">
            <a:spAutoFit/>
          </a:bodyPr>
          <a:lstStyle/>
          <a:p>
            <a:r>
              <a:rPr lang="es-CL" sz="3600" b="1" dirty="0" smtClean="0"/>
              <a:t>                 </a:t>
            </a:r>
            <a:r>
              <a:rPr lang="es-CL" sz="2800" b="1" dirty="0" smtClean="0"/>
              <a:t>Hay  </a:t>
            </a:r>
            <a:r>
              <a:rPr lang="es-CL" sz="2800" b="1" dirty="0" smtClean="0">
                <a:solidFill>
                  <a:srgbClr val="FF0000"/>
                </a:solidFill>
              </a:rPr>
              <a:t>876</a:t>
            </a:r>
            <a:r>
              <a:rPr lang="es-CL" sz="2800" b="1" dirty="0" smtClean="0"/>
              <a:t> millones de adultos analfabetos,</a:t>
            </a:r>
          </a:p>
          <a:p>
            <a:r>
              <a:rPr lang="es-CL" sz="3600" b="1" dirty="0" smtClean="0"/>
              <a:t>                         </a:t>
            </a:r>
            <a:r>
              <a:rPr lang="es-CL" sz="4200" b="1" dirty="0" smtClean="0">
                <a:solidFill>
                  <a:srgbClr val="FF0000"/>
                </a:solidFill>
              </a:rPr>
              <a:t>2/3</a:t>
            </a:r>
            <a:r>
              <a:rPr lang="es-CL" sz="4200" b="1" dirty="0" smtClean="0"/>
              <a:t> son mujeres.</a:t>
            </a:r>
          </a:p>
          <a:p>
            <a:pPr algn="ctr"/>
            <a:r>
              <a:rPr lang="es-CL" sz="4400" b="1" dirty="0" smtClean="0"/>
              <a:t>  </a:t>
            </a:r>
            <a:r>
              <a:rPr lang="es-CL" sz="2400" b="1" dirty="0" smtClean="0"/>
              <a:t> </a:t>
            </a:r>
            <a:r>
              <a:rPr lang="es-EC" sz="2400" b="1" dirty="0" smtClean="0"/>
              <a:t>Éste es el caso especialmente en los países en vías de desarrollo, donde el </a:t>
            </a:r>
            <a:r>
              <a:rPr lang="es-EC" sz="2400" b="1" dirty="0" smtClean="0">
                <a:solidFill>
                  <a:srgbClr val="FF0000"/>
                </a:solidFill>
              </a:rPr>
              <a:t>60%</a:t>
            </a:r>
            <a:r>
              <a:rPr lang="es-EC" sz="2400" b="1" dirty="0" smtClean="0"/>
              <a:t> de las mujeres terminan siendo trabajadoras familiares no remuneradas, según las estadísticas de ONU Mujeres. </a:t>
            </a:r>
            <a:endParaRPr lang="es-ES_tradnl" sz="2400" b="1" dirty="0" smtClean="0"/>
          </a:p>
          <a:p>
            <a:endParaRPr lang="es-ES_tradnl" sz="4400" b="1" dirty="0" smtClean="0"/>
          </a:p>
          <a:p>
            <a:endParaRPr lang="es-ES_tradnl" sz="3600" dirty="0"/>
          </a:p>
        </p:txBody>
      </p:sp>
      <p:pic>
        <p:nvPicPr>
          <p:cNvPr id="7"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14282" y="234550"/>
            <a:ext cx="785850" cy="860178"/>
          </a:xfrm>
          <a:prstGeom prst="rect">
            <a:avLst/>
          </a:prstGeom>
        </p:spPr>
      </p:pic>
      <p:sp>
        <p:nvSpPr>
          <p:cNvPr id="8" name="7 CuadroTexto"/>
          <p:cNvSpPr txBox="1"/>
          <p:nvPr/>
        </p:nvSpPr>
        <p:spPr>
          <a:xfrm>
            <a:off x="1071538" y="285728"/>
            <a:ext cx="5273560" cy="307777"/>
          </a:xfrm>
          <a:prstGeom prst="rect">
            <a:avLst/>
          </a:prstGeom>
          <a:noFill/>
        </p:spPr>
        <p:txBody>
          <a:bodyPr wrap="none" rtlCol="0">
            <a:spAutoFit/>
          </a:bodyPr>
          <a:lstStyle/>
          <a:p>
            <a:r>
              <a:rPr lang="es-EC" sz="1400" b="1" dirty="0" smtClean="0">
                <a:solidFill>
                  <a:srgbClr val="FF0000"/>
                </a:solidFill>
              </a:rPr>
              <a:t>Alfabetización Digital para Mujeres, el camino hacia un nuevo futuro</a:t>
            </a:r>
            <a:endParaRPr lang="es-ES_tradnl" sz="1400" dirty="0">
              <a:solidFill>
                <a:srgbClr val="FF0000"/>
              </a:solidFill>
            </a:endParaRPr>
          </a:p>
        </p:txBody>
      </p:sp>
    </p:spTree>
    <p:extLst>
      <p:ext uri="{BB962C8B-B14F-4D97-AF65-F5344CB8AC3E}">
        <p14:creationId xmlns="" xmlns:p14="http://schemas.microsoft.com/office/powerpoint/2010/main" val="262661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611560" y="3429001"/>
            <a:ext cx="7992888" cy="3139321"/>
          </a:xfrm>
          <a:prstGeom prst="rect">
            <a:avLst/>
          </a:prstGeom>
          <a:noFill/>
        </p:spPr>
        <p:txBody>
          <a:bodyPr wrap="square" rtlCol="0">
            <a:spAutoFit/>
          </a:bodyPr>
          <a:lstStyle/>
          <a:p>
            <a:endParaRPr lang="es-CL" b="1" dirty="0" smtClean="0"/>
          </a:p>
          <a:p>
            <a:endParaRPr lang="es-CL" b="1" dirty="0" smtClean="0"/>
          </a:p>
          <a:p>
            <a:pPr algn="just"/>
            <a:r>
              <a:rPr lang="es-CL" b="1" dirty="0" smtClean="0"/>
              <a:t>En Chile, un </a:t>
            </a:r>
            <a:r>
              <a:rPr lang="es-CL" b="1" dirty="0" smtClean="0">
                <a:solidFill>
                  <a:srgbClr val="FF0000"/>
                </a:solidFill>
              </a:rPr>
              <a:t>45,8% </a:t>
            </a:r>
            <a:r>
              <a:rPr lang="es-CL" b="1" dirty="0" smtClean="0"/>
              <a:t>de las mujeres participa del mercado laboral. </a:t>
            </a:r>
            <a:r>
              <a:rPr lang="es-ES_tradnl" b="1" dirty="0" smtClean="0"/>
              <a:t>Parte importante de este porcentaje son </a:t>
            </a:r>
            <a:r>
              <a:rPr lang="es-CL" b="1" dirty="0" smtClean="0"/>
              <a:t>mujeres jefas de hogar. Estas familias se denominan </a:t>
            </a:r>
            <a:r>
              <a:rPr lang="es-CL" b="1" dirty="0" err="1" smtClean="0"/>
              <a:t>monoparentales</a:t>
            </a:r>
            <a:r>
              <a:rPr lang="es-CL" b="1" dirty="0" smtClean="0"/>
              <a:t> femeninas  y representan el</a:t>
            </a:r>
            <a:r>
              <a:rPr lang="es-CL" b="1" dirty="0" smtClean="0">
                <a:solidFill>
                  <a:srgbClr val="FF0000"/>
                </a:solidFill>
              </a:rPr>
              <a:t> 10%</a:t>
            </a:r>
            <a:r>
              <a:rPr lang="es-CL" b="1" dirty="0" smtClean="0"/>
              <a:t> de la población ( Instituto Nacional de Estadísticas INE  2010 y Servicio Nacional de la Mujer).</a:t>
            </a:r>
          </a:p>
          <a:p>
            <a:pPr algn="just"/>
            <a:r>
              <a:rPr lang="es-CL" b="1" dirty="0" smtClean="0"/>
              <a:t/>
            </a:r>
            <a:br>
              <a:rPr lang="es-CL" b="1" dirty="0" smtClean="0"/>
            </a:br>
            <a:r>
              <a:rPr lang="es-CL" b="1" dirty="0" smtClean="0"/>
              <a:t>A pesar de los esfuerzos de las políticas ejecutadas, se mantiene la pobreza femenina y la inequidad de género. La falta de acceso a las Tecnologías de Información y Comunicación (TIC), acrecienta esta desigualdad.</a:t>
            </a:r>
            <a:endParaRPr lang="es-ES_tradnl" b="1" dirty="0" smtClean="0"/>
          </a:p>
          <a:p>
            <a:endParaRPr lang="es-ES_tradnl" dirty="0"/>
          </a:p>
        </p:txBody>
      </p:sp>
      <p:pic>
        <p:nvPicPr>
          <p:cNvPr id="2051" name="Picture 3" descr="http://static.betazeta.com/www.belelu.com/up/2011/05/sernam-560x318.jpg"/>
          <p:cNvPicPr>
            <a:picLocks noChangeAspect="1" noChangeArrowheads="1"/>
          </p:cNvPicPr>
          <p:nvPr/>
        </p:nvPicPr>
        <p:blipFill>
          <a:blip r:embed="rId3" cstate="print"/>
          <a:srcRect/>
          <a:stretch>
            <a:fillRect/>
          </a:stretch>
        </p:blipFill>
        <p:spPr bwMode="auto">
          <a:xfrm>
            <a:off x="1571604" y="1000108"/>
            <a:ext cx="5500726" cy="2830787"/>
          </a:xfrm>
          <a:prstGeom prst="rect">
            <a:avLst/>
          </a:prstGeom>
          <a:noFill/>
        </p:spPr>
      </p:pic>
      <p:pic>
        <p:nvPicPr>
          <p:cNvPr id="8" name="Pictur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14282" y="234550"/>
            <a:ext cx="785850" cy="860178"/>
          </a:xfrm>
          <a:prstGeom prst="rect">
            <a:avLst/>
          </a:prstGeom>
        </p:spPr>
      </p:pic>
      <p:sp>
        <p:nvSpPr>
          <p:cNvPr id="9" name="8 CuadroTexto"/>
          <p:cNvSpPr txBox="1"/>
          <p:nvPr/>
        </p:nvSpPr>
        <p:spPr>
          <a:xfrm>
            <a:off x="1071538" y="285728"/>
            <a:ext cx="5273560" cy="307777"/>
          </a:xfrm>
          <a:prstGeom prst="rect">
            <a:avLst/>
          </a:prstGeom>
          <a:noFill/>
        </p:spPr>
        <p:txBody>
          <a:bodyPr wrap="none" rtlCol="0">
            <a:spAutoFit/>
          </a:bodyPr>
          <a:lstStyle/>
          <a:p>
            <a:r>
              <a:rPr lang="es-EC" sz="1400" b="1" dirty="0" smtClean="0">
                <a:solidFill>
                  <a:srgbClr val="FF0000"/>
                </a:solidFill>
              </a:rPr>
              <a:t>Alfabetización Digital para Mujeres, el camino hacia un nuevo futuro</a:t>
            </a:r>
            <a:endParaRPr lang="es-ES_tradnl" sz="1400" dirty="0">
              <a:solidFill>
                <a:srgbClr val="FF0000"/>
              </a:solidFill>
            </a:endParaRPr>
          </a:p>
        </p:txBody>
      </p:sp>
    </p:spTree>
    <p:extLst>
      <p:ext uri="{BB962C8B-B14F-4D97-AF65-F5344CB8AC3E}">
        <p14:creationId xmlns="" xmlns:p14="http://schemas.microsoft.com/office/powerpoint/2010/main" val="262661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7544" y="214290"/>
            <a:ext cx="4968552" cy="7017306"/>
          </a:xfrm>
          <a:prstGeom prst="rect">
            <a:avLst/>
          </a:prstGeom>
          <a:noFill/>
        </p:spPr>
        <p:txBody>
          <a:bodyPr wrap="square" rtlCol="0">
            <a:spAutoFit/>
          </a:bodyPr>
          <a:lstStyle/>
          <a:p>
            <a:endParaRPr lang="es-EC" b="1" dirty="0" smtClean="0"/>
          </a:p>
          <a:p>
            <a:endParaRPr lang="es-EC" b="1" dirty="0" smtClean="0"/>
          </a:p>
          <a:p>
            <a:endParaRPr lang="es-EC" b="1" dirty="0" smtClean="0"/>
          </a:p>
          <a:p>
            <a:endParaRPr lang="es-EC" b="1" dirty="0" smtClean="0"/>
          </a:p>
          <a:p>
            <a:pPr algn="just"/>
            <a:r>
              <a:rPr lang="es-EC" b="1" dirty="0" smtClean="0"/>
              <a:t>La alfabetización digital básica implica poder utilizar las TIC para mejorar la calidad de vida de las personas.</a:t>
            </a:r>
            <a:endParaRPr lang="es-ES_tradnl" b="1" dirty="0" smtClean="0"/>
          </a:p>
          <a:p>
            <a:pPr algn="just"/>
            <a:r>
              <a:rPr lang="es-EC" b="1" dirty="0" smtClean="0"/>
              <a:t> </a:t>
            </a:r>
            <a:endParaRPr lang="es-ES_tradnl" b="1" dirty="0" smtClean="0"/>
          </a:p>
          <a:p>
            <a:pPr algn="just">
              <a:buFont typeface="Arial" pitchFamily="34" charset="0"/>
              <a:buChar char="•"/>
            </a:pPr>
            <a:r>
              <a:rPr lang="es-EC" b="1" dirty="0" smtClean="0"/>
              <a:t> Para las mujeres campesinas, puede permitirles que produzcan más y vendan a mayores precios, ayudándose con la información del mercado.</a:t>
            </a:r>
          </a:p>
          <a:p>
            <a:pPr algn="just"/>
            <a:endParaRPr lang="es-EC" b="1" dirty="0" smtClean="0"/>
          </a:p>
          <a:p>
            <a:pPr algn="just">
              <a:buFont typeface="Arial" pitchFamily="34" charset="0"/>
              <a:buChar char="•"/>
            </a:pPr>
            <a:r>
              <a:rPr lang="es-EC" b="1" dirty="0" smtClean="0"/>
              <a:t> Para las mujeres dueñas de casa, puede permitirles desarrollar una empresa hogareña, logrando oportunidades de sustento económico que aumenten la productividad e ingresos familiares.</a:t>
            </a:r>
          </a:p>
          <a:p>
            <a:pPr algn="just"/>
            <a:endParaRPr lang="es-ES_tradnl" b="1" dirty="0" smtClean="0"/>
          </a:p>
          <a:p>
            <a:pPr algn="just">
              <a:buFont typeface="Arial" pitchFamily="34" charset="0"/>
              <a:buChar char="•"/>
            </a:pPr>
            <a:r>
              <a:rPr lang="es-EC" b="1" dirty="0" smtClean="0"/>
              <a:t> Para quienes equilibren su familia con su actividad laboral, puede permitirles que trabajen desde su hogar, cumpliendo las múltiples obligaciones del hogar y su sustento económico.</a:t>
            </a:r>
          </a:p>
          <a:p>
            <a:pPr algn="just"/>
            <a:r>
              <a:rPr lang="es-EC" b="1" dirty="0" smtClean="0"/>
              <a:t/>
            </a:r>
            <a:br>
              <a:rPr lang="es-EC" b="1" dirty="0" smtClean="0"/>
            </a:br>
            <a:endParaRPr lang="es-ES_tradnl" b="1" dirty="0" smtClean="0"/>
          </a:p>
          <a:p>
            <a:endParaRPr lang="es-EC" b="1" dirty="0" smtClean="0"/>
          </a:p>
        </p:txBody>
      </p:sp>
      <p:pic>
        <p:nvPicPr>
          <p:cNvPr id="32771" name="Picture 3" descr="C:\Documents and Settings\Administrador\Escritorio\Encuentro mundial\Materiales difusión\fotos\asuntos de pc.jpg"/>
          <p:cNvPicPr>
            <a:picLocks noChangeAspect="1" noChangeArrowheads="1"/>
          </p:cNvPicPr>
          <p:nvPr/>
        </p:nvPicPr>
        <p:blipFill>
          <a:blip r:embed="rId2" cstate="print"/>
          <a:srcRect/>
          <a:stretch>
            <a:fillRect/>
          </a:stretch>
        </p:blipFill>
        <p:spPr bwMode="auto">
          <a:xfrm>
            <a:off x="6000760" y="571480"/>
            <a:ext cx="2928958" cy="2196719"/>
          </a:xfrm>
          <a:prstGeom prst="rect">
            <a:avLst/>
          </a:prstGeom>
          <a:noFill/>
        </p:spPr>
      </p:pic>
      <p:pic>
        <p:nvPicPr>
          <p:cNvPr id="32773" name="Picture 5" descr="C:\Documents and Settings\Administrador\Escritorio\Fotos Telecentros Quiero Mi Barrio\foto 10.jpg"/>
          <p:cNvPicPr>
            <a:picLocks noChangeAspect="1" noChangeArrowheads="1"/>
          </p:cNvPicPr>
          <p:nvPr/>
        </p:nvPicPr>
        <p:blipFill>
          <a:blip r:embed="rId3" cstate="print"/>
          <a:srcRect/>
          <a:stretch>
            <a:fillRect/>
          </a:stretch>
        </p:blipFill>
        <p:spPr bwMode="auto">
          <a:xfrm>
            <a:off x="5796136" y="2420888"/>
            <a:ext cx="2880320" cy="2089562"/>
          </a:xfrm>
          <a:prstGeom prst="rect">
            <a:avLst/>
          </a:prstGeom>
          <a:noFill/>
        </p:spPr>
      </p:pic>
      <p:pic>
        <p:nvPicPr>
          <p:cNvPr id="32775" name="Picture 7" descr="C:\Documents and Settings\Administrador\Escritorio\ATACH conti\Fotos\Foto mujeres y TICS\Foto 14.jpg"/>
          <p:cNvPicPr>
            <a:picLocks noChangeAspect="1" noChangeArrowheads="1"/>
          </p:cNvPicPr>
          <p:nvPr/>
        </p:nvPicPr>
        <p:blipFill>
          <a:blip r:embed="rId4" cstate="print"/>
          <a:srcRect/>
          <a:stretch>
            <a:fillRect/>
          </a:stretch>
        </p:blipFill>
        <p:spPr bwMode="auto">
          <a:xfrm>
            <a:off x="6000760" y="4286256"/>
            <a:ext cx="2928958" cy="2196719"/>
          </a:xfrm>
          <a:prstGeom prst="rect">
            <a:avLst/>
          </a:prstGeom>
          <a:noFill/>
        </p:spPr>
      </p:pic>
      <p:pic>
        <p:nvPicPr>
          <p:cNvPr id="11" name="Picture 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14282" y="234550"/>
            <a:ext cx="785850" cy="860178"/>
          </a:xfrm>
          <a:prstGeom prst="rect">
            <a:avLst/>
          </a:prstGeom>
        </p:spPr>
      </p:pic>
      <p:sp>
        <p:nvSpPr>
          <p:cNvPr id="12" name="11 CuadroTexto"/>
          <p:cNvSpPr txBox="1"/>
          <p:nvPr/>
        </p:nvSpPr>
        <p:spPr>
          <a:xfrm>
            <a:off x="1071538" y="285728"/>
            <a:ext cx="5273560" cy="769441"/>
          </a:xfrm>
          <a:prstGeom prst="rect">
            <a:avLst/>
          </a:prstGeom>
          <a:noFill/>
        </p:spPr>
        <p:txBody>
          <a:bodyPr wrap="square" rtlCol="0">
            <a:spAutoFit/>
          </a:bodyPr>
          <a:lstStyle/>
          <a:p>
            <a:r>
              <a:rPr lang="es-EC" sz="1400" b="1" dirty="0" smtClean="0">
                <a:solidFill>
                  <a:srgbClr val="FF0000"/>
                </a:solidFill>
              </a:rPr>
              <a:t>Alfabetización Digital para Mujeres, el camino hacia un nuevo futuro</a:t>
            </a:r>
          </a:p>
          <a:p>
            <a:endParaRPr lang="es-EC" sz="1400" b="1" dirty="0" smtClean="0">
              <a:solidFill>
                <a:srgbClr val="FF0000"/>
              </a:solidFill>
            </a:endParaRPr>
          </a:p>
          <a:p>
            <a:r>
              <a:rPr lang="es-EC" sz="1600" b="1" dirty="0" smtClean="0">
                <a:solidFill>
                  <a:srgbClr val="FF0000"/>
                </a:solidFill>
              </a:rPr>
              <a:t>¿Qué Implica la Alfabetización digital ?</a:t>
            </a:r>
            <a:endParaRPr lang="es-ES_tradnl"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 xmlns:a14="http://schemas.microsoft.com/office/drawing/2010/main">
                  <a14:imgLayer r:embed="rId5">
                    <a14:imgEffect>
                      <a14:backgroundRemoval t="811" b="100000" l="0" r="100000">
                        <a14:foregroundMark x1="7900" y1="40900" x2="7900" y2="40900"/>
                        <a14:foregroundMark x1="24749" y1="64005" x2="24749" y2="64005"/>
                        <a14:foregroundMark x1="23607" y1="74868" x2="23607" y2="74868"/>
                        <a14:foregroundMark x1="24384" y1="87434" x2="24384" y2="87434"/>
                        <a14:foregroundMark x1="5251" y1="61613" x2="5251" y2="61613"/>
                        <a14:foregroundMark x1="85251" y1="43616" x2="85251" y2="43616"/>
                        <a14:foregroundMark x1="89817" y1="44953" x2="89817" y2="44953"/>
                        <a14:foregroundMark x1="64932" y1="68423" x2="64932" y2="68423"/>
                        <a14:foregroundMark x1="42740" y1="58208" x2="42740" y2="58208"/>
                        <a14:foregroundMark x1="41598" y1="43291" x2="41598" y2="43291"/>
                        <a14:foregroundMark x1="57671" y1="64329" x2="57671" y2="64329"/>
                        <a14:foregroundMark x1="33927" y1="37171" x2="33927" y2="37171"/>
                        <a14:foregroundMark x1="60731" y1="75882" x2="60731" y2="75882"/>
                        <a14:backgroundMark x1="5982" y1="10296" x2="5982" y2="10296"/>
                        <a14:backgroundMark x1="6758" y1="92217" x2="6758" y2="92217"/>
                        <a14:backgroundMark x1="95982" y1="85772" x2="95982" y2="85772"/>
                        <a14:backgroundMark x1="88676" y1="9283" x2="88676" y2="9283"/>
                      </a14:backgroundRemoval>
                    </a14:imgEffect>
                  </a14:imgLayer>
                </a14:imgProps>
              </a:ext>
              <a:ext uri="{28A0092B-C50C-407E-A947-70E740481C1C}">
                <a14:useLocalDpi xmlns="" xmlns:a14="http://schemas.microsoft.com/office/drawing/2010/main" val="0"/>
              </a:ext>
            </a:extLst>
          </a:blip>
          <a:stretch>
            <a:fillRect/>
          </a:stretch>
        </p:blipFill>
        <p:spPr>
          <a:xfrm>
            <a:off x="7715272" y="1071546"/>
            <a:ext cx="857256" cy="965685"/>
          </a:xfrm>
          <a:prstGeom prst="rect">
            <a:avLst/>
          </a:prstGeom>
          <a:effectLst>
            <a:outerShdw blurRad="152400" dir="5400000" sx="90000" sy="-19000" rotWithShape="0">
              <a:prstClr val="black">
                <a:alpha val="15000"/>
              </a:prstClr>
            </a:outerShdw>
          </a:effectLst>
        </p:spPr>
      </p:pic>
      <p:pic>
        <p:nvPicPr>
          <p:cNvPr id="6" name="Picture 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500958" y="2428868"/>
            <a:ext cx="1412467" cy="857256"/>
          </a:xfrm>
          <a:prstGeom prst="rect">
            <a:avLst/>
          </a:prstGeom>
          <a:effectLst>
            <a:outerShdw blurRad="50800" dist="38100" algn="l" rotWithShape="0">
              <a:prstClr val="black">
                <a:alpha val="40000"/>
              </a:prstClr>
            </a:outerShdw>
          </a:effectLst>
        </p:spPr>
      </p:pic>
      <p:sp>
        <p:nvSpPr>
          <p:cNvPr id="5" name="4 CuadroTexto"/>
          <p:cNvSpPr txBox="1"/>
          <p:nvPr/>
        </p:nvSpPr>
        <p:spPr>
          <a:xfrm>
            <a:off x="2786050" y="285728"/>
            <a:ext cx="6143668" cy="369332"/>
          </a:xfrm>
          <a:prstGeom prst="rect">
            <a:avLst/>
          </a:prstGeom>
          <a:noFill/>
        </p:spPr>
        <p:txBody>
          <a:bodyPr wrap="square" rtlCol="0">
            <a:spAutoFit/>
          </a:bodyPr>
          <a:lstStyle/>
          <a:p>
            <a:endParaRPr lang="es-ES_tradnl" b="1" dirty="0" smtClean="0"/>
          </a:p>
        </p:txBody>
      </p:sp>
      <p:sp>
        <p:nvSpPr>
          <p:cNvPr id="7" name="6 Rectángulo"/>
          <p:cNvSpPr/>
          <p:nvPr/>
        </p:nvSpPr>
        <p:spPr>
          <a:xfrm>
            <a:off x="539552" y="2996953"/>
            <a:ext cx="6032712" cy="3970318"/>
          </a:xfrm>
          <a:prstGeom prst="rect">
            <a:avLst/>
          </a:prstGeom>
        </p:spPr>
        <p:txBody>
          <a:bodyPr wrap="square">
            <a:spAutoFit/>
          </a:bodyPr>
          <a:lstStyle/>
          <a:p>
            <a:r>
              <a:rPr lang="es-CL" b="1" u="sng" dirty="0" smtClean="0"/>
              <a:t/>
            </a:r>
            <a:br>
              <a:rPr lang="es-CL" b="1" u="sng" dirty="0" smtClean="0"/>
            </a:br>
            <a:r>
              <a:rPr lang="es-EC" b="1" dirty="0" smtClean="0">
                <a:solidFill>
                  <a:srgbClr val="FF0000"/>
                </a:solidFill>
              </a:rPr>
              <a:t> ¿</a:t>
            </a:r>
            <a:r>
              <a:rPr lang="es-CL" b="1" dirty="0" smtClean="0">
                <a:solidFill>
                  <a:srgbClr val="FF0000"/>
                </a:solidFill>
              </a:rPr>
              <a:t>Cuál es la Misión de la Campaña?</a:t>
            </a:r>
          </a:p>
          <a:p>
            <a:endParaRPr lang="es-CL" b="1" dirty="0" smtClean="0"/>
          </a:p>
          <a:p>
            <a:pPr algn="just"/>
            <a:r>
              <a:rPr lang="es-CL" b="1" dirty="0" smtClean="0"/>
              <a:t>La Campaña de Alfabetización Digital para Mujeres es una iniciativa mundial destinada a formar mujeres en condiciones de vulnerabilidad  a adquirir conocimientos y habilidades en  Tecnologías de Información y Comunicación (TIC) para que tengan acceso a más y mejores oportunidades laborales y ayudar en su crecimiento personal.</a:t>
            </a:r>
          </a:p>
          <a:p>
            <a:pPr algn="just"/>
            <a:r>
              <a:rPr lang="es-CL" b="1" dirty="0" smtClean="0"/>
              <a:t/>
            </a:r>
            <a:br>
              <a:rPr lang="es-CL" b="1" dirty="0" smtClean="0"/>
            </a:br>
            <a:r>
              <a:rPr lang="es-CL" b="1" dirty="0" smtClean="0"/>
              <a:t>Al mismo tiempo, la campaña busca reconocer los logros de operadoras de telecentros por su contribución en la alfabetización digital de mujeres y el desarrollo de sus comunidades.</a:t>
            </a:r>
            <a:endParaRPr lang="es-ES_tradnl" b="1" dirty="0" smtClean="0"/>
          </a:p>
        </p:txBody>
      </p:sp>
      <p:pic>
        <p:nvPicPr>
          <p:cNvPr id="10241" name="Picture 1" descr="C:\Documents and Settings\Administrador\Escritorio\ATACH conti\Fotos\Foto mujeres y TICS\Foto 2.JPG"/>
          <p:cNvPicPr>
            <a:picLocks noChangeAspect="1" noChangeArrowheads="1"/>
          </p:cNvPicPr>
          <p:nvPr/>
        </p:nvPicPr>
        <p:blipFill>
          <a:blip r:embed="rId7" cstate="print"/>
          <a:srcRect/>
          <a:stretch>
            <a:fillRect/>
          </a:stretch>
        </p:blipFill>
        <p:spPr bwMode="auto">
          <a:xfrm>
            <a:off x="6524902" y="4643446"/>
            <a:ext cx="2387867" cy="1785950"/>
          </a:xfrm>
          <a:prstGeom prst="rect">
            <a:avLst/>
          </a:prstGeom>
          <a:noFill/>
        </p:spPr>
      </p:pic>
      <p:sp>
        <p:nvSpPr>
          <p:cNvPr id="8" name="7 CuadroTexto"/>
          <p:cNvSpPr txBox="1"/>
          <p:nvPr/>
        </p:nvSpPr>
        <p:spPr>
          <a:xfrm>
            <a:off x="1285852" y="214290"/>
            <a:ext cx="5265798" cy="1261884"/>
          </a:xfrm>
          <a:prstGeom prst="rect">
            <a:avLst/>
          </a:prstGeom>
          <a:noFill/>
        </p:spPr>
        <p:txBody>
          <a:bodyPr wrap="square" rtlCol="0">
            <a:spAutoFit/>
          </a:bodyPr>
          <a:lstStyle/>
          <a:p>
            <a:r>
              <a:rPr lang="es-EC" sz="1400" b="1" dirty="0" smtClean="0">
                <a:solidFill>
                  <a:srgbClr val="FF0000"/>
                </a:solidFill>
              </a:rPr>
              <a:t>Alfabetización Digital para Mujeres, el camino hacia un nuevo futuro</a:t>
            </a:r>
          </a:p>
          <a:p>
            <a:endParaRPr lang="es-EC" sz="1400" b="1" dirty="0" smtClean="0">
              <a:solidFill>
                <a:schemeClr val="accent2"/>
              </a:solidFill>
            </a:endParaRPr>
          </a:p>
          <a:p>
            <a:r>
              <a:rPr lang="es-EC" sz="1600" b="1" dirty="0" smtClean="0">
                <a:solidFill>
                  <a:srgbClr val="FF0000"/>
                </a:solidFill>
              </a:rPr>
              <a:t>¿Quienes Lideran  la Campaña a Nivel Mundial?</a:t>
            </a:r>
            <a:endParaRPr lang="es-ES_tradnl" sz="1600" dirty="0" smtClean="0">
              <a:solidFill>
                <a:srgbClr val="FF0000"/>
              </a:solidFill>
            </a:endParaRPr>
          </a:p>
          <a:p>
            <a:endParaRPr lang="es-ES_tradnl" sz="1400" b="1" dirty="0" smtClean="0">
              <a:solidFill>
                <a:schemeClr val="accent2"/>
              </a:solidFill>
            </a:endParaRPr>
          </a:p>
          <a:p>
            <a:endParaRPr lang="es-ES_tradnl" dirty="0"/>
          </a:p>
        </p:txBody>
      </p:sp>
      <p:pic>
        <p:nvPicPr>
          <p:cNvPr id="10" name="Picture 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285720" y="214290"/>
            <a:ext cx="900106" cy="985241"/>
          </a:xfrm>
          <a:prstGeom prst="rect">
            <a:avLst/>
          </a:prstGeom>
        </p:spPr>
      </p:pic>
      <p:sp>
        <p:nvSpPr>
          <p:cNvPr id="12" name="11 CuadroTexto"/>
          <p:cNvSpPr txBox="1"/>
          <p:nvPr/>
        </p:nvSpPr>
        <p:spPr>
          <a:xfrm>
            <a:off x="467544" y="1268760"/>
            <a:ext cx="6984776" cy="2092881"/>
          </a:xfrm>
          <a:prstGeom prst="rect">
            <a:avLst/>
          </a:prstGeom>
          <a:noFill/>
        </p:spPr>
        <p:txBody>
          <a:bodyPr wrap="square" rtlCol="0">
            <a:spAutoFit/>
          </a:bodyPr>
          <a:lstStyle/>
          <a:p>
            <a:pPr algn="just"/>
            <a:r>
              <a:rPr lang="es-EC" sz="2000" b="1" dirty="0" smtClean="0"/>
              <a:t>La Unión Internacional de las Telecomunicaciones (UIT), </a:t>
            </a:r>
            <a:r>
              <a:rPr lang="es-EC" b="1" dirty="0" smtClean="0"/>
              <a:t>organización internacional con 192 Estados Miembros agencia especializada de las Naciones Unidas.</a:t>
            </a:r>
          </a:p>
          <a:p>
            <a:pPr algn="just"/>
            <a:r>
              <a:rPr lang="es-EC" b="1" dirty="0" smtClean="0"/>
              <a:t> </a:t>
            </a:r>
            <a:r>
              <a:rPr lang="es-EC" sz="2000" b="1" dirty="0" smtClean="0"/>
              <a:t>Telecentre.org.</a:t>
            </a:r>
            <a:r>
              <a:rPr lang="es-EC" b="1" dirty="0" smtClean="0"/>
              <a:t> red mundial de personas y organizaciones que colaboran por el establecimiento y la sustentabilidad de los telecentros comunitarios como espacios de desarrollo.</a:t>
            </a:r>
            <a:endParaRPr lang="es-ES_tradnl" b="1" dirty="0" smtClean="0"/>
          </a:p>
          <a:p>
            <a:endParaRPr lang="es-ES_tradnl" dirty="0"/>
          </a:p>
        </p:txBody>
      </p:sp>
    </p:spTree>
    <p:extLst>
      <p:ext uri="{BB962C8B-B14F-4D97-AF65-F5344CB8AC3E}">
        <p14:creationId xmlns="" xmlns:p14="http://schemas.microsoft.com/office/powerpoint/2010/main" val="237185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786050" y="285728"/>
            <a:ext cx="6143668" cy="369332"/>
          </a:xfrm>
          <a:prstGeom prst="rect">
            <a:avLst/>
          </a:prstGeom>
          <a:noFill/>
        </p:spPr>
        <p:txBody>
          <a:bodyPr wrap="square" rtlCol="0">
            <a:spAutoFit/>
          </a:bodyPr>
          <a:lstStyle/>
          <a:p>
            <a:endParaRPr lang="es-ES_tradnl" b="1" dirty="0" smtClean="0"/>
          </a:p>
        </p:txBody>
      </p:sp>
      <p:sp>
        <p:nvSpPr>
          <p:cNvPr id="8" name="7 CuadroTexto"/>
          <p:cNvSpPr txBox="1"/>
          <p:nvPr/>
        </p:nvSpPr>
        <p:spPr>
          <a:xfrm>
            <a:off x="1259632" y="188640"/>
            <a:ext cx="5265798" cy="1261884"/>
          </a:xfrm>
          <a:prstGeom prst="rect">
            <a:avLst/>
          </a:prstGeom>
          <a:noFill/>
        </p:spPr>
        <p:txBody>
          <a:bodyPr wrap="square" rtlCol="0">
            <a:spAutoFit/>
          </a:bodyPr>
          <a:lstStyle/>
          <a:p>
            <a:r>
              <a:rPr lang="es-EC" sz="1400" b="1" dirty="0" smtClean="0">
                <a:solidFill>
                  <a:srgbClr val="FF0000"/>
                </a:solidFill>
              </a:rPr>
              <a:t>Alfabetización Digital para Mujeres, el camino hacia un nuevo futuro</a:t>
            </a:r>
          </a:p>
          <a:p>
            <a:endParaRPr lang="es-EC" sz="1400" b="1" dirty="0" smtClean="0">
              <a:solidFill>
                <a:schemeClr val="accent2"/>
              </a:solidFill>
            </a:endParaRPr>
          </a:p>
          <a:p>
            <a:r>
              <a:rPr lang="es-EC" sz="1600" b="1" smtClean="0">
                <a:solidFill>
                  <a:srgbClr val="FF0000"/>
                </a:solidFill>
              </a:rPr>
              <a:t>¿Quién </a:t>
            </a:r>
            <a:r>
              <a:rPr lang="es-EC" sz="1600" b="1" dirty="0" smtClean="0">
                <a:solidFill>
                  <a:srgbClr val="FF0000"/>
                </a:solidFill>
              </a:rPr>
              <a:t>Lidera la Campaña en Chile?</a:t>
            </a:r>
            <a:endParaRPr lang="es-ES_tradnl" sz="1600" b="1" dirty="0" smtClean="0">
              <a:solidFill>
                <a:srgbClr val="FF0000"/>
              </a:solidFill>
            </a:endParaRPr>
          </a:p>
          <a:p>
            <a:endParaRPr lang="es-ES_tradnl" sz="1400" b="1" dirty="0" smtClean="0">
              <a:solidFill>
                <a:schemeClr val="accent2"/>
              </a:solidFill>
            </a:endParaRPr>
          </a:p>
          <a:p>
            <a:endParaRPr lang="es-ES_tradnl" dirty="0"/>
          </a:p>
        </p:txBody>
      </p:sp>
      <p:pic>
        <p:nvPicPr>
          <p:cNvPr id="10"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85720" y="214290"/>
            <a:ext cx="900106" cy="985241"/>
          </a:xfrm>
          <a:prstGeom prst="rect">
            <a:avLst/>
          </a:prstGeom>
        </p:spPr>
      </p:pic>
      <p:sp>
        <p:nvSpPr>
          <p:cNvPr id="12" name="11 CuadroTexto"/>
          <p:cNvSpPr txBox="1"/>
          <p:nvPr/>
        </p:nvSpPr>
        <p:spPr>
          <a:xfrm>
            <a:off x="251520" y="1700808"/>
            <a:ext cx="6336704" cy="5663089"/>
          </a:xfrm>
          <a:prstGeom prst="rect">
            <a:avLst/>
          </a:prstGeom>
          <a:noFill/>
        </p:spPr>
        <p:txBody>
          <a:bodyPr wrap="square" rtlCol="0">
            <a:spAutoFit/>
          </a:bodyPr>
          <a:lstStyle/>
          <a:p>
            <a:pPr algn="just"/>
            <a:r>
              <a:rPr lang="es-ES_tradnl" b="1" dirty="0" smtClean="0"/>
              <a:t>La </a:t>
            </a:r>
            <a:r>
              <a:rPr lang="es-ES_tradnl" sz="2000" b="1" dirty="0" smtClean="0"/>
              <a:t>Asociación de Telecentros Activos de Chile (ATACH) </a:t>
            </a:r>
            <a:r>
              <a:rPr lang="es-ES_tradnl" b="1" dirty="0" smtClean="0"/>
              <a:t>fue elegida por la Fundación Telecentre.org para implementar una de las 3 experiencias piloto de la campaña por su experiencia  de trabajo con TIC y grupos vulnerables, como lo demuestran las siguientes iniciativas:</a:t>
            </a:r>
          </a:p>
          <a:p>
            <a:pPr algn="just"/>
            <a:endParaRPr lang="es-ES_tradnl" b="1" dirty="0" smtClean="0"/>
          </a:p>
          <a:p>
            <a:pPr algn="just"/>
            <a:r>
              <a:rPr lang="es-ES_tradnl" b="1" dirty="0" smtClean="0"/>
              <a:t>Programa Chilenos sin Límite: iniciativa de Microsoft destinada a capacitar a nivel básico en computación a grupos de escasos recursos. A la fecha se han capacitado </a:t>
            </a:r>
            <a:r>
              <a:rPr lang="es-ES_tradnl" b="1" dirty="0" smtClean="0">
                <a:solidFill>
                  <a:srgbClr val="FF0000"/>
                </a:solidFill>
              </a:rPr>
              <a:t>5.237</a:t>
            </a:r>
            <a:r>
              <a:rPr lang="es-ES_tradnl" b="1" dirty="0" smtClean="0"/>
              <a:t> personas en </a:t>
            </a:r>
            <a:r>
              <a:rPr lang="es-ES_tradnl" b="1" dirty="0" smtClean="0">
                <a:solidFill>
                  <a:srgbClr val="FF0000"/>
                </a:solidFill>
              </a:rPr>
              <a:t>8</a:t>
            </a:r>
            <a:r>
              <a:rPr lang="es-ES_tradnl" b="1" dirty="0" smtClean="0"/>
              <a:t> regiones del país y más del </a:t>
            </a:r>
            <a:r>
              <a:rPr lang="es-ES_tradnl" b="1" dirty="0" smtClean="0">
                <a:solidFill>
                  <a:srgbClr val="FF0000"/>
                </a:solidFill>
              </a:rPr>
              <a:t>50%</a:t>
            </a:r>
            <a:r>
              <a:rPr lang="es-ES_tradnl" b="1" dirty="0" smtClean="0"/>
              <a:t> de los beneficiados son mujeres de diversos perfiles: mujeres de recintos carcelarios, desempleadas, discapacitadas, adultas mayores, estudiantes de carreras técnicas y  campesinas.</a:t>
            </a:r>
          </a:p>
          <a:p>
            <a:r>
              <a:rPr lang="es-ES_tradnl" b="1" dirty="0" smtClean="0"/>
              <a:t> </a:t>
            </a:r>
          </a:p>
          <a:p>
            <a:endParaRPr lang="es-ES_tradnl" b="1" dirty="0" smtClean="0"/>
          </a:p>
          <a:p>
            <a:endParaRPr lang="es-ES_tradnl" b="1" dirty="0" smtClean="0"/>
          </a:p>
          <a:p>
            <a:endParaRPr lang="es-ES_tradnl" b="1" dirty="0" smtClean="0"/>
          </a:p>
          <a:p>
            <a:endParaRPr lang="es-ES_tradnl" b="1" dirty="0" smtClean="0"/>
          </a:p>
          <a:p>
            <a:endParaRPr lang="es-ES_tradnl" b="1" dirty="0" smtClean="0"/>
          </a:p>
          <a:p>
            <a:endParaRPr lang="es-ES_tradnl" dirty="0"/>
          </a:p>
        </p:txBody>
      </p:sp>
      <p:pic>
        <p:nvPicPr>
          <p:cNvPr id="34818" name="Picture 2" descr="C:\Documents and Settings\Administrador\Escritorio\ATACH conti\Fotos\Foto mujeres y TICS\Foto 7.jpg"/>
          <p:cNvPicPr>
            <a:picLocks noChangeAspect="1" noChangeArrowheads="1"/>
          </p:cNvPicPr>
          <p:nvPr/>
        </p:nvPicPr>
        <p:blipFill>
          <a:blip r:embed="rId4" cstate="print"/>
          <a:srcRect/>
          <a:stretch>
            <a:fillRect/>
          </a:stretch>
        </p:blipFill>
        <p:spPr bwMode="auto">
          <a:xfrm>
            <a:off x="6715140" y="4786322"/>
            <a:ext cx="2214546" cy="1660910"/>
          </a:xfrm>
          <a:prstGeom prst="rect">
            <a:avLst/>
          </a:prstGeom>
          <a:noFill/>
        </p:spPr>
      </p:pic>
      <p:pic>
        <p:nvPicPr>
          <p:cNvPr id="34820" name="Picture 4" descr="C:\Documents and Settings\Administrador\Escritorio\documentos makeka\Planes de trabajo 2010 CsL\Para power en Microsoft\Fotos Chilenos sin Límites\IMG0056A.jpg"/>
          <p:cNvPicPr>
            <a:picLocks noChangeAspect="1" noChangeArrowheads="1"/>
          </p:cNvPicPr>
          <p:nvPr/>
        </p:nvPicPr>
        <p:blipFill>
          <a:blip r:embed="rId5" cstate="print"/>
          <a:srcRect/>
          <a:stretch>
            <a:fillRect/>
          </a:stretch>
        </p:blipFill>
        <p:spPr bwMode="auto">
          <a:xfrm>
            <a:off x="6715140" y="2428868"/>
            <a:ext cx="2234337" cy="1785950"/>
          </a:xfrm>
          <a:prstGeom prst="rect">
            <a:avLst/>
          </a:prstGeom>
          <a:noFill/>
        </p:spPr>
      </p:pic>
    </p:spTree>
    <p:extLst>
      <p:ext uri="{BB962C8B-B14F-4D97-AF65-F5344CB8AC3E}">
        <p14:creationId xmlns="" xmlns:p14="http://schemas.microsoft.com/office/powerpoint/2010/main" val="237185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786050" y="285728"/>
            <a:ext cx="6143668" cy="369332"/>
          </a:xfrm>
          <a:prstGeom prst="rect">
            <a:avLst/>
          </a:prstGeom>
          <a:noFill/>
        </p:spPr>
        <p:txBody>
          <a:bodyPr wrap="square" rtlCol="0">
            <a:spAutoFit/>
          </a:bodyPr>
          <a:lstStyle/>
          <a:p>
            <a:endParaRPr lang="es-ES_tradnl" b="1" dirty="0" smtClean="0"/>
          </a:p>
        </p:txBody>
      </p:sp>
      <p:sp>
        <p:nvSpPr>
          <p:cNvPr id="8" name="7 CuadroTexto"/>
          <p:cNvSpPr txBox="1"/>
          <p:nvPr/>
        </p:nvSpPr>
        <p:spPr>
          <a:xfrm>
            <a:off x="1285852" y="214290"/>
            <a:ext cx="5265798" cy="1477328"/>
          </a:xfrm>
          <a:prstGeom prst="rect">
            <a:avLst/>
          </a:prstGeom>
          <a:noFill/>
        </p:spPr>
        <p:txBody>
          <a:bodyPr wrap="square" rtlCol="0">
            <a:spAutoFit/>
          </a:bodyPr>
          <a:lstStyle/>
          <a:p>
            <a:r>
              <a:rPr lang="es-EC" sz="1400" b="1" dirty="0" smtClean="0">
                <a:solidFill>
                  <a:srgbClr val="FF0000"/>
                </a:solidFill>
              </a:rPr>
              <a:t>Alfabetización Digital para Mujeres, el camino hacia un nuevo futuro</a:t>
            </a:r>
          </a:p>
          <a:p>
            <a:endParaRPr lang="es-EC" sz="1400" b="1" dirty="0" smtClean="0">
              <a:solidFill>
                <a:srgbClr val="FF0000"/>
              </a:solidFill>
            </a:endParaRPr>
          </a:p>
          <a:p>
            <a:r>
              <a:rPr lang="es-EC" sz="1600" b="1" dirty="0" smtClean="0">
                <a:solidFill>
                  <a:srgbClr val="FF0000"/>
                </a:solidFill>
              </a:rPr>
              <a:t>¿ Quién Lidera la Campaña en Chile?</a:t>
            </a:r>
            <a:endParaRPr lang="es-ES_tradnl" sz="1600" b="1" dirty="0" smtClean="0">
              <a:solidFill>
                <a:srgbClr val="FF0000"/>
              </a:solidFill>
            </a:endParaRPr>
          </a:p>
          <a:p>
            <a:endParaRPr lang="es-EC" sz="1400" b="1" dirty="0" smtClean="0">
              <a:solidFill>
                <a:srgbClr val="FF0000"/>
              </a:solidFill>
            </a:endParaRPr>
          </a:p>
          <a:p>
            <a:endParaRPr lang="es-ES_tradnl" sz="1400" b="1" dirty="0" smtClean="0">
              <a:solidFill>
                <a:srgbClr val="FF0000"/>
              </a:solidFill>
            </a:endParaRPr>
          </a:p>
          <a:p>
            <a:endParaRPr lang="es-ES_tradnl" dirty="0"/>
          </a:p>
        </p:txBody>
      </p:sp>
      <p:pic>
        <p:nvPicPr>
          <p:cNvPr id="10"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85720" y="214290"/>
            <a:ext cx="900106" cy="985241"/>
          </a:xfrm>
          <a:prstGeom prst="rect">
            <a:avLst/>
          </a:prstGeom>
        </p:spPr>
      </p:pic>
      <p:sp>
        <p:nvSpPr>
          <p:cNvPr id="12" name="11 CuadroTexto"/>
          <p:cNvSpPr txBox="1"/>
          <p:nvPr/>
        </p:nvSpPr>
        <p:spPr>
          <a:xfrm>
            <a:off x="539552" y="1428736"/>
            <a:ext cx="4968552" cy="6463308"/>
          </a:xfrm>
          <a:prstGeom prst="rect">
            <a:avLst/>
          </a:prstGeom>
          <a:noFill/>
        </p:spPr>
        <p:txBody>
          <a:bodyPr wrap="square" rtlCol="0">
            <a:spAutoFit/>
          </a:bodyPr>
          <a:lstStyle/>
          <a:p>
            <a:endParaRPr lang="es-ES_tradnl" b="1" dirty="0" smtClean="0"/>
          </a:p>
          <a:p>
            <a:pPr algn="just"/>
            <a:r>
              <a:rPr lang="es-ES_tradnl" b="1" dirty="0" smtClean="0"/>
              <a:t>Programa Quiero Mi Barrio: los miembros de ATACH y la Subsecretaria de Telecomunicaciones (SUBTEL) están implementando telecentros en los </a:t>
            </a:r>
            <a:r>
              <a:rPr lang="es-ES_tradnl" b="1" dirty="0" smtClean="0">
                <a:solidFill>
                  <a:srgbClr val="FF0000"/>
                </a:solidFill>
              </a:rPr>
              <a:t>200</a:t>
            </a:r>
            <a:r>
              <a:rPr lang="es-ES_tradnl" b="1" dirty="0" smtClean="0"/>
              <a:t> barrios más pobres de Chile, de Arica a Punta Arenas. Además, han  capacitado a </a:t>
            </a:r>
            <a:r>
              <a:rPr lang="es-ES_tradnl" b="1" dirty="0" smtClean="0">
                <a:solidFill>
                  <a:srgbClr val="FF0000"/>
                </a:solidFill>
              </a:rPr>
              <a:t>500</a:t>
            </a:r>
            <a:r>
              <a:rPr lang="es-ES_tradnl" b="1" dirty="0" smtClean="0"/>
              <a:t> operadores, quienes tienen la importante labor de ser puente entre su comunidad y la sociedad de la información.</a:t>
            </a:r>
          </a:p>
          <a:p>
            <a:pPr algn="just"/>
            <a:r>
              <a:rPr lang="es-ES_tradnl" b="1" dirty="0" smtClean="0"/>
              <a:t> </a:t>
            </a:r>
            <a:br>
              <a:rPr lang="es-ES_tradnl" b="1" dirty="0" smtClean="0"/>
            </a:br>
            <a:r>
              <a:rPr lang="es-ES_tradnl" b="1" dirty="0" smtClean="0"/>
              <a:t>Estas capacitaciones son realizadas a través de la Academia de Telecentros, área de formación y capacitación de ATACH, que provee de oportunidades de acceso y capacitación en TIC, a quienes carecen de acceso, conocimientos y viven en lugares de aislamiento geográfico. </a:t>
            </a:r>
          </a:p>
          <a:p>
            <a:pPr algn="just"/>
            <a:r>
              <a:rPr lang="es-ES_tradnl" b="1" dirty="0" smtClean="0"/>
              <a:t> </a:t>
            </a:r>
          </a:p>
          <a:p>
            <a:endParaRPr lang="es-ES_tradnl" b="1" dirty="0" smtClean="0"/>
          </a:p>
          <a:p>
            <a:endParaRPr lang="es-ES_tradnl" b="1" dirty="0" smtClean="0"/>
          </a:p>
          <a:p>
            <a:endParaRPr lang="es-ES_tradnl" b="1" dirty="0" smtClean="0"/>
          </a:p>
          <a:p>
            <a:endParaRPr lang="es-ES_tradnl" b="1" dirty="0" smtClean="0"/>
          </a:p>
          <a:p>
            <a:endParaRPr lang="es-ES_tradnl" b="1" dirty="0" smtClean="0"/>
          </a:p>
          <a:p>
            <a:endParaRPr lang="es-ES_tradnl" dirty="0"/>
          </a:p>
        </p:txBody>
      </p:sp>
      <p:pic>
        <p:nvPicPr>
          <p:cNvPr id="11" name="Picture 3" descr="C:\Documents and Settings\Administrador\Escritorio\Fotos Telecentros Quiero Mi Barrio\foto_lorena_soto.JPG"/>
          <p:cNvPicPr>
            <a:picLocks noChangeAspect="1" noChangeArrowheads="1"/>
          </p:cNvPicPr>
          <p:nvPr/>
        </p:nvPicPr>
        <p:blipFill>
          <a:blip r:embed="rId4" cstate="print"/>
          <a:srcRect/>
          <a:stretch>
            <a:fillRect/>
          </a:stretch>
        </p:blipFill>
        <p:spPr bwMode="auto">
          <a:xfrm>
            <a:off x="6072198" y="1857364"/>
            <a:ext cx="2794017" cy="1571635"/>
          </a:xfrm>
          <a:prstGeom prst="rect">
            <a:avLst/>
          </a:prstGeom>
          <a:noFill/>
        </p:spPr>
      </p:pic>
      <p:pic>
        <p:nvPicPr>
          <p:cNvPr id="33796" name="Picture 4" descr="C:\Documents and Settings\Administrador\Escritorio\Fotos Telecentros Quiero Mi Barrio\foto 9.JPG"/>
          <p:cNvPicPr>
            <a:picLocks noChangeAspect="1" noChangeArrowheads="1"/>
          </p:cNvPicPr>
          <p:nvPr/>
        </p:nvPicPr>
        <p:blipFill>
          <a:blip r:embed="rId5" cstate="print"/>
          <a:srcRect/>
          <a:stretch>
            <a:fillRect/>
          </a:stretch>
        </p:blipFill>
        <p:spPr bwMode="auto">
          <a:xfrm>
            <a:off x="6000760" y="4000504"/>
            <a:ext cx="2857519" cy="2143140"/>
          </a:xfrm>
          <a:prstGeom prst="rect">
            <a:avLst/>
          </a:prstGeom>
          <a:noFill/>
        </p:spPr>
      </p:pic>
    </p:spTree>
    <p:extLst>
      <p:ext uri="{BB962C8B-B14F-4D97-AF65-F5344CB8AC3E}">
        <p14:creationId xmlns="" xmlns:p14="http://schemas.microsoft.com/office/powerpoint/2010/main" val="237185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4282" y="234550"/>
            <a:ext cx="785850" cy="860178"/>
          </a:xfrm>
          <a:prstGeom prst="rect">
            <a:avLst/>
          </a:prstGeom>
        </p:spPr>
      </p:pic>
      <p:sp>
        <p:nvSpPr>
          <p:cNvPr id="12" name="11 CuadroTexto"/>
          <p:cNvSpPr txBox="1"/>
          <p:nvPr/>
        </p:nvSpPr>
        <p:spPr>
          <a:xfrm>
            <a:off x="1071538" y="285728"/>
            <a:ext cx="5273560" cy="769441"/>
          </a:xfrm>
          <a:prstGeom prst="rect">
            <a:avLst/>
          </a:prstGeom>
          <a:noFill/>
        </p:spPr>
        <p:txBody>
          <a:bodyPr wrap="none" rtlCol="0">
            <a:spAutoFit/>
          </a:bodyPr>
          <a:lstStyle/>
          <a:p>
            <a:r>
              <a:rPr lang="es-EC" sz="1400" b="1" dirty="0" smtClean="0">
                <a:solidFill>
                  <a:srgbClr val="FF0000"/>
                </a:solidFill>
              </a:rPr>
              <a:t>Alfabetización Digital para Mujeres, el camino hacia un nuevo futuro</a:t>
            </a:r>
          </a:p>
          <a:p>
            <a:endParaRPr lang="es-EC" sz="1400" b="1" dirty="0" smtClean="0">
              <a:solidFill>
                <a:schemeClr val="accent2"/>
              </a:solidFill>
            </a:endParaRPr>
          </a:p>
          <a:p>
            <a:r>
              <a:rPr lang="es-ES_tradnl" sz="1600" b="1" dirty="0" smtClean="0">
                <a:solidFill>
                  <a:srgbClr val="FF0000"/>
                </a:solidFill>
              </a:rPr>
              <a:t>¿</a:t>
            </a:r>
            <a:r>
              <a:rPr lang="es-ES_tradnl" sz="1600" b="1" dirty="0" err="1" smtClean="0">
                <a:solidFill>
                  <a:srgbClr val="FF0000"/>
                </a:solidFill>
              </a:rPr>
              <a:t>Cúales</a:t>
            </a:r>
            <a:r>
              <a:rPr lang="es-ES_tradnl" sz="1600" b="1" dirty="0" smtClean="0">
                <a:solidFill>
                  <a:srgbClr val="FF0000"/>
                </a:solidFill>
              </a:rPr>
              <a:t>  son los Objetivos de la Campaña?</a:t>
            </a:r>
            <a:endParaRPr lang="es-ES_tradnl" sz="1600" dirty="0">
              <a:solidFill>
                <a:srgbClr val="FF0000"/>
              </a:solidFill>
            </a:endParaRPr>
          </a:p>
        </p:txBody>
      </p:sp>
      <p:sp>
        <p:nvSpPr>
          <p:cNvPr id="14" name="13 CuadroTexto"/>
          <p:cNvSpPr txBox="1"/>
          <p:nvPr/>
        </p:nvSpPr>
        <p:spPr>
          <a:xfrm>
            <a:off x="395536" y="1124744"/>
            <a:ext cx="8352928" cy="8648521"/>
          </a:xfrm>
          <a:prstGeom prst="rect">
            <a:avLst/>
          </a:prstGeom>
          <a:noFill/>
        </p:spPr>
        <p:txBody>
          <a:bodyPr wrap="square" rtlCol="0">
            <a:spAutoFit/>
          </a:bodyPr>
          <a:lstStyle/>
          <a:p>
            <a:pPr lvl="0"/>
            <a:endParaRPr lang="es-EC" b="1" u="sng" dirty="0" smtClean="0"/>
          </a:p>
          <a:p>
            <a:pPr lvl="0" algn="just"/>
            <a:r>
              <a:rPr lang="es-EC" b="1" dirty="0" smtClean="0"/>
              <a:t>1) </a:t>
            </a:r>
            <a:r>
              <a:rPr lang="es-ES_tradnl" sz="1600" b="1" dirty="0" smtClean="0"/>
              <a:t>Sumar a mujeres de comunidades vulnerables para unirse al movimiento de telecentros y adquirir alfabetización digital. Meta mundial : </a:t>
            </a:r>
            <a:r>
              <a:rPr lang="es-ES_tradnl" sz="1600" b="1" dirty="0" smtClean="0">
                <a:solidFill>
                  <a:srgbClr val="FF0000"/>
                </a:solidFill>
              </a:rPr>
              <a:t>1.000.000</a:t>
            </a:r>
            <a:r>
              <a:rPr lang="es-ES_tradnl" sz="1600" b="1" dirty="0" smtClean="0"/>
              <a:t>  mujeres de comunidades vulnerables.. Meta local: </a:t>
            </a:r>
            <a:r>
              <a:rPr lang="es-ES_tradnl" sz="1600" b="1" dirty="0" smtClean="0">
                <a:solidFill>
                  <a:srgbClr val="FF0000"/>
                </a:solidFill>
              </a:rPr>
              <a:t>1.000</a:t>
            </a:r>
          </a:p>
          <a:p>
            <a:pPr lvl="0" algn="just"/>
            <a:endParaRPr lang="es-EC" b="1" dirty="0" smtClean="0"/>
          </a:p>
          <a:p>
            <a:pPr lvl="0" algn="just"/>
            <a:r>
              <a:rPr lang="es-EC" sz="1600" b="1" dirty="0" smtClean="0"/>
              <a:t>2) </a:t>
            </a:r>
            <a:r>
              <a:rPr lang="es-ES_tradnl" sz="1600" b="1" dirty="0" smtClean="0"/>
              <a:t>Reunir a mujeres exitosas del sector TIC para actuar como mentoras, instructoras, y embajadoras, enseñando e inspirando a mujeres de telecentros sobre el logro de la  alfabetización digital y sus beneficios.  Meta: mundial : </a:t>
            </a:r>
            <a:r>
              <a:rPr lang="es-ES_tradnl" sz="1600" b="1" dirty="0" smtClean="0">
                <a:solidFill>
                  <a:srgbClr val="FF0000"/>
                </a:solidFill>
              </a:rPr>
              <a:t>50.000</a:t>
            </a:r>
            <a:r>
              <a:rPr lang="es-ES_tradnl" sz="1600" b="1" dirty="0" smtClean="0"/>
              <a:t> mujeres mentoras y embajadoras. Meta local:  </a:t>
            </a:r>
            <a:r>
              <a:rPr lang="es-ES_tradnl" sz="1600" b="1" dirty="0" smtClean="0">
                <a:solidFill>
                  <a:srgbClr val="FF0000"/>
                </a:solidFill>
              </a:rPr>
              <a:t>50 </a:t>
            </a:r>
          </a:p>
          <a:p>
            <a:pPr lvl="0" algn="just"/>
            <a:endParaRPr lang="es-ES_tradnl" sz="1600" b="1" dirty="0" smtClean="0">
              <a:solidFill>
                <a:srgbClr val="FF0000"/>
              </a:solidFill>
            </a:endParaRPr>
          </a:p>
          <a:p>
            <a:pPr algn="just"/>
            <a:r>
              <a:rPr lang="es-ES_tradnl" b="1" dirty="0" smtClean="0"/>
              <a:t>3) </a:t>
            </a:r>
            <a:r>
              <a:rPr lang="es-ES_tradnl" sz="1600" b="1" dirty="0" smtClean="0"/>
              <a:t>Destacar los logros de miles de mujeres de telecentros comunitarios por el positivo impacto que han generado en las vidas de otras mujeres:  Meta: mundial: </a:t>
            </a:r>
            <a:r>
              <a:rPr lang="es-ES_tradnl" sz="1600" b="1" dirty="0" smtClean="0">
                <a:solidFill>
                  <a:srgbClr val="FF0000"/>
                </a:solidFill>
              </a:rPr>
              <a:t>100</a:t>
            </a:r>
            <a:r>
              <a:rPr lang="es-ES_tradnl" sz="1600" b="1" dirty="0" smtClean="0"/>
              <a:t> mujeres premiadas.</a:t>
            </a:r>
          </a:p>
          <a:p>
            <a:pPr algn="just"/>
            <a:endParaRPr lang="es-ES_tradnl" sz="1600" b="1" dirty="0" smtClean="0"/>
          </a:p>
          <a:p>
            <a:pPr algn="just"/>
            <a:r>
              <a:rPr lang="es-ES_tradnl" sz="1600" b="1" dirty="0" smtClean="0"/>
              <a:t>4) Estimular el apoyo y participación de redes de telecentros de todo el mundo, movilizando recursos para la generación de fondos, así como también contenidos y paquetes curriculares para desarrollar habilidades digitales y de e-Comercio . Meta  mundial : </a:t>
            </a:r>
            <a:r>
              <a:rPr lang="es-ES_tradnl" sz="1600" b="1" dirty="0" smtClean="0">
                <a:solidFill>
                  <a:srgbClr val="FF0000"/>
                </a:solidFill>
              </a:rPr>
              <a:t>20.000 </a:t>
            </a:r>
            <a:r>
              <a:rPr lang="es-ES_tradnl" sz="1600" b="1" dirty="0" smtClean="0"/>
              <a:t>telecentros como aulas de aprendizaje. Meta local: </a:t>
            </a:r>
            <a:r>
              <a:rPr lang="es-ES_tradnl" sz="1600" b="1" dirty="0" smtClean="0">
                <a:solidFill>
                  <a:srgbClr val="FF0000"/>
                </a:solidFill>
              </a:rPr>
              <a:t>60</a:t>
            </a:r>
          </a:p>
          <a:p>
            <a:pPr algn="just"/>
            <a:endParaRPr lang="es-ES_tradnl" sz="1600" b="1" dirty="0" smtClean="0"/>
          </a:p>
          <a:p>
            <a:pPr algn="just"/>
            <a:r>
              <a:rPr lang="es-EC" sz="1600" b="1" dirty="0" smtClean="0"/>
              <a:t>5) Incorporar socios </a:t>
            </a:r>
            <a:r>
              <a:rPr lang="es-ES_tradnl" sz="1600" b="1" dirty="0" smtClean="0"/>
              <a:t>del sector privado, público,  agencias internacionales  y  líderes locales para demostrar el rol de los telecentros en el empoderamiento de las comunidades. Meta local: </a:t>
            </a:r>
            <a:r>
              <a:rPr lang="es-ES_tradnl" sz="1600" b="1" dirty="0" smtClean="0">
                <a:solidFill>
                  <a:srgbClr val="FF0000"/>
                </a:solidFill>
              </a:rPr>
              <a:t>5</a:t>
            </a:r>
            <a:r>
              <a:rPr lang="es-ES_tradnl" sz="1600" b="1" dirty="0" smtClean="0"/>
              <a:t> alianzas y/o convenios con el sector público, privado y tercer sector. </a:t>
            </a:r>
          </a:p>
          <a:p>
            <a:pPr algn="just"/>
            <a:endParaRPr lang="es-ES_tradnl" sz="1600" b="1" dirty="0" smtClean="0"/>
          </a:p>
          <a:p>
            <a:pPr lvl="0" algn="just"/>
            <a:endParaRPr lang="es-ES_tradnl" sz="1600" b="1" dirty="0" smtClean="0"/>
          </a:p>
          <a:p>
            <a:endParaRPr lang="es-ES_tradnl" sz="1600" b="1" dirty="0" smtClean="0"/>
          </a:p>
          <a:p>
            <a:r>
              <a:rPr lang="es-ES_tradnl" dirty="0" smtClean="0"/>
              <a:t> </a:t>
            </a:r>
          </a:p>
          <a:p>
            <a:pPr>
              <a:buFont typeface="Arial" pitchFamily="34" charset="0"/>
              <a:buChar char="•"/>
            </a:pPr>
            <a:endParaRPr lang="es-ES_tradnl" b="1" dirty="0" smtClean="0"/>
          </a:p>
          <a:p>
            <a:pPr lvl="0"/>
            <a:endParaRPr lang="es-ES_tradnl" sz="2000" b="1" dirty="0" smtClean="0"/>
          </a:p>
          <a:p>
            <a:pPr lvl="0"/>
            <a:endParaRPr lang="es-ES_tradnl" b="1" dirty="0" smtClean="0"/>
          </a:p>
          <a:p>
            <a:pPr lvl="0"/>
            <a:endParaRPr lang="es-EC" b="1" dirty="0" smtClean="0"/>
          </a:p>
          <a:p>
            <a:pPr lvl="0"/>
            <a:endParaRPr lang="es-EC" b="1" dirty="0" smtClean="0"/>
          </a:p>
          <a:p>
            <a:endParaRPr lang="es-ES_tradnl" dirty="0" smtClean="0"/>
          </a:p>
          <a:p>
            <a:endParaRPr lang="es-ES_tradnl" dirty="0" smtClean="0"/>
          </a:p>
          <a:p>
            <a:endParaRPr lang="es-ES_tradnl" dirty="0" smtClean="0"/>
          </a:p>
        </p:txBody>
      </p:sp>
    </p:spTree>
    <p:extLst>
      <p:ext uri="{BB962C8B-B14F-4D97-AF65-F5344CB8AC3E}">
        <p14:creationId xmlns="" xmlns:p14="http://schemas.microsoft.com/office/powerpoint/2010/main" val="17141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2112</TotalTime>
  <Words>1546</Words>
  <Application>Microsoft Office PowerPoint</Application>
  <PresentationFormat>Presentación en pantalla (4:3)</PresentationFormat>
  <Paragraphs>173</Paragraphs>
  <Slides>13</Slides>
  <Notes>12</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RIC_V</dc:creator>
  <cp:lastModifiedBy> </cp:lastModifiedBy>
  <cp:revision>197</cp:revision>
  <dcterms:created xsi:type="dcterms:W3CDTF">2011-04-04T10:12:57Z</dcterms:created>
  <dcterms:modified xsi:type="dcterms:W3CDTF">2011-11-18T13:47:18Z</dcterms:modified>
</cp:coreProperties>
</file>