
<file path=[Content_Types].xml><?xml version="1.0" encoding="utf-8"?>
<Types xmlns="http://schemas.openxmlformats.org/package/2006/content-types">
  <Default Extension="png" ContentType="image/png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6"/>
  </p:notesMasterIdLst>
  <p:sldIdLst>
    <p:sldId id="256" r:id="rId2"/>
    <p:sldId id="258" r:id="rId3"/>
    <p:sldId id="259" r:id="rId4"/>
    <p:sldId id="289" r:id="rId5"/>
    <p:sldId id="290" r:id="rId6"/>
    <p:sldId id="264" r:id="rId7"/>
    <p:sldId id="261" r:id="rId8"/>
    <p:sldId id="262" r:id="rId9"/>
    <p:sldId id="260" r:id="rId10"/>
    <p:sldId id="288" r:id="rId11"/>
    <p:sldId id="263" r:id="rId12"/>
    <p:sldId id="265" r:id="rId13"/>
    <p:sldId id="266" r:id="rId14"/>
    <p:sldId id="268" r:id="rId15"/>
    <p:sldId id="273" r:id="rId16"/>
    <p:sldId id="276" r:id="rId17"/>
    <p:sldId id="277" r:id="rId18"/>
    <p:sldId id="278" r:id="rId19"/>
    <p:sldId id="281" r:id="rId20"/>
    <p:sldId id="282" r:id="rId21"/>
    <p:sldId id="285" r:id="rId22"/>
    <p:sldId id="286" r:id="rId23"/>
    <p:sldId id="287" r:id="rId24"/>
    <p:sldId id="291" r:id="rId2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00BBAE-9B9F-40C4-BBDB-4BB0B977E07D}" type="doc">
      <dgm:prSet loTypeId="urn:microsoft.com/office/officeart/2005/8/layout/cycle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t-IT"/>
        </a:p>
      </dgm:t>
    </dgm:pt>
    <dgm:pt modelId="{A68333C4-A1C2-41FF-94C5-2954D8ADBD08}">
      <dgm:prSet phldrT="[Testo]"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it-IT" sz="1400" b="1" dirty="0" smtClean="0">
              <a:solidFill>
                <a:srgbClr val="002060"/>
              </a:solidFill>
            </a:rPr>
            <a:t>DEFINIRE E FORMALIZZARE i RISULTATI DELL’APPRENDIMENTO</a:t>
          </a:r>
          <a:endParaRPr lang="it-IT" sz="1400" b="1" dirty="0">
            <a:solidFill>
              <a:srgbClr val="002060"/>
            </a:solidFill>
          </a:endParaRPr>
        </a:p>
      </dgm:t>
    </dgm:pt>
    <dgm:pt modelId="{C7567424-1FCF-4C1B-8F21-016900CC328D}" type="parTrans" cxnId="{181F00EA-5485-49D2-AD69-8E63A9242C47}">
      <dgm:prSet/>
      <dgm:spPr/>
      <dgm:t>
        <a:bodyPr/>
        <a:lstStyle/>
        <a:p>
          <a:endParaRPr lang="it-IT"/>
        </a:p>
      </dgm:t>
    </dgm:pt>
    <dgm:pt modelId="{A93CA691-01C4-44CA-A3DE-363FA815A3B7}" type="sibTrans" cxnId="{181F00EA-5485-49D2-AD69-8E63A9242C47}">
      <dgm:prSet/>
      <dgm:spPr/>
      <dgm:t>
        <a:bodyPr/>
        <a:lstStyle/>
        <a:p>
          <a:endParaRPr lang="it-IT"/>
        </a:p>
      </dgm:t>
    </dgm:pt>
    <dgm:pt modelId="{3658AE19-8947-42A1-9C08-C3F71A155C5B}">
      <dgm:prSet phldrT="[Testo]" custT="1"/>
      <dgm:spPr>
        <a:solidFill>
          <a:schemeClr val="accent2"/>
        </a:solidFill>
      </dgm:spPr>
      <dgm:t>
        <a:bodyPr/>
        <a:lstStyle/>
        <a:p>
          <a:r>
            <a:rPr lang="it-IT" sz="1400" dirty="0" smtClean="0"/>
            <a:t>Effettuare le </a:t>
          </a:r>
          <a:r>
            <a:rPr lang="it-IT" sz="1200" dirty="0" smtClean="0"/>
            <a:t>programmazione della didattica (contenuti, attività, </a:t>
          </a:r>
          <a:r>
            <a:rPr lang="it-IT" sz="1400" dirty="0" smtClean="0"/>
            <a:t>tempi, spazi, metodologie)</a:t>
          </a:r>
          <a:endParaRPr lang="it-IT" sz="1400" dirty="0"/>
        </a:p>
      </dgm:t>
    </dgm:pt>
    <dgm:pt modelId="{34E0CC64-094F-43B5-A14B-00CB8F6CC02F}" type="parTrans" cxnId="{66998B9A-F823-453F-84E9-FFE5AD1BE340}">
      <dgm:prSet/>
      <dgm:spPr/>
      <dgm:t>
        <a:bodyPr/>
        <a:lstStyle/>
        <a:p>
          <a:endParaRPr lang="it-IT"/>
        </a:p>
      </dgm:t>
    </dgm:pt>
    <dgm:pt modelId="{818C675E-4F65-4BE4-BF9D-019634E9774F}" type="sibTrans" cxnId="{66998B9A-F823-453F-84E9-FFE5AD1BE340}">
      <dgm:prSet/>
      <dgm:spPr/>
      <dgm:t>
        <a:bodyPr/>
        <a:lstStyle/>
        <a:p>
          <a:endParaRPr lang="it-IT"/>
        </a:p>
      </dgm:t>
    </dgm:pt>
    <dgm:pt modelId="{30681D59-3AF6-4215-A7AC-F9691227C148}">
      <dgm:prSet phldrT="[Testo]" custT="1"/>
      <dgm:spPr>
        <a:solidFill>
          <a:srgbClr val="00B050"/>
        </a:solidFill>
      </dgm:spPr>
      <dgm:t>
        <a:bodyPr/>
        <a:lstStyle/>
        <a:p>
          <a:r>
            <a:rPr lang="it-IT" sz="1400" dirty="0" smtClean="0"/>
            <a:t>Verificare  i </a:t>
          </a:r>
          <a:r>
            <a:rPr lang="it-IT" sz="1400" dirty="0" err="1" smtClean="0"/>
            <a:t>saperi</a:t>
          </a:r>
          <a:r>
            <a:rPr lang="it-IT" sz="1400" dirty="0" smtClean="0"/>
            <a:t> in ingresso e condividere con l’utente</a:t>
          </a:r>
          <a:endParaRPr lang="it-IT" sz="1400" dirty="0"/>
        </a:p>
      </dgm:t>
    </dgm:pt>
    <dgm:pt modelId="{D86E9309-5D7D-48D4-9878-C5B51BE1452E}" type="parTrans" cxnId="{5AA170F2-95EA-46C5-AA57-0323D5188D5E}">
      <dgm:prSet/>
      <dgm:spPr/>
      <dgm:t>
        <a:bodyPr/>
        <a:lstStyle/>
        <a:p>
          <a:endParaRPr lang="it-IT"/>
        </a:p>
      </dgm:t>
    </dgm:pt>
    <dgm:pt modelId="{C75E9E47-7537-44B9-9FCD-A38C772CB855}" type="sibTrans" cxnId="{5AA170F2-95EA-46C5-AA57-0323D5188D5E}">
      <dgm:prSet/>
      <dgm:spPr/>
      <dgm:t>
        <a:bodyPr/>
        <a:lstStyle/>
        <a:p>
          <a:endParaRPr lang="it-IT"/>
        </a:p>
      </dgm:t>
    </dgm:pt>
    <dgm:pt modelId="{182DC03F-E410-4528-8315-1AEE7A75EF8B}">
      <dgm:prSet phldrT="[Testo]"/>
      <dgm:spPr>
        <a:solidFill>
          <a:srgbClr val="7030A0"/>
        </a:solidFill>
      </dgm:spPr>
      <dgm:t>
        <a:bodyPr/>
        <a:lstStyle/>
        <a:p>
          <a:r>
            <a:rPr lang="it-IT" dirty="0" smtClean="0"/>
            <a:t>Realizzare l’attività (con eventuali adattamenti)</a:t>
          </a:r>
          <a:endParaRPr lang="it-IT" dirty="0"/>
        </a:p>
      </dgm:t>
    </dgm:pt>
    <dgm:pt modelId="{40475268-CFC7-42C5-820F-A7C522EEBA42}" type="parTrans" cxnId="{40AFA6B1-6433-4868-A974-578E2B262D3C}">
      <dgm:prSet/>
      <dgm:spPr/>
      <dgm:t>
        <a:bodyPr/>
        <a:lstStyle/>
        <a:p>
          <a:endParaRPr lang="it-IT"/>
        </a:p>
      </dgm:t>
    </dgm:pt>
    <dgm:pt modelId="{C7B0BA65-7A65-4E22-BDBA-460A78AE36BD}" type="sibTrans" cxnId="{40AFA6B1-6433-4868-A974-578E2B262D3C}">
      <dgm:prSet/>
      <dgm:spPr/>
      <dgm:t>
        <a:bodyPr/>
        <a:lstStyle/>
        <a:p>
          <a:endParaRPr lang="it-IT"/>
        </a:p>
      </dgm:t>
    </dgm:pt>
    <dgm:pt modelId="{15B73B72-8879-41E0-99F6-7BADEEE69BAD}">
      <dgm:prSet phldrT="[Testo]" custT="1"/>
      <dgm:spPr>
        <a:solidFill>
          <a:srgbClr val="FFFF00"/>
        </a:solidFill>
      </dgm:spPr>
      <dgm:t>
        <a:bodyPr/>
        <a:lstStyle/>
        <a:p>
          <a:r>
            <a:rPr lang="it-IT" sz="1600" dirty="0" smtClean="0">
              <a:solidFill>
                <a:srgbClr val="002060"/>
              </a:solidFill>
            </a:rPr>
            <a:t>Valutare il raggiungimento dei RISULTATI</a:t>
          </a:r>
          <a:endParaRPr lang="it-IT" sz="1600" dirty="0">
            <a:solidFill>
              <a:srgbClr val="002060"/>
            </a:solidFill>
          </a:endParaRPr>
        </a:p>
      </dgm:t>
    </dgm:pt>
    <dgm:pt modelId="{706DB8C8-78FC-4E24-82A7-ACA22964A0FE}" type="parTrans" cxnId="{2FF6FFEF-2851-444E-8A8E-74CD644A3C35}">
      <dgm:prSet/>
      <dgm:spPr/>
      <dgm:t>
        <a:bodyPr/>
        <a:lstStyle/>
        <a:p>
          <a:endParaRPr lang="it-IT"/>
        </a:p>
      </dgm:t>
    </dgm:pt>
    <dgm:pt modelId="{EF1BD11A-7DE3-48B1-8466-16FAFF5850C9}" type="sibTrans" cxnId="{2FF6FFEF-2851-444E-8A8E-74CD644A3C35}">
      <dgm:prSet/>
      <dgm:spPr/>
      <dgm:t>
        <a:bodyPr/>
        <a:lstStyle/>
        <a:p>
          <a:endParaRPr lang="it-IT"/>
        </a:p>
      </dgm:t>
    </dgm:pt>
    <dgm:pt modelId="{B5E5D8DA-FE44-4573-A66B-EEF2C4C30C33}">
      <dgm:prSet custT="1"/>
      <dgm:spPr>
        <a:solidFill>
          <a:schemeClr val="tx2">
            <a:lumMod val="40000"/>
            <a:lumOff val="60000"/>
          </a:schemeClr>
        </a:solidFill>
      </dgm:spPr>
      <dgm:t>
        <a:bodyPr/>
        <a:lstStyle/>
        <a:p>
          <a:r>
            <a:rPr lang="it-IT" sz="1400" b="1" dirty="0" smtClean="0">
              <a:solidFill>
                <a:srgbClr val="002060"/>
              </a:solidFill>
            </a:rPr>
            <a:t>CERTIFICARE I RISULTATI DELL’APPRENDIMENTO</a:t>
          </a:r>
          <a:endParaRPr lang="it-IT" sz="1400" b="1" dirty="0">
            <a:solidFill>
              <a:srgbClr val="002060"/>
            </a:solidFill>
          </a:endParaRPr>
        </a:p>
      </dgm:t>
    </dgm:pt>
    <dgm:pt modelId="{41D2F94E-5534-41F3-84D3-293E11AE5D73}" type="parTrans" cxnId="{F85787A9-6AFD-4D0F-8377-F6B522D72891}">
      <dgm:prSet/>
      <dgm:spPr/>
      <dgm:t>
        <a:bodyPr/>
        <a:lstStyle/>
        <a:p>
          <a:endParaRPr lang="it-IT"/>
        </a:p>
      </dgm:t>
    </dgm:pt>
    <dgm:pt modelId="{FFD536A3-2BB1-434B-B861-9F61E47CB1C2}" type="sibTrans" cxnId="{F85787A9-6AFD-4D0F-8377-F6B522D72891}">
      <dgm:prSet/>
      <dgm:spPr/>
      <dgm:t>
        <a:bodyPr/>
        <a:lstStyle/>
        <a:p>
          <a:endParaRPr lang="it-IT"/>
        </a:p>
      </dgm:t>
    </dgm:pt>
    <dgm:pt modelId="{02095347-9924-4EB2-BFFB-83255313830C}" type="pres">
      <dgm:prSet presAssocID="{DB00BBAE-9B9F-40C4-BBDB-4BB0B977E07D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t-IT"/>
        </a:p>
      </dgm:t>
    </dgm:pt>
    <dgm:pt modelId="{CCDFA35F-BB5C-44DE-A185-B337DB78A109}" type="pres">
      <dgm:prSet presAssocID="{A68333C4-A1C2-41FF-94C5-2954D8ADBD08}" presName="node" presStyleLbl="node1" presStyleIdx="0" presStyleCnt="6" custScaleX="172951" custScaleY="81888" custRadScaleRad="107812" custRadScaleInc="13979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7417551-6A2C-4750-98DE-35DD99F2887B}" type="pres">
      <dgm:prSet presAssocID="{A68333C4-A1C2-41FF-94C5-2954D8ADBD08}" presName="spNode" presStyleCnt="0"/>
      <dgm:spPr/>
    </dgm:pt>
    <dgm:pt modelId="{6DCA34C0-9BCF-4E35-8BB5-483DE646B420}" type="pres">
      <dgm:prSet presAssocID="{A93CA691-01C4-44CA-A3DE-363FA815A3B7}" presName="sibTrans" presStyleLbl="sibTrans1D1" presStyleIdx="0" presStyleCnt="6"/>
      <dgm:spPr/>
      <dgm:t>
        <a:bodyPr/>
        <a:lstStyle/>
        <a:p>
          <a:endParaRPr lang="it-IT"/>
        </a:p>
      </dgm:t>
    </dgm:pt>
    <dgm:pt modelId="{9ED172C9-EB84-4375-A414-B9BEE830CEE8}" type="pres">
      <dgm:prSet presAssocID="{3658AE19-8947-42A1-9C08-C3F71A155C5B}" presName="node" presStyleLbl="node1" presStyleIdx="1" presStyleCnt="6" custScaleX="169633" custScaleY="145621" custRadScaleRad="111803" custRadScaleInc="11582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99444A7-B552-40E3-867F-42742E41DA17}" type="pres">
      <dgm:prSet presAssocID="{3658AE19-8947-42A1-9C08-C3F71A155C5B}" presName="spNode" presStyleCnt="0"/>
      <dgm:spPr/>
    </dgm:pt>
    <dgm:pt modelId="{BCE0F91B-C6E2-4B23-9538-18B873B91273}" type="pres">
      <dgm:prSet presAssocID="{818C675E-4F65-4BE4-BF9D-019634E9774F}" presName="sibTrans" presStyleLbl="sibTrans1D1" presStyleIdx="1" presStyleCnt="6"/>
      <dgm:spPr/>
      <dgm:t>
        <a:bodyPr/>
        <a:lstStyle/>
        <a:p>
          <a:endParaRPr lang="it-IT"/>
        </a:p>
      </dgm:t>
    </dgm:pt>
    <dgm:pt modelId="{3AEE4514-6892-4531-A77A-207C155E2338}" type="pres">
      <dgm:prSet presAssocID="{30681D59-3AF6-4215-A7AC-F9691227C148}" presName="node" presStyleLbl="node1" presStyleIdx="2" presStyleCnt="6" custScaleX="164493" custScaleY="109281" custRadScaleRad="115631" custRadScaleInc="74259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D8C414D8-EA0C-4F65-8E88-56AF93DE9EED}" type="pres">
      <dgm:prSet presAssocID="{30681D59-3AF6-4215-A7AC-F9691227C148}" presName="spNode" presStyleCnt="0"/>
      <dgm:spPr/>
    </dgm:pt>
    <dgm:pt modelId="{BD681A68-E07D-46D0-ADC6-168945975178}" type="pres">
      <dgm:prSet presAssocID="{C75E9E47-7537-44B9-9FCD-A38C772CB855}" presName="sibTrans" presStyleLbl="sibTrans1D1" presStyleIdx="2" presStyleCnt="6"/>
      <dgm:spPr/>
      <dgm:t>
        <a:bodyPr/>
        <a:lstStyle/>
        <a:p>
          <a:endParaRPr lang="it-IT"/>
        </a:p>
      </dgm:t>
    </dgm:pt>
    <dgm:pt modelId="{1C4ACCCA-4297-4037-9023-61D8941FD6BC}" type="pres">
      <dgm:prSet presAssocID="{182DC03F-E410-4528-8315-1AEE7A75EF8B}" presName="node" presStyleLbl="node1" presStyleIdx="3" presStyleCnt="6" custScaleX="152320" custScaleY="100000" custRadScaleRad="113388" custRadScaleInc="234730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FBF9D1AF-4CEB-48AC-A94E-C831CD5853C9}" type="pres">
      <dgm:prSet presAssocID="{182DC03F-E410-4528-8315-1AEE7A75EF8B}" presName="spNode" presStyleCnt="0"/>
      <dgm:spPr/>
    </dgm:pt>
    <dgm:pt modelId="{59714696-2FA6-4D8D-9266-82BBED11EA74}" type="pres">
      <dgm:prSet presAssocID="{C7B0BA65-7A65-4E22-BDBA-460A78AE36BD}" presName="sibTrans" presStyleLbl="sibTrans1D1" presStyleIdx="3" presStyleCnt="6"/>
      <dgm:spPr/>
      <dgm:t>
        <a:bodyPr/>
        <a:lstStyle/>
        <a:p>
          <a:endParaRPr lang="it-IT"/>
        </a:p>
      </dgm:t>
    </dgm:pt>
    <dgm:pt modelId="{E3999377-4219-47D5-A330-396D1B6FEA9C}" type="pres">
      <dgm:prSet presAssocID="{15B73B72-8879-41E0-99F6-7BADEEE69BAD}" presName="node" presStyleLbl="node1" presStyleIdx="4" presStyleCnt="6" custScaleX="140675" custRadScaleRad="115278" custRadScaleInc="181723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96FC9FEE-20D5-46D4-B4DD-71220997694D}" type="pres">
      <dgm:prSet presAssocID="{15B73B72-8879-41E0-99F6-7BADEEE69BAD}" presName="spNode" presStyleCnt="0"/>
      <dgm:spPr/>
    </dgm:pt>
    <dgm:pt modelId="{2B83D0AF-D4CF-40F7-B7DB-C4D969AB1148}" type="pres">
      <dgm:prSet presAssocID="{EF1BD11A-7DE3-48B1-8466-16FAFF5850C9}" presName="sibTrans" presStyleLbl="sibTrans1D1" presStyleIdx="4" presStyleCnt="6"/>
      <dgm:spPr/>
      <dgm:t>
        <a:bodyPr/>
        <a:lstStyle/>
        <a:p>
          <a:endParaRPr lang="it-IT"/>
        </a:p>
      </dgm:t>
    </dgm:pt>
    <dgm:pt modelId="{9672E254-CCEB-494A-9252-EC54BA5F8CA6}" type="pres">
      <dgm:prSet presAssocID="{B5E5D8DA-FE44-4573-A66B-EEF2C4C30C33}" presName="node" presStyleLbl="node1" presStyleIdx="5" presStyleCnt="6" custScaleX="161297" custScaleY="81974" custRadScaleRad="119936" custRadScaleInc="112731">
        <dgm:presLayoutVars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E350AC06-BB33-4BA2-886E-75EAF178CD34}" type="pres">
      <dgm:prSet presAssocID="{B5E5D8DA-FE44-4573-A66B-EEF2C4C30C33}" presName="spNode" presStyleCnt="0"/>
      <dgm:spPr/>
    </dgm:pt>
    <dgm:pt modelId="{B60816E7-886D-4503-AEB6-44218690DB80}" type="pres">
      <dgm:prSet presAssocID="{FFD536A3-2BB1-434B-B861-9F61E47CB1C2}" presName="sibTrans" presStyleLbl="sibTrans1D1" presStyleIdx="5" presStyleCnt="6"/>
      <dgm:spPr/>
      <dgm:t>
        <a:bodyPr/>
        <a:lstStyle/>
        <a:p>
          <a:endParaRPr lang="it-IT"/>
        </a:p>
      </dgm:t>
    </dgm:pt>
  </dgm:ptLst>
  <dgm:cxnLst>
    <dgm:cxn modelId="{591FF380-39B7-46A6-9C0F-76EC390836E1}" type="presOf" srcId="{A68333C4-A1C2-41FF-94C5-2954D8ADBD08}" destId="{CCDFA35F-BB5C-44DE-A185-B337DB78A109}" srcOrd="0" destOrd="0" presId="urn:microsoft.com/office/officeart/2005/8/layout/cycle5"/>
    <dgm:cxn modelId="{D8DCF406-17C0-47F4-B7A5-E7B8C42F6119}" type="presOf" srcId="{FFD536A3-2BB1-434B-B861-9F61E47CB1C2}" destId="{B60816E7-886D-4503-AEB6-44218690DB80}" srcOrd="0" destOrd="0" presId="urn:microsoft.com/office/officeart/2005/8/layout/cycle5"/>
    <dgm:cxn modelId="{3947E420-03B8-4416-AA51-15A57CD037DD}" type="presOf" srcId="{30681D59-3AF6-4215-A7AC-F9691227C148}" destId="{3AEE4514-6892-4531-A77A-207C155E2338}" srcOrd="0" destOrd="0" presId="urn:microsoft.com/office/officeart/2005/8/layout/cycle5"/>
    <dgm:cxn modelId="{590E4D80-35DD-4472-9436-CD472898F96D}" type="presOf" srcId="{3658AE19-8947-42A1-9C08-C3F71A155C5B}" destId="{9ED172C9-EB84-4375-A414-B9BEE830CEE8}" srcOrd="0" destOrd="0" presId="urn:microsoft.com/office/officeart/2005/8/layout/cycle5"/>
    <dgm:cxn modelId="{E92E20CC-82D9-4078-AF65-DE781292E44F}" type="presOf" srcId="{C7B0BA65-7A65-4E22-BDBA-460A78AE36BD}" destId="{59714696-2FA6-4D8D-9266-82BBED11EA74}" srcOrd="0" destOrd="0" presId="urn:microsoft.com/office/officeart/2005/8/layout/cycle5"/>
    <dgm:cxn modelId="{553CE25B-0F20-447D-B711-AAB47858B909}" type="presOf" srcId="{15B73B72-8879-41E0-99F6-7BADEEE69BAD}" destId="{E3999377-4219-47D5-A330-396D1B6FEA9C}" srcOrd="0" destOrd="0" presId="urn:microsoft.com/office/officeart/2005/8/layout/cycle5"/>
    <dgm:cxn modelId="{66998B9A-F823-453F-84E9-FFE5AD1BE340}" srcId="{DB00BBAE-9B9F-40C4-BBDB-4BB0B977E07D}" destId="{3658AE19-8947-42A1-9C08-C3F71A155C5B}" srcOrd="1" destOrd="0" parTransId="{34E0CC64-094F-43B5-A14B-00CB8F6CC02F}" sibTransId="{818C675E-4F65-4BE4-BF9D-019634E9774F}"/>
    <dgm:cxn modelId="{D4F4E654-12ED-4546-8C61-917A03A9E699}" type="presOf" srcId="{EF1BD11A-7DE3-48B1-8466-16FAFF5850C9}" destId="{2B83D0AF-D4CF-40F7-B7DB-C4D969AB1148}" srcOrd="0" destOrd="0" presId="urn:microsoft.com/office/officeart/2005/8/layout/cycle5"/>
    <dgm:cxn modelId="{F85787A9-6AFD-4D0F-8377-F6B522D72891}" srcId="{DB00BBAE-9B9F-40C4-BBDB-4BB0B977E07D}" destId="{B5E5D8DA-FE44-4573-A66B-EEF2C4C30C33}" srcOrd="5" destOrd="0" parTransId="{41D2F94E-5534-41F3-84D3-293E11AE5D73}" sibTransId="{FFD536A3-2BB1-434B-B861-9F61E47CB1C2}"/>
    <dgm:cxn modelId="{5AA170F2-95EA-46C5-AA57-0323D5188D5E}" srcId="{DB00BBAE-9B9F-40C4-BBDB-4BB0B977E07D}" destId="{30681D59-3AF6-4215-A7AC-F9691227C148}" srcOrd="2" destOrd="0" parTransId="{D86E9309-5D7D-48D4-9878-C5B51BE1452E}" sibTransId="{C75E9E47-7537-44B9-9FCD-A38C772CB855}"/>
    <dgm:cxn modelId="{40AFA6B1-6433-4868-A974-578E2B262D3C}" srcId="{DB00BBAE-9B9F-40C4-BBDB-4BB0B977E07D}" destId="{182DC03F-E410-4528-8315-1AEE7A75EF8B}" srcOrd="3" destOrd="0" parTransId="{40475268-CFC7-42C5-820F-A7C522EEBA42}" sibTransId="{C7B0BA65-7A65-4E22-BDBA-460A78AE36BD}"/>
    <dgm:cxn modelId="{8402E273-3DF5-49E2-8590-421C736BD67B}" type="presOf" srcId="{A93CA691-01C4-44CA-A3DE-363FA815A3B7}" destId="{6DCA34C0-9BCF-4E35-8BB5-483DE646B420}" srcOrd="0" destOrd="0" presId="urn:microsoft.com/office/officeart/2005/8/layout/cycle5"/>
    <dgm:cxn modelId="{8DED0081-2F7D-4F4B-A60C-073F8DBACAB2}" type="presOf" srcId="{DB00BBAE-9B9F-40C4-BBDB-4BB0B977E07D}" destId="{02095347-9924-4EB2-BFFB-83255313830C}" srcOrd="0" destOrd="0" presId="urn:microsoft.com/office/officeart/2005/8/layout/cycle5"/>
    <dgm:cxn modelId="{596C47C8-2A91-4022-91DD-D49A3F7C58D4}" type="presOf" srcId="{818C675E-4F65-4BE4-BF9D-019634E9774F}" destId="{BCE0F91B-C6E2-4B23-9538-18B873B91273}" srcOrd="0" destOrd="0" presId="urn:microsoft.com/office/officeart/2005/8/layout/cycle5"/>
    <dgm:cxn modelId="{2FF6FFEF-2851-444E-8A8E-74CD644A3C35}" srcId="{DB00BBAE-9B9F-40C4-BBDB-4BB0B977E07D}" destId="{15B73B72-8879-41E0-99F6-7BADEEE69BAD}" srcOrd="4" destOrd="0" parTransId="{706DB8C8-78FC-4E24-82A7-ACA22964A0FE}" sibTransId="{EF1BD11A-7DE3-48B1-8466-16FAFF5850C9}"/>
    <dgm:cxn modelId="{181F00EA-5485-49D2-AD69-8E63A9242C47}" srcId="{DB00BBAE-9B9F-40C4-BBDB-4BB0B977E07D}" destId="{A68333C4-A1C2-41FF-94C5-2954D8ADBD08}" srcOrd="0" destOrd="0" parTransId="{C7567424-1FCF-4C1B-8F21-016900CC328D}" sibTransId="{A93CA691-01C4-44CA-A3DE-363FA815A3B7}"/>
    <dgm:cxn modelId="{D8643203-6948-48A8-BBE0-1E402C62394A}" type="presOf" srcId="{C75E9E47-7537-44B9-9FCD-A38C772CB855}" destId="{BD681A68-E07D-46D0-ADC6-168945975178}" srcOrd="0" destOrd="0" presId="urn:microsoft.com/office/officeart/2005/8/layout/cycle5"/>
    <dgm:cxn modelId="{C73057EB-5134-4020-B41A-C47244ACACE5}" type="presOf" srcId="{182DC03F-E410-4528-8315-1AEE7A75EF8B}" destId="{1C4ACCCA-4297-4037-9023-61D8941FD6BC}" srcOrd="0" destOrd="0" presId="urn:microsoft.com/office/officeart/2005/8/layout/cycle5"/>
    <dgm:cxn modelId="{C99F1A1E-A749-41CB-8E1B-BA5BEDB25DCA}" type="presOf" srcId="{B5E5D8DA-FE44-4573-A66B-EEF2C4C30C33}" destId="{9672E254-CCEB-494A-9252-EC54BA5F8CA6}" srcOrd="0" destOrd="0" presId="urn:microsoft.com/office/officeart/2005/8/layout/cycle5"/>
    <dgm:cxn modelId="{BF558DE4-C3AF-400B-98C6-43FB5FF9480F}" type="presParOf" srcId="{02095347-9924-4EB2-BFFB-83255313830C}" destId="{CCDFA35F-BB5C-44DE-A185-B337DB78A109}" srcOrd="0" destOrd="0" presId="urn:microsoft.com/office/officeart/2005/8/layout/cycle5"/>
    <dgm:cxn modelId="{3228E827-1779-4E15-A026-1CC0E5505A6E}" type="presParOf" srcId="{02095347-9924-4EB2-BFFB-83255313830C}" destId="{D7417551-6A2C-4750-98DE-35DD99F2887B}" srcOrd="1" destOrd="0" presId="urn:microsoft.com/office/officeart/2005/8/layout/cycle5"/>
    <dgm:cxn modelId="{CFF07739-C1CF-4227-BE7A-7A1B602BEA17}" type="presParOf" srcId="{02095347-9924-4EB2-BFFB-83255313830C}" destId="{6DCA34C0-9BCF-4E35-8BB5-483DE646B420}" srcOrd="2" destOrd="0" presId="urn:microsoft.com/office/officeart/2005/8/layout/cycle5"/>
    <dgm:cxn modelId="{D3F989C7-13B4-45ED-A3EE-1919D9B0E49C}" type="presParOf" srcId="{02095347-9924-4EB2-BFFB-83255313830C}" destId="{9ED172C9-EB84-4375-A414-B9BEE830CEE8}" srcOrd="3" destOrd="0" presId="urn:microsoft.com/office/officeart/2005/8/layout/cycle5"/>
    <dgm:cxn modelId="{995F5BB6-DC25-4CC2-876C-1D74C30BD446}" type="presParOf" srcId="{02095347-9924-4EB2-BFFB-83255313830C}" destId="{799444A7-B552-40E3-867F-42742E41DA17}" srcOrd="4" destOrd="0" presId="urn:microsoft.com/office/officeart/2005/8/layout/cycle5"/>
    <dgm:cxn modelId="{4906E31C-D424-48E1-A905-9C3230FEC557}" type="presParOf" srcId="{02095347-9924-4EB2-BFFB-83255313830C}" destId="{BCE0F91B-C6E2-4B23-9538-18B873B91273}" srcOrd="5" destOrd="0" presId="urn:microsoft.com/office/officeart/2005/8/layout/cycle5"/>
    <dgm:cxn modelId="{6CBC6D45-B483-48A0-BAF6-8A5056548E92}" type="presParOf" srcId="{02095347-9924-4EB2-BFFB-83255313830C}" destId="{3AEE4514-6892-4531-A77A-207C155E2338}" srcOrd="6" destOrd="0" presId="urn:microsoft.com/office/officeart/2005/8/layout/cycle5"/>
    <dgm:cxn modelId="{9DCFE6DA-7A29-4491-9FFC-301EC01E74C5}" type="presParOf" srcId="{02095347-9924-4EB2-BFFB-83255313830C}" destId="{D8C414D8-EA0C-4F65-8E88-56AF93DE9EED}" srcOrd="7" destOrd="0" presId="urn:microsoft.com/office/officeart/2005/8/layout/cycle5"/>
    <dgm:cxn modelId="{291C4E29-4989-4670-89D7-35A144888E2B}" type="presParOf" srcId="{02095347-9924-4EB2-BFFB-83255313830C}" destId="{BD681A68-E07D-46D0-ADC6-168945975178}" srcOrd="8" destOrd="0" presId="urn:microsoft.com/office/officeart/2005/8/layout/cycle5"/>
    <dgm:cxn modelId="{56512147-B4AB-4C13-8FCA-28211E5848C1}" type="presParOf" srcId="{02095347-9924-4EB2-BFFB-83255313830C}" destId="{1C4ACCCA-4297-4037-9023-61D8941FD6BC}" srcOrd="9" destOrd="0" presId="urn:microsoft.com/office/officeart/2005/8/layout/cycle5"/>
    <dgm:cxn modelId="{BE4D0A83-BC1C-4EFF-8190-2DC3C5094D5A}" type="presParOf" srcId="{02095347-9924-4EB2-BFFB-83255313830C}" destId="{FBF9D1AF-4CEB-48AC-A94E-C831CD5853C9}" srcOrd="10" destOrd="0" presId="urn:microsoft.com/office/officeart/2005/8/layout/cycle5"/>
    <dgm:cxn modelId="{4EC175BF-6987-44F5-97ED-A8AAE319482C}" type="presParOf" srcId="{02095347-9924-4EB2-BFFB-83255313830C}" destId="{59714696-2FA6-4D8D-9266-82BBED11EA74}" srcOrd="11" destOrd="0" presId="urn:microsoft.com/office/officeart/2005/8/layout/cycle5"/>
    <dgm:cxn modelId="{C5E984A4-B559-4EF9-8737-FD98A59C0B33}" type="presParOf" srcId="{02095347-9924-4EB2-BFFB-83255313830C}" destId="{E3999377-4219-47D5-A330-396D1B6FEA9C}" srcOrd="12" destOrd="0" presId="urn:microsoft.com/office/officeart/2005/8/layout/cycle5"/>
    <dgm:cxn modelId="{024E540C-BAA4-4DCB-9DB1-550A1B25DE60}" type="presParOf" srcId="{02095347-9924-4EB2-BFFB-83255313830C}" destId="{96FC9FEE-20D5-46D4-B4DD-71220997694D}" srcOrd="13" destOrd="0" presId="urn:microsoft.com/office/officeart/2005/8/layout/cycle5"/>
    <dgm:cxn modelId="{D0C26458-44AB-4440-AC7F-5D0A070A8084}" type="presParOf" srcId="{02095347-9924-4EB2-BFFB-83255313830C}" destId="{2B83D0AF-D4CF-40F7-B7DB-C4D969AB1148}" srcOrd="14" destOrd="0" presId="urn:microsoft.com/office/officeart/2005/8/layout/cycle5"/>
    <dgm:cxn modelId="{68C81072-1E38-4C38-B481-FBAFC16E75F1}" type="presParOf" srcId="{02095347-9924-4EB2-BFFB-83255313830C}" destId="{9672E254-CCEB-494A-9252-EC54BA5F8CA6}" srcOrd="15" destOrd="0" presId="urn:microsoft.com/office/officeart/2005/8/layout/cycle5"/>
    <dgm:cxn modelId="{C08B75E2-4372-4077-9CB4-C7B63E042840}" type="presParOf" srcId="{02095347-9924-4EB2-BFFB-83255313830C}" destId="{E350AC06-BB33-4BA2-886E-75EAF178CD34}" srcOrd="16" destOrd="0" presId="urn:microsoft.com/office/officeart/2005/8/layout/cycle5"/>
    <dgm:cxn modelId="{ED84F072-7FE9-4878-90C5-3D571AB9F14E}" type="presParOf" srcId="{02095347-9924-4EB2-BFFB-83255313830C}" destId="{B60816E7-886D-4503-AEB6-44218690DB80}" srcOrd="17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DFA35F-BB5C-44DE-A185-B337DB78A109}">
      <dsp:nvSpPr>
        <dsp:cNvPr id="0" name=""/>
        <dsp:cNvSpPr/>
      </dsp:nvSpPr>
      <dsp:spPr>
        <a:xfrm>
          <a:off x="3960444" y="144010"/>
          <a:ext cx="2380304" cy="732559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rgbClr val="002060"/>
              </a:solidFill>
            </a:rPr>
            <a:t>DEFINIRE E FORMALIZZARE i RISULTATI DELL’APPRENDIMENTO</a:t>
          </a:r>
          <a:endParaRPr lang="it-IT" sz="1400" b="1" kern="1200" dirty="0">
            <a:solidFill>
              <a:srgbClr val="002060"/>
            </a:solidFill>
          </a:endParaRPr>
        </a:p>
      </dsp:txBody>
      <dsp:txXfrm>
        <a:off x="3996205" y="179771"/>
        <a:ext cx="2308782" cy="661037"/>
      </dsp:txXfrm>
    </dsp:sp>
    <dsp:sp modelId="{6DCA34C0-9BCF-4E35-8BB5-483DE646B420}">
      <dsp:nvSpPr>
        <dsp:cNvPr id="0" name=""/>
        <dsp:cNvSpPr/>
      </dsp:nvSpPr>
      <dsp:spPr>
        <a:xfrm>
          <a:off x="2270134" y="442142"/>
          <a:ext cx="4211928" cy="4211928"/>
        </a:xfrm>
        <a:custGeom>
          <a:avLst/>
          <a:gdLst/>
          <a:ahLst/>
          <a:cxnLst/>
          <a:rect l="0" t="0" r="0" b="0"/>
          <a:pathLst>
            <a:path>
              <a:moveTo>
                <a:pt x="3528294" y="552882"/>
              </a:moveTo>
              <a:arcTo wR="2105964" hR="2105964" stAng="18749029" swAng="915516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ED172C9-EB84-4375-A414-B9BEE830CEE8}">
      <dsp:nvSpPr>
        <dsp:cNvPr id="0" name=""/>
        <dsp:cNvSpPr/>
      </dsp:nvSpPr>
      <dsp:spPr>
        <a:xfrm>
          <a:off x="5256592" y="1584177"/>
          <a:ext cx="2334638" cy="1302706"/>
        </a:xfrm>
        <a:prstGeom prst="roundRect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Effettuare le </a:t>
          </a:r>
          <a:r>
            <a:rPr lang="it-IT" sz="1200" kern="1200" dirty="0" smtClean="0"/>
            <a:t>programmazione della didattica (contenuti, attività, </a:t>
          </a:r>
          <a:r>
            <a:rPr lang="it-IT" sz="1400" kern="1200" dirty="0" smtClean="0"/>
            <a:t>tempi, spazi, metodologie)</a:t>
          </a:r>
          <a:endParaRPr lang="it-IT" sz="1400" kern="1200" dirty="0"/>
        </a:p>
      </dsp:txBody>
      <dsp:txXfrm>
        <a:off x="5320185" y="1647770"/>
        <a:ext cx="2207452" cy="1175520"/>
      </dsp:txXfrm>
    </dsp:sp>
    <dsp:sp modelId="{BCE0F91B-C6E2-4B23-9538-18B873B91273}">
      <dsp:nvSpPr>
        <dsp:cNvPr id="0" name=""/>
        <dsp:cNvSpPr/>
      </dsp:nvSpPr>
      <dsp:spPr>
        <a:xfrm>
          <a:off x="2201155" y="692325"/>
          <a:ext cx="4211928" cy="4211928"/>
        </a:xfrm>
        <a:custGeom>
          <a:avLst/>
          <a:gdLst/>
          <a:ahLst/>
          <a:cxnLst/>
          <a:rect l="0" t="0" r="0" b="0"/>
          <a:pathLst>
            <a:path>
              <a:moveTo>
                <a:pt x="4195175" y="2371071"/>
              </a:moveTo>
              <a:arcTo wR="2105964" hR="2105964" stAng="433909" swAng="878624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AEE4514-6892-4531-A77A-207C155E2338}">
      <dsp:nvSpPr>
        <dsp:cNvPr id="0" name=""/>
        <dsp:cNvSpPr/>
      </dsp:nvSpPr>
      <dsp:spPr>
        <a:xfrm>
          <a:off x="4680526" y="3744419"/>
          <a:ext cx="2263897" cy="977613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kern="1200" dirty="0" smtClean="0"/>
            <a:t>Verificare  i </a:t>
          </a:r>
          <a:r>
            <a:rPr lang="it-IT" sz="1400" kern="1200" dirty="0" err="1" smtClean="0"/>
            <a:t>saperi</a:t>
          </a:r>
          <a:r>
            <a:rPr lang="it-IT" sz="1400" kern="1200" dirty="0" smtClean="0"/>
            <a:t> in ingresso e condividere con l’utente</a:t>
          </a:r>
          <a:endParaRPr lang="it-IT" sz="1400" kern="1200" dirty="0"/>
        </a:p>
      </dsp:txBody>
      <dsp:txXfrm>
        <a:off x="4728249" y="3792142"/>
        <a:ext cx="2168451" cy="882167"/>
      </dsp:txXfrm>
    </dsp:sp>
    <dsp:sp modelId="{BD681A68-E07D-46D0-ADC6-168945975178}">
      <dsp:nvSpPr>
        <dsp:cNvPr id="0" name=""/>
        <dsp:cNvSpPr/>
      </dsp:nvSpPr>
      <dsp:spPr>
        <a:xfrm>
          <a:off x="2011175" y="762506"/>
          <a:ext cx="4211928" cy="4211928"/>
        </a:xfrm>
        <a:custGeom>
          <a:avLst/>
          <a:gdLst/>
          <a:ahLst/>
          <a:cxnLst/>
          <a:rect l="0" t="0" r="0" b="0"/>
          <a:pathLst>
            <a:path>
              <a:moveTo>
                <a:pt x="2697195" y="4127233"/>
              </a:moveTo>
              <a:arcTo wR="2105964" hR="2105964" stAng="4421732" swAng="235703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4ACCCA-4297-4037-9023-61D8941FD6BC}">
      <dsp:nvSpPr>
        <dsp:cNvPr id="0" name=""/>
        <dsp:cNvSpPr/>
      </dsp:nvSpPr>
      <dsp:spPr>
        <a:xfrm>
          <a:off x="1293065" y="3698679"/>
          <a:ext cx="2096362" cy="894587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/>
            <a:t>Realizzare l’attività (con eventuali adattamenti)</a:t>
          </a:r>
          <a:endParaRPr lang="it-IT" sz="1600" kern="1200" dirty="0"/>
        </a:p>
      </dsp:txBody>
      <dsp:txXfrm>
        <a:off x="1336735" y="3742349"/>
        <a:ext cx="2009022" cy="807247"/>
      </dsp:txXfrm>
    </dsp:sp>
    <dsp:sp modelId="{59714696-2FA6-4D8D-9266-82BBED11EA74}">
      <dsp:nvSpPr>
        <dsp:cNvPr id="0" name=""/>
        <dsp:cNvSpPr/>
      </dsp:nvSpPr>
      <dsp:spPr>
        <a:xfrm>
          <a:off x="1658663" y="425398"/>
          <a:ext cx="4211928" cy="4211928"/>
        </a:xfrm>
        <a:custGeom>
          <a:avLst/>
          <a:gdLst/>
          <a:ahLst/>
          <a:cxnLst/>
          <a:rect l="0" t="0" r="0" b="0"/>
          <a:pathLst>
            <a:path>
              <a:moveTo>
                <a:pt x="244488" y="3090846"/>
              </a:moveTo>
              <a:arcTo wR="2105964" hR="2105964" stAng="9127036" swAng="105917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3999377-4219-47D5-A330-396D1B6FEA9C}">
      <dsp:nvSpPr>
        <dsp:cNvPr id="0" name=""/>
        <dsp:cNvSpPr/>
      </dsp:nvSpPr>
      <dsp:spPr>
        <a:xfrm>
          <a:off x="705227" y="1800201"/>
          <a:ext cx="1936093" cy="894587"/>
        </a:xfrm>
        <a:prstGeom prst="roundRect">
          <a:avLst/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600" kern="1200" dirty="0" smtClean="0">
              <a:solidFill>
                <a:srgbClr val="002060"/>
              </a:solidFill>
            </a:rPr>
            <a:t>Valutare il raggiungimento dei RISULTATI</a:t>
          </a:r>
          <a:endParaRPr lang="it-IT" sz="1600" kern="1200" dirty="0">
            <a:solidFill>
              <a:srgbClr val="002060"/>
            </a:solidFill>
          </a:endParaRPr>
        </a:p>
      </dsp:txBody>
      <dsp:txXfrm>
        <a:off x="748897" y="1843871"/>
        <a:ext cx="1848753" cy="807247"/>
      </dsp:txXfrm>
    </dsp:sp>
    <dsp:sp modelId="{2B83D0AF-D4CF-40F7-B7DB-C4D969AB1148}">
      <dsp:nvSpPr>
        <dsp:cNvPr id="0" name=""/>
        <dsp:cNvSpPr/>
      </dsp:nvSpPr>
      <dsp:spPr>
        <a:xfrm>
          <a:off x="1737356" y="41949"/>
          <a:ext cx="4211928" cy="4211928"/>
        </a:xfrm>
        <a:custGeom>
          <a:avLst/>
          <a:gdLst/>
          <a:ahLst/>
          <a:cxnLst/>
          <a:rect l="0" t="0" r="0" b="0"/>
          <a:pathLst>
            <a:path>
              <a:moveTo>
                <a:pt x="71485" y="1561923"/>
              </a:moveTo>
              <a:arcTo wR="2105964" hR="2105964" stAng="11698271" swAng="100015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672E254-CCEB-494A-9252-EC54BA5F8CA6}">
      <dsp:nvSpPr>
        <dsp:cNvPr id="0" name=""/>
        <dsp:cNvSpPr/>
      </dsp:nvSpPr>
      <dsp:spPr>
        <a:xfrm>
          <a:off x="1440163" y="144014"/>
          <a:ext cx="2219911" cy="733328"/>
        </a:xfrm>
        <a:prstGeom prst="roundRect">
          <a:avLst/>
        </a:prstGeom>
        <a:solidFill>
          <a:schemeClr val="tx2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400" b="1" kern="1200" dirty="0" smtClean="0">
              <a:solidFill>
                <a:srgbClr val="002060"/>
              </a:solidFill>
            </a:rPr>
            <a:t>CERTIFICARE I RISULTATI DELL’APPRENDIMENTO</a:t>
          </a:r>
          <a:endParaRPr lang="it-IT" sz="1400" b="1" kern="1200" dirty="0">
            <a:solidFill>
              <a:srgbClr val="002060"/>
            </a:solidFill>
          </a:endParaRPr>
        </a:p>
      </dsp:txBody>
      <dsp:txXfrm>
        <a:off x="1475961" y="179812"/>
        <a:ext cx="2148315" cy="661732"/>
      </dsp:txXfrm>
    </dsp:sp>
    <dsp:sp modelId="{B60816E7-886D-4503-AEB6-44218690DB80}">
      <dsp:nvSpPr>
        <dsp:cNvPr id="0" name=""/>
        <dsp:cNvSpPr/>
      </dsp:nvSpPr>
      <dsp:spPr>
        <a:xfrm>
          <a:off x="1193663" y="142413"/>
          <a:ext cx="4211928" cy="4211928"/>
        </a:xfrm>
        <a:custGeom>
          <a:avLst/>
          <a:gdLst/>
          <a:ahLst/>
          <a:cxnLst/>
          <a:rect l="0" t="0" r="0" b="0"/>
          <a:pathLst>
            <a:path>
              <a:moveTo>
                <a:pt x="2173883" y="1095"/>
              </a:moveTo>
              <a:arcTo wR="2105964" hR="2105964" stAng="16310889" swAng="741408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E5D0CC-9FBF-4C82-8FE4-14D343352120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1ED98D-82E7-4EB0-9103-59F9D9AF03BC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458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9798F846-44E9-4190-8F37-EAB634C1CBBF}" type="slidenum">
              <a:rPr lang="en-GB" sz="1200" smtClean="0"/>
              <a:pPr eaLnBrk="1" hangingPunct="1"/>
              <a:t>19</a:t>
            </a:fld>
            <a:endParaRPr lang="en-GB" sz="1200" smtClean="0"/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E4356BBF-B3EA-471D-BDCE-8B1D6A2797F1}" type="slidenum">
              <a:rPr lang="en-GB" sz="1200" smtClean="0"/>
              <a:pPr eaLnBrk="1" hangingPunct="1"/>
              <a:t>20</a:t>
            </a:fld>
            <a:endParaRPr lang="en-GB" sz="1200" smtClean="0"/>
          </a:p>
        </p:txBody>
      </p:sp>
      <p:sp>
        <p:nvSpPr>
          <p:cNvPr id="624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246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 txBox="1">
            <a:spLocks noGrp="1" noChangeArrowheads="1"/>
          </p:cNvSpPr>
          <p:nvPr/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A6F08B70-F47E-453C-80C8-D03C30649F0B}" type="slidenum">
              <a:rPr lang="en-GB" sz="1200"/>
              <a:pPr algn="r" eaLnBrk="1" hangingPunct="1"/>
              <a:t>21</a:t>
            </a:fld>
            <a:endParaRPr lang="en-GB" sz="1200"/>
          </a:p>
        </p:txBody>
      </p:sp>
      <p:sp>
        <p:nvSpPr>
          <p:cNvPr id="1177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0D9C917-9D9E-47B6-AE67-036906F1AE5A}" type="slidenum">
              <a:rPr lang="en-GB" sz="1200" smtClean="0"/>
              <a:pPr eaLnBrk="1" hangingPunct="1"/>
              <a:t>22</a:t>
            </a:fld>
            <a:endParaRPr lang="en-GB" sz="1200" smtClean="0"/>
          </a:p>
        </p:txBody>
      </p:sp>
      <p:sp>
        <p:nvSpPr>
          <p:cNvPr id="655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9DEAC56-3CEF-48A3-A71A-4C226DB60B58}" type="slidenum">
              <a:rPr lang="en-GB" sz="1200" smtClean="0"/>
              <a:pPr eaLnBrk="1" hangingPunct="1"/>
              <a:t>23</a:t>
            </a:fld>
            <a:endParaRPr lang="en-GB" sz="1200" smtClean="0"/>
          </a:p>
        </p:txBody>
      </p:sp>
      <p:sp>
        <p:nvSpPr>
          <p:cNvPr id="665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720938-FB23-42A2-AC56-9E441AED97E1}" type="slidenum">
              <a:rPr lang="it-IT"/>
              <a:pPr/>
              <a:t>6</a:t>
            </a:fld>
            <a:endParaRPr lang="it-IT"/>
          </a:p>
        </p:txBody>
      </p:sp>
      <p:sp>
        <p:nvSpPr>
          <p:cNvPr id="1556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B86E84A8-1AFC-4CB0-B115-6CCB461D6987}" type="slidenum">
              <a:rPr lang="en-GB" sz="1200" smtClean="0"/>
              <a:pPr eaLnBrk="1" hangingPunct="1"/>
              <a:t>12</a:t>
            </a:fld>
            <a:endParaRPr lang="en-GB" sz="1200" smtClean="0"/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8B7F1667-B857-47B6-9482-988DAE0B258F}" type="slidenum">
              <a:rPr lang="en-GB" sz="1200" smtClean="0"/>
              <a:pPr eaLnBrk="1" hangingPunct="1"/>
              <a:t>13</a:t>
            </a:fld>
            <a:endParaRPr lang="en-GB" sz="1200" smtClean="0"/>
          </a:p>
        </p:txBody>
      </p:sp>
      <p:sp>
        <p:nvSpPr>
          <p:cNvPr id="604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042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443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/>
            <a:fld id="{5C6A3D75-F9AE-43D8-8363-02D2C5AF25E3}" type="slidenum">
              <a:rPr lang="it-IT" sz="1200">
                <a:latin typeface="Arial" pitchFamily="34" charset="0"/>
              </a:rPr>
              <a:pPr algn="r" eaLnBrk="1" hangingPunct="1"/>
              <a:t>15</a:t>
            </a:fld>
            <a:endParaRPr lang="it-IT" sz="1200">
              <a:latin typeface="Arial" pitchFamily="34" charset="0"/>
            </a:endParaRPr>
          </a:p>
        </p:txBody>
      </p:sp>
      <p:sp>
        <p:nvSpPr>
          <p:cNvPr id="1105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2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534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6371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292272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380848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81683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3" name="Rectangle 6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Rectangle 6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6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3A7B7-A162-4474-9DE5-825680606842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73699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134542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704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17908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2474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366523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79481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509212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457115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F428CE-64B9-4082-999A-B6C356DAB749}" type="datetimeFigureOut">
              <a:rPr lang="it-IT" smtClean="0"/>
              <a:t>04/12/2012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DEAFE9-460C-4AE1-AAF7-CCAE4F68B0F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22114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wmf"/><Relationship Id="rId4" Type="http://schemas.openxmlformats.org/officeDocument/2006/relationships/image" Target="../media/image7.wmf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librettocompetenze.it/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en-GB" sz="2400" b="1" dirty="0" smtClean="0"/>
              <a:t>PERCORSO DI RICERCA/AZIONE CTP</a:t>
            </a:r>
            <a:r>
              <a:rPr lang="it-IT" sz="2400" dirty="0" smtClean="0"/>
              <a:t/>
            </a:r>
            <a:br>
              <a:rPr lang="it-IT" sz="2400" dirty="0" smtClean="0"/>
            </a:br>
            <a:r>
              <a:rPr lang="en-GB" sz="2400" b="1" dirty="0" err="1" smtClean="0"/>
              <a:t>Valorizzazione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delle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competenze</a:t>
            </a:r>
            <a:r>
              <a:rPr lang="en-GB" sz="2400" b="1" dirty="0" smtClean="0"/>
              <a:t> e </a:t>
            </a:r>
            <a:r>
              <a:rPr lang="en-GB" sz="2400" b="1" dirty="0" err="1" smtClean="0"/>
              <a:t>dell’apprendimento</a:t>
            </a:r>
            <a:r>
              <a:rPr lang="en-GB" sz="2400" b="1" dirty="0" smtClean="0"/>
              <a:t> </a:t>
            </a:r>
            <a:r>
              <a:rPr lang="en-GB" sz="2400" b="1" dirty="0" err="1" smtClean="0"/>
              <a:t>formale</a:t>
            </a:r>
            <a:r>
              <a:rPr lang="en-GB" sz="2400" b="1" dirty="0" smtClean="0"/>
              <a:t> non </a:t>
            </a:r>
            <a:r>
              <a:rPr lang="en-GB" sz="2400" b="1" dirty="0" err="1" smtClean="0"/>
              <a:t>formale</a:t>
            </a:r>
            <a:r>
              <a:rPr lang="en-GB" sz="2400" b="1" dirty="0" smtClean="0"/>
              <a:t> e </a:t>
            </a:r>
            <a:r>
              <a:rPr lang="en-GB" sz="2400" b="1" dirty="0" err="1" smtClean="0"/>
              <a:t>informale</a:t>
            </a:r>
            <a:r>
              <a:rPr lang="en-GB" sz="2400" b="1" dirty="0" smtClean="0"/>
              <a:t/>
            </a:r>
            <a:br>
              <a:rPr lang="en-GB" sz="2400" b="1" dirty="0" smtClean="0"/>
            </a:br>
            <a:r>
              <a:rPr lang="it-IT" sz="2400" dirty="0" smtClean="0"/>
              <a:t/>
            </a:r>
            <a:br>
              <a:rPr lang="it-IT" sz="2400" dirty="0" smtClean="0"/>
            </a:br>
            <a:endParaRPr lang="it-IT" sz="2400" dirty="0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b="1" dirty="0" smtClean="0"/>
              <a:t>5 </a:t>
            </a:r>
            <a:r>
              <a:rPr lang="en-GB" b="1" dirty="0" err="1" smtClean="0"/>
              <a:t>Dicembre</a:t>
            </a:r>
            <a:r>
              <a:rPr lang="en-GB" b="1" dirty="0" smtClean="0"/>
              <a:t> 2012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9934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/>
          <p:cNvSpPr txBox="1"/>
          <p:nvPr/>
        </p:nvSpPr>
        <p:spPr>
          <a:xfrm>
            <a:off x="611560" y="476672"/>
            <a:ext cx="8136904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smtClean="0"/>
              <a:t>UNA UNITA’ DI COMPETENZA O DI RISULTATI DELL’APPRENDIMENTO E’</a:t>
            </a:r>
          </a:p>
          <a:p>
            <a:endParaRPr lang="it-IT" dirty="0"/>
          </a:p>
          <a:p>
            <a:endParaRPr lang="it-IT" dirty="0" smtClean="0"/>
          </a:p>
          <a:p>
            <a:pPr algn="ctr"/>
            <a:r>
              <a:rPr lang="it-IT" b="1" dirty="0" smtClean="0"/>
              <a:t>UN INSIEME DI SAPERI (CONOSCENZE E ABILITA’) APPLICABILI IN MODO AUTOCONSISTENTE AD UN CONTESTO/PROBLEMA REALE E SIGNIFICATIVO </a:t>
            </a:r>
          </a:p>
          <a:p>
            <a:pPr algn="ctr"/>
            <a:r>
              <a:rPr lang="it-IT" b="1" dirty="0" smtClean="0"/>
              <a:t>(PIU’ O MENO AMPIO)</a:t>
            </a:r>
          </a:p>
          <a:p>
            <a:endParaRPr lang="it-IT" dirty="0"/>
          </a:p>
          <a:p>
            <a:endParaRPr lang="it-IT" dirty="0"/>
          </a:p>
          <a:p>
            <a:r>
              <a:rPr lang="it-IT" dirty="0" smtClean="0"/>
              <a:t>L’ATTENZIONE DIDATTICA QUINDI E’: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LA COSTANTE CONSAPEVOLEZZA DEL CONTESTO/PROBLEMA SIGNIFICATIVO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L’APPRENDIMENTO STESSO VA VISSUTO IN MODO FINALIZZATO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ALLENAMENTO DELLA AUTONOMIA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LA CAPACITA’ DI MOBILITAZIONE DELLE RISORSE VERSO IL PROBLEMA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it-IT" dirty="0" smtClean="0"/>
              <a:t>LA DIMENSIONE RELAZIONALE</a:t>
            </a:r>
          </a:p>
          <a:p>
            <a:endParaRPr lang="it-IT" dirty="0" smtClean="0"/>
          </a:p>
          <a:p>
            <a:endParaRPr lang="it-IT" dirty="0"/>
          </a:p>
          <a:p>
            <a:r>
              <a:rPr lang="it-IT" dirty="0" smtClean="0"/>
              <a:t>INOLTRE SI APPRENDE MEGLIO QUANDO SI FA ANCHE UNA BUONA ESPERIENZA EMOTIVA E QUINDI: 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SI PARTE DA QUELLO CHE SO (AUTOSTIMA)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QUELLO CHE IMPARO HA A CHE FARE CON LA MIA STORIA (IDENTITA’)</a:t>
            </a:r>
          </a:p>
          <a:p>
            <a:pPr marL="342900" indent="-342900">
              <a:buFont typeface="+mj-lt"/>
              <a:buAutoNum type="arabicPeriod"/>
            </a:pPr>
            <a:r>
              <a:rPr lang="it-IT" dirty="0" smtClean="0"/>
              <a:t>POSSO INVESTIRE NELLA RELAZIONE CON DOCENTE E PARI (IDENTIFICAZIONE)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58411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5656" y="-11702"/>
            <a:ext cx="5832648" cy="7101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58483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762000" y="533400"/>
            <a:ext cx="7620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FF"/>
                    </a:gs>
                    <a:gs pos="100000">
                      <a:srgbClr val="990033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algn="ctr"/>
            <a:r>
              <a:rPr lang="it-IT" sz="2800" b="1"/>
              <a:t>VERSO LO STANDARD DI COMPETENZA</a:t>
            </a:r>
          </a:p>
        </p:txBody>
      </p:sp>
      <p:sp>
        <p:nvSpPr>
          <p:cNvPr id="228355" name="Text Box 3"/>
          <p:cNvSpPr txBox="1">
            <a:spLocks noChangeArrowheads="1"/>
          </p:cNvSpPr>
          <p:nvPr/>
        </p:nvSpPr>
        <p:spPr bwMode="auto">
          <a:xfrm>
            <a:off x="0" y="6324600"/>
            <a:ext cx="2971800" cy="274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GB" sz="1200" b="1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  <a:cs typeface="Times New Roman" pitchFamily="18" charset="0"/>
              </a:rPr>
              <a:t>2 – CHE COSA? 	                 </a:t>
            </a:r>
            <a:endParaRPr lang="en-GB" sz="1200">
              <a:solidFill>
                <a:schemeClr val="accent2"/>
              </a:solidFill>
              <a:latin typeface="Comic Sans MS" pitchFamily="66" charset="0"/>
              <a:cs typeface="Times New Roman" pitchFamily="18" charset="0"/>
            </a:endParaRPr>
          </a:p>
        </p:txBody>
      </p:sp>
      <p:sp>
        <p:nvSpPr>
          <p:cNvPr id="228356" name="Text Box 4"/>
          <p:cNvSpPr txBox="1">
            <a:spLocks noChangeArrowheads="1"/>
          </p:cNvSpPr>
          <p:nvPr/>
        </p:nvSpPr>
        <p:spPr bwMode="auto">
          <a:xfrm>
            <a:off x="381000" y="1173163"/>
            <a:ext cx="2560638" cy="1646237"/>
          </a:xfrm>
          <a:prstGeom prst="rect">
            <a:avLst/>
          </a:prstGeom>
          <a:solidFill>
            <a:schemeClr val="bg1"/>
          </a:solidFill>
          <a:ln w="9525" cap="rnd">
            <a:solidFill>
              <a:srgbClr val="08080C"/>
            </a:solidFill>
            <a:prstDash val="sysDot"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endParaRPr lang="it-IT" sz="1600"/>
          </a:p>
          <a:p>
            <a:pPr algn="ctr"/>
            <a:endParaRPr lang="it-IT" sz="1600"/>
          </a:p>
          <a:p>
            <a:pPr algn="ctr"/>
            <a:r>
              <a:rPr lang="it-IT" sz="2000" b="1"/>
              <a:t>Competenza del soggetto</a:t>
            </a:r>
          </a:p>
        </p:txBody>
      </p:sp>
      <p:sp>
        <p:nvSpPr>
          <p:cNvPr id="228357" name="Text Box 5"/>
          <p:cNvSpPr txBox="1">
            <a:spLocks noChangeArrowheads="1"/>
          </p:cNvSpPr>
          <p:nvPr/>
        </p:nvSpPr>
        <p:spPr bwMode="auto">
          <a:xfrm>
            <a:off x="3306763" y="2941638"/>
            <a:ext cx="2560637" cy="1646237"/>
          </a:xfrm>
          <a:prstGeom prst="rect">
            <a:avLst/>
          </a:prstGeom>
          <a:solidFill>
            <a:srgbClr val="FFFF99"/>
          </a:solidFill>
          <a:ln w="9525">
            <a:solidFill>
              <a:srgbClr val="08080C"/>
            </a:solidFill>
            <a:prstDash val="dash"/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it-IT" sz="1600"/>
              <a:t>Competenza come oggetto trasferibile da un individuo all’altro</a:t>
            </a:r>
          </a:p>
          <a:p>
            <a:pPr algn="ctr"/>
            <a:r>
              <a:rPr lang="it-IT" sz="2000" b="1"/>
              <a:t>Competenza oggetto di apprendimento</a:t>
            </a:r>
          </a:p>
        </p:txBody>
      </p:sp>
      <p:sp>
        <p:nvSpPr>
          <p:cNvPr id="228358" name="Text Box 6"/>
          <p:cNvSpPr txBox="1">
            <a:spLocks noChangeArrowheads="1"/>
          </p:cNvSpPr>
          <p:nvPr/>
        </p:nvSpPr>
        <p:spPr bwMode="auto">
          <a:xfrm>
            <a:off x="6415088" y="4572000"/>
            <a:ext cx="2560637" cy="1844675"/>
          </a:xfrm>
          <a:prstGeom prst="rect">
            <a:avLst/>
          </a:prstGeom>
          <a:solidFill>
            <a:srgbClr val="FFFF66"/>
          </a:solidFill>
          <a:ln w="28575">
            <a:solidFill>
              <a:srgbClr val="08080C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/>
            <a:r>
              <a:rPr lang="it-IT" sz="1600"/>
              <a:t>Competenza come metrica per lo scambio sociale</a:t>
            </a:r>
          </a:p>
          <a:p>
            <a:pPr algn="ctr"/>
            <a:r>
              <a:rPr lang="it-IT" sz="2000" b="1"/>
              <a:t>Competenza standard per la certificazione e i crediti</a:t>
            </a:r>
          </a:p>
        </p:txBody>
      </p:sp>
      <p:sp>
        <p:nvSpPr>
          <p:cNvPr id="228359" name="AutoShape 7"/>
          <p:cNvSpPr>
            <a:spLocks noChangeArrowheads="1"/>
          </p:cNvSpPr>
          <p:nvPr/>
        </p:nvSpPr>
        <p:spPr bwMode="auto">
          <a:xfrm flipV="1">
            <a:off x="3124200" y="1752600"/>
            <a:ext cx="1919288" cy="731838"/>
          </a:xfrm>
          <a:custGeom>
            <a:avLst/>
            <a:gdLst>
              <a:gd name="T0" fmla="*/ 121817742 w 21600"/>
              <a:gd name="T1" fmla="*/ 0 h 21600"/>
              <a:gd name="T2" fmla="*/ 73087464 w 21600"/>
              <a:gd name="T3" fmla="*/ 8265229 h 21600"/>
              <a:gd name="T4" fmla="*/ 0 w 21600"/>
              <a:gd name="T5" fmla="*/ 20664225 h 21600"/>
              <a:gd name="T6" fmla="*/ 73087464 w 21600"/>
              <a:gd name="T7" fmla="*/ 24795688 h 21600"/>
              <a:gd name="T8" fmla="*/ 146175018 w 21600"/>
              <a:gd name="T9" fmla="*/ 17219233 h 21600"/>
              <a:gd name="T10" fmla="*/ 170540112 w 21600"/>
              <a:gd name="T11" fmla="*/ 8265229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8360" name="AutoShape 8"/>
          <p:cNvSpPr>
            <a:spLocks noChangeArrowheads="1"/>
          </p:cNvSpPr>
          <p:nvPr/>
        </p:nvSpPr>
        <p:spPr bwMode="auto">
          <a:xfrm flipV="1">
            <a:off x="6232525" y="3673475"/>
            <a:ext cx="1920875" cy="731838"/>
          </a:xfrm>
          <a:custGeom>
            <a:avLst/>
            <a:gdLst>
              <a:gd name="T0" fmla="*/ 122019316 w 21600"/>
              <a:gd name="T1" fmla="*/ 0 h 21600"/>
              <a:gd name="T2" fmla="*/ 73208370 w 21600"/>
              <a:gd name="T3" fmla="*/ 8265229 h 21600"/>
              <a:gd name="T4" fmla="*/ 0 w 21600"/>
              <a:gd name="T5" fmla="*/ 20664225 h 21600"/>
              <a:gd name="T6" fmla="*/ 73208370 w 21600"/>
              <a:gd name="T7" fmla="*/ 24795688 h 21600"/>
              <a:gd name="T8" fmla="*/ 146416829 w 21600"/>
              <a:gd name="T9" fmla="*/ 17219233 h 21600"/>
              <a:gd name="T10" fmla="*/ 170822258 w 21600"/>
              <a:gd name="T11" fmla="*/ 8265229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14400 h 21600"/>
              <a:gd name="T20" fmla="*/ 18514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7200"/>
                </a:lnTo>
                <a:lnTo>
                  <a:pt x="12343" y="7200"/>
                </a:lnTo>
                <a:lnTo>
                  <a:pt x="12343" y="14400"/>
                </a:lnTo>
                <a:lnTo>
                  <a:pt x="0" y="14400"/>
                </a:lnTo>
                <a:lnTo>
                  <a:pt x="0" y="21600"/>
                </a:lnTo>
                <a:lnTo>
                  <a:pt x="18514" y="21600"/>
                </a:lnTo>
                <a:lnTo>
                  <a:pt x="18514" y="7200"/>
                </a:lnTo>
                <a:lnTo>
                  <a:pt x="21600" y="7200"/>
                </a:lnTo>
                <a:lnTo>
                  <a:pt x="15429" y="0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  <p:sp>
        <p:nvSpPr>
          <p:cNvPr id="228361" name="AutoShape 9"/>
          <p:cNvSpPr>
            <a:spLocks noChangeArrowheads="1"/>
          </p:cNvSpPr>
          <p:nvPr/>
        </p:nvSpPr>
        <p:spPr bwMode="auto">
          <a:xfrm flipH="1">
            <a:off x="533400" y="3200400"/>
            <a:ext cx="5486400" cy="3200400"/>
          </a:xfrm>
          <a:custGeom>
            <a:avLst/>
            <a:gdLst>
              <a:gd name="T0" fmla="*/ 1109288104 w 21600"/>
              <a:gd name="T1" fmla="*/ 0 h 21600"/>
              <a:gd name="T2" fmla="*/ 825030608 w 21600"/>
              <a:gd name="T3" fmla="*/ 135474117 h 21600"/>
              <a:gd name="T4" fmla="*/ 398128236 w 21600"/>
              <a:gd name="T5" fmla="*/ 280739533 h 21600"/>
              <a:gd name="T6" fmla="*/ 0 w 21600"/>
              <a:gd name="T7" fmla="*/ 377466140 h 21600"/>
              <a:gd name="T8" fmla="*/ 398128236 w 21600"/>
              <a:gd name="T9" fmla="*/ 474192600 h 21600"/>
              <a:gd name="T10" fmla="*/ 796320988 w 21600"/>
              <a:gd name="T11" fmla="*/ 406444577 h 21600"/>
              <a:gd name="T12" fmla="*/ 1194449224 w 21600"/>
              <a:gd name="T13" fmla="*/ 270970312 h 21600"/>
              <a:gd name="T14" fmla="*/ 1393545600 w 21600"/>
              <a:gd name="T15" fmla="*/ 135474117 h 21600"/>
              <a:gd name="T16" fmla="*/ 17694720 60000 65536"/>
              <a:gd name="T17" fmla="*/ 11796480 60000 65536"/>
              <a:gd name="T18" fmla="*/ 17694720 60000 65536"/>
              <a:gd name="T19" fmla="*/ 11796480 60000 65536"/>
              <a:gd name="T20" fmla="*/ 5898240 60000 65536"/>
              <a:gd name="T21" fmla="*/ 5898240 60000 65536"/>
              <a:gd name="T22" fmla="*/ 0 60000 65536"/>
              <a:gd name="T23" fmla="*/ 0 60000 65536"/>
              <a:gd name="T24" fmla="*/ 1849 w 21600"/>
              <a:gd name="T25" fmla="*/ 15874 h 21600"/>
              <a:gd name="T26" fmla="*/ 18514 w 21600"/>
              <a:gd name="T27" fmla="*/ 18514 h 21600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21600" h="21600">
                <a:moveTo>
                  <a:pt x="17194" y="0"/>
                </a:moveTo>
                <a:lnTo>
                  <a:pt x="12788" y="6171"/>
                </a:lnTo>
                <a:lnTo>
                  <a:pt x="15874" y="6171"/>
                </a:lnTo>
                <a:lnTo>
                  <a:pt x="15874" y="15874"/>
                </a:lnTo>
                <a:lnTo>
                  <a:pt x="6171" y="15874"/>
                </a:lnTo>
                <a:lnTo>
                  <a:pt x="6171" y="12788"/>
                </a:lnTo>
                <a:lnTo>
                  <a:pt x="0" y="17194"/>
                </a:lnTo>
                <a:lnTo>
                  <a:pt x="6171" y="21600"/>
                </a:lnTo>
                <a:lnTo>
                  <a:pt x="6171" y="18514"/>
                </a:lnTo>
                <a:lnTo>
                  <a:pt x="18514" y="18514"/>
                </a:lnTo>
                <a:lnTo>
                  <a:pt x="18514" y="6171"/>
                </a:lnTo>
                <a:lnTo>
                  <a:pt x="21600" y="6171"/>
                </a:lnTo>
                <a:lnTo>
                  <a:pt x="17194" y="0"/>
                </a:lnTo>
                <a:close/>
              </a:path>
            </a:pathLst>
          </a:custGeom>
          <a:solidFill>
            <a:srgbClr val="CC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46142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283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283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283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283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283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283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28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8356" grpId="0" animBg="1" autoUpdateAnimBg="0"/>
      <p:bldP spid="228357" grpId="0" animBg="1" autoUpdateAnimBg="0"/>
      <p:bldP spid="228358" grpId="0" animBg="1" autoUpdateAnimBg="0"/>
      <p:bldP spid="228359" grpId="0" animBg="1"/>
      <p:bldP spid="228360" grpId="0" animBg="1"/>
      <p:bldP spid="22836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524000" y="381000"/>
            <a:ext cx="6477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dirty="0" smtClean="0"/>
              <a:t>GLI </a:t>
            </a:r>
            <a:r>
              <a:rPr lang="it-IT" dirty="0"/>
              <a:t>ASSI DEL CAMBIAMENTO PER UN SISTEMA BASATO SU COMPETENZE:</a:t>
            </a:r>
          </a:p>
        </p:txBody>
      </p:sp>
      <p:pic>
        <p:nvPicPr>
          <p:cNvPr id="26627" name="Picture 3" descr="BD05296_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1219200"/>
            <a:ext cx="1752600" cy="1627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3581400" y="1905000"/>
            <a:ext cx="419100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dirty="0"/>
              <a:t>1 – Modificare il paradigma culturale e organizzativo</a:t>
            </a:r>
          </a:p>
        </p:txBody>
      </p:sp>
      <p:grpSp>
        <p:nvGrpSpPr>
          <p:cNvPr id="26629" name="Group 5"/>
          <p:cNvGrpSpPr>
            <a:grpSpLocks/>
          </p:cNvGrpSpPr>
          <p:nvPr/>
        </p:nvGrpSpPr>
        <p:grpSpPr bwMode="auto">
          <a:xfrm>
            <a:off x="1600200" y="2971800"/>
            <a:ext cx="1600200" cy="1600200"/>
            <a:chOff x="1440" y="1872"/>
            <a:chExt cx="1008" cy="1008"/>
          </a:xfrm>
        </p:grpSpPr>
        <p:sp>
          <p:nvSpPr>
            <p:cNvPr id="26633" name="Rectangle 6"/>
            <p:cNvSpPr>
              <a:spLocks noChangeArrowheads="1"/>
            </p:cNvSpPr>
            <p:nvPr/>
          </p:nvSpPr>
          <p:spPr bwMode="auto">
            <a:xfrm>
              <a:off x="1458" y="1897"/>
              <a:ext cx="969" cy="962"/>
            </a:xfrm>
            <a:prstGeom prst="rect">
              <a:avLst/>
            </a:prstGeom>
            <a:solidFill>
              <a:srgbClr val="A5FFC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34" name="Freeform 7"/>
            <p:cNvSpPr>
              <a:spLocks/>
            </p:cNvSpPr>
            <p:nvPr/>
          </p:nvSpPr>
          <p:spPr bwMode="auto">
            <a:xfrm>
              <a:off x="1458" y="2477"/>
              <a:ext cx="778" cy="385"/>
            </a:xfrm>
            <a:custGeom>
              <a:avLst/>
              <a:gdLst>
                <a:gd name="T0" fmla="*/ 1 w 1557"/>
                <a:gd name="T1" fmla="*/ 111 h 772"/>
                <a:gd name="T2" fmla="*/ 6 w 1557"/>
                <a:gd name="T3" fmla="*/ 102 h 772"/>
                <a:gd name="T4" fmla="*/ 13 w 1557"/>
                <a:gd name="T5" fmla="*/ 90 h 772"/>
                <a:gd name="T6" fmla="*/ 20 w 1557"/>
                <a:gd name="T7" fmla="*/ 76 h 772"/>
                <a:gd name="T8" fmla="*/ 28 w 1557"/>
                <a:gd name="T9" fmla="*/ 61 h 772"/>
                <a:gd name="T10" fmla="*/ 34 w 1557"/>
                <a:gd name="T11" fmla="*/ 47 h 772"/>
                <a:gd name="T12" fmla="*/ 39 w 1557"/>
                <a:gd name="T13" fmla="*/ 36 h 772"/>
                <a:gd name="T14" fmla="*/ 42 w 1557"/>
                <a:gd name="T15" fmla="*/ 30 h 772"/>
                <a:gd name="T16" fmla="*/ 140 w 1557"/>
                <a:gd name="T17" fmla="*/ 0 h 772"/>
                <a:gd name="T18" fmla="*/ 144 w 1557"/>
                <a:gd name="T19" fmla="*/ 0 h 772"/>
                <a:gd name="T20" fmla="*/ 154 w 1557"/>
                <a:gd name="T21" fmla="*/ 0 h 772"/>
                <a:gd name="T22" fmla="*/ 168 w 1557"/>
                <a:gd name="T23" fmla="*/ 0 h 772"/>
                <a:gd name="T24" fmla="*/ 185 w 1557"/>
                <a:gd name="T25" fmla="*/ 0 h 772"/>
                <a:gd name="T26" fmla="*/ 201 w 1557"/>
                <a:gd name="T27" fmla="*/ 0 h 772"/>
                <a:gd name="T28" fmla="*/ 217 w 1557"/>
                <a:gd name="T29" fmla="*/ 0 h 772"/>
                <a:gd name="T30" fmla="*/ 228 w 1557"/>
                <a:gd name="T31" fmla="*/ 1 h 772"/>
                <a:gd name="T32" fmla="*/ 234 w 1557"/>
                <a:gd name="T33" fmla="*/ 1 h 772"/>
                <a:gd name="T34" fmla="*/ 238 w 1557"/>
                <a:gd name="T35" fmla="*/ 2 h 772"/>
                <a:gd name="T36" fmla="*/ 245 w 1557"/>
                <a:gd name="T37" fmla="*/ 4 h 772"/>
                <a:gd name="T38" fmla="*/ 253 w 1557"/>
                <a:gd name="T39" fmla="*/ 6 h 772"/>
                <a:gd name="T40" fmla="*/ 262 w 1557"/>
                <a:gd name="T41" fmla="*/ 8 h 772"/>
                <a:gd name="T42" fmla="*/ 271 w 1557"/>
                <a:gd name="T43" fmla="*/ 11 h 772"/>
                <a:gd name="T44" fmla="*/ 278 w 1557"/>
                <a:gd name="T45" fmla="*/ 13 h 772"/>
                <a:gd name="T46" fmla="*/ 285 w 1557"/>
                <a:gd name="T47" fmla="*/ 14 h 772"/>
                <a:gd name="T48" fmla="*/ 288 w 1557"/>
                <a:gd name="T49" fmla="*/ 15 h 772"/>
                <a:gd name="T50" fmla="*/ 292 w 1557"/>
                <a:gd name="T51" fmla="*/ 18 h 772"/>
                <a:gd name="T52" fmla="*/ 299 w 1557"/>
                <a:gd name="T53" fmla="*/ 25 h 772"/>
                <a:gd name="T54" fmla="*/ 309 w 1557"/>
                <a:gd name="T55" fmla="*/ 34 h 772"/>
                <a:gd name="T56" fmla="*/ 320 w 1557"/>
                <a:gd name="T57" fmla="*/ 44 h 772"/>
                <a:gd name="T58" fmla="*/ 330 w 1557"/>
                <a:gd name="T59" fmla="*/ 54 h 772"/>
                <a:gd name="T60" fmla="*/ 339 w 1557"/>
                <a:gd name="T61" fmla="*/ 62 h 772"/>
                <a:gd name="T62" fmla="*/ 345 w 1557"/>
                <a:gd name="T63" fmla="*/ 69 h 772"/>
                <a:gd name="T64" fmla="*/ 347 w 1557"/>
                <a:gd name="T65" fmla="*/ 71 h 772"/>
                <a:gd name="T66" fmla="*/ 389 w 1557"/>
                <a:gd name="T67" fmla="*/ 192 h 772"/>
                <a:gd name="T68" fmla="*/ 0 w 1557"/>
                <a:gd name="T69" fmla="*/ 113 h 772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0" t="0" r="r" b="b"/>
              <a:pathLst>
                <a:path w="1557" h="772">
                  <a:moveTo>
                    <a:pt x="0" y="453"/>
                  </a:moveTo>
                  <a:lnTo>
                    <a:pt x="7" y="445"/>
                  </a:lnTo>
                  <a:lnTo>
                    <a:pt x="15" y="431"/>
                  </a:lnTo>
                  <a:lnTo>
                    <a:pt x="26" y="412"/>
                  </a:lnTo>
                  <a:lnTo>
                    <a:pt x="39" y="389"/>
                  </a:lnTo>
                  <a:lnTo>
                    <a:pt x="53" y="363"/>
                  </a:lnTo>
                  <a:lnTo>
                    <a:pt x="67" y="335"/>
                  </a:lnTo>
                  <a:lnTo>
                    <a:pt x="82" y="306"/>
                  </a:lnTo>
                  <a:lnTo>
                    <a:pt x="97" y="274"/>
                  </a:lnTo>
                  <a:lnTo>
                    <a:pt x="112" y="245"/>
                  </a:lnTo>
                  <a:lnTo>
                    <a:pt x="126" y="216"/>
                  </a:lnTo>
                  <a:lnTo>
                    <a:pt x="139" y="190"/>
                  </a:lnTo>
                  <a:lnTo>
                    <a:pt x="150" y="166"/>
                  </a:lnTo>
                  <a:lnTo>
                    <a:pt x="159" y="146"/>
                  </a:lnTo>
                  <a:lnTo>
                    <a:pt x="167" y="131"/>
                  </a:lnTo>
                  <a:lnTo>
                    <a:pt x="171" y="121"/>
                  </a:lnTo>
                  <a:lnTo>
                    <a:pt x="173" y="118"/>
                  </a:lnTo>
                  <a:lnTo>
                    <a:pt x="563" y="0"/>
                  </a:lnTo>
                  <a:lnTo>
                    <a:pt x="567" y="0"/>
                  </a:lnTo>
                  <a:lnTo>
                    <a:pt x="578" y="0"/>
                  </a:lnTo>
                  <a:lnTo>
                    <a:pt x="595" y="0"/>
                  </a:lnTo>
                  <a:lnTo>
                    <a:pt x="618" y="0"/>
                  </a:lnTo>
                  <a:lnTo>
                    <a:pt x="645" y="0"/>
                  </a:lnTo>
                  <a:lnTo>
                    <a:pt x="675" y="0"/>
                  </a:lnTo>
                  <a:lnTo>
                    <a:pt x="707" y="1"/>
                  </a:lnTo>
                  <a:lnTo>
                    <a:pt x="740" y="1"/>
                  </a:lnTo>
                  <a:lnTo>
                    <a:pt x="774" y="1"/>
                  </a:lnTo>
                  <a:lnTo>
                    <a:pt x="807" y="2"/>
                  </a:lnTo>
                  <a:lnTo>
                    <a:pt x="839" y="2"/>
                  </a:lnTo>
                  <a:lnTo>
                    <a:pt x="868" y="3"/>
                  </a:lnTo>
                  <a:lnTo>
                    <a:pt x="893" y="4"/>
                  </a:lnTo>
                  <a:lnTo>
                    <a:pt x="914" y="5"/>
                  </a:lnTo>
                  <a:lnTo>
                    <a:pt x="929" y="6"/>
                  </a:lnTo>
                  <a:lnTo>
                    <a:pt x="938" y="7"/>
                  </a:lnTo>
                  <a:lnTo>
                    <a:pt x="945" y="9"/>
                  </a:lnTo>
                  <a:lnTo>
                    <a:pt x="954" y="11"/>
                  </a:lnTo>
                  <a:lnTo>
                    <a:pt x="967" y="14"/>
                  </a:lnTo>
                  <a:lnTo>
                    <a:pt x="981" y="18"/>
                  </a:lnTo>
                  <a:lnTo>
                    <a:pt x="996" y="22"/>
                  </a:lnTo>
                  <a:lnTo>
                    <a:pt x="1013" y="26"/>
                  </a:lnTo>
                  <a:lnTo>
                    <a:pt x="1031" y="30"/>
                  </a:lnTo>
                  <a:lnTo>
                    <a:pt x="1049" y="35"/>
                  </a:lnTo>
                  <a:lnTo>
                    <a:pt x="1066" y="40"/>
                  </a:lnTo>
                  <a:lnTo>
                    <a:pt x="1084" y="44"/>
                  </a:lnTo>
                  <a:lnTo>
                    <a:pt x="1100" y="48"/>
                  </a:lnTo>
                  <a:lnTo>
                    <a:pt x="1115" y="52"/>
                  </a:lnTo>
                  <a:lnTo>
                    <a:pt x="1129" y="56"/>
                  </a:lnTo>
                  <a:lnTo>
                    <a:pt x="1140" y="59"/>
                  </a:lnTo>
                  <a:lnTo>
                    <a:pt x="1148" y="61"/>
                  </a:lnTo>
                  <a:lnTo>
                    <a:pt x="1154" y="63"/>
                  </a:lnTo>
                  <a:lnTo>
                    <a:pt x="1160" y="67"/>
                  </a:lnTo>
                  <a:lnTo>
                    <a:pt x="1170" y="75"/>
                  </a:lnTo>
                  <a:lnTo>
                    <a:pt x="1183" y="86"/>
                  </a:lnTo>
                  <a:lnTo>
                    <a:pt x="1199" y="101"/>
                  </a:lnTo>
                  <a:lnTo>
                    <a:pt x="1218" y="118"/>
                  </a:lnTo>
                  <a:lnTo>
                    <a:pt x="1237" y="136"/>
                  </a:lnTo>
                  <a:lnTo>
                    <a:pt x="1258" y="156"/>
                  </a:lnTo>
                  <a:lnTo>
                    <a:pt x="1280" y="177"/>
                  </a:lnTo>
                  <a:lnTo>
                    <a:pt x="1300" y="197"/>
                  </a:lnTo>
                  <a:lnTo>
                    <a:pt x="1321" y="217"/>
                  </a:lnTo>
                  <a:lnTo>
                    <a:pt x="1339" y="235"/>
                  </a:lnTo>
                  <a:lnTo>
                    <a:pt x="1356" y="251"/>
                  </a:lnTo>
                  <a:lnTo>
                    <a:pt x="1370" y="265"/>
                  </a:lnTo>
                  <a:lnTo>
                    <a:pt x="1381" y="276"/>
                  </a:lnTo>
                  <a:lnTo>
                    <a:pt x="1388" y="283"/>
                  </a:lnTo>
                  <a:lnTo>
                    <a:pt x="1390" y="285"/>
                  </a:lnTo>
                  <a:lnTo>
                    <a:pt x="1523" y="599"/>
                  </a:lnTo>
                  <a:lnTo>
                    <a:pt x="1557" y="772"/>
                  </a:lnTo>
                  <a:lnTo>
                    <a:pt x="7" y="765"/>
                  </a:lnTo>
                  <a:lnTo>
                    <a:pt x="0" y="453"/>
                  </a:lnTo>
                  <a:close/>
                </a:path>
              </a:pathLst>
            </a:custGeom>
            <a:solidFill>
              <a:srgbClr val="00FF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35" name="Freeform 8"/>
            <p:cNvSpPr>
              <a:spLocks/>
            </p:cNvSpPr>
            <p:nvPr/>
          </p:nvSpPr>
          <p:spPr bwMode="auto">
            <a:xfrm>
              <a:off x="1900" y="2053"/>
              <a:ext cx="391" cy="500"/>
            </a:xfrm>
            <a:custGeom>
              <a:avLst/>
              <a:gdLst>
                <a:gd name="T0" fmla="*/ 137 w 782"/>
                <a:gd name="T1" fmla="*/ 250 h 1001"/>
                <a:gd name="T2" fmla="*/ 196 w 782"/>
                <a:gd name="T3" fmla="*/ 49 h 1001"/>
                <a:gd name="T4" fmla="*/ 59 w 782"/>
                <a:gd name="T5" fmla="*/ 0 h 1001"/>
                <a:gd name="T6" fmla="*/ 0 w 782"/>
                <a:gd name="T7" fmla="*/ 201 h 1001"/>
                <a:gd name="T8" fmla="*/ 137 w 782"/>
                <a:gd name="T9" fmla="*/ 250 h 1001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782" h="1001">
                  <a:moveTo>
                    <a:pt x="545" y="1001"/>
                  </a:moveTo>
                  <a:lnTo>
                    <a:pt x="782" y="196"/>
                  </a:lnTo>
                  <a:lnTo>
                    <a:pt x="235" y="0"/>
                  </a:lnTo>
                  <a:lnTo>
                    <a:pt x="0" y="807"/>
                  </a:lnTo>
                  <a:lnTo>
                    <a:pt x="545" y="1001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36" name="Freeform 9"/>
            <p:cNvSpPr>
              <a:spLocks/>
            </p:cNvSpPr>
            <p:nvPr/>
          </p:nvSpPr>
          <p:spPr bwMode="auto">
            <a:xfrm>
              <a:off x="1460" y="2086"/>
              <a:ext cx="923" cy="774"/>
            </a:xfrm>
            <a:custGeom>
              <a:avLst/>
              <a:gdLst>
                <a:gd name="T0" fmla="*/ 364 w 1847"/>
                <a:gd name="T1" fmla="*/ 333 h 1549"/>
                <a:gd name="T2" fmla="*/ 338 w 1847"/>
                <a:gd name="T3" fmla="*/ 323 h 1549"/>
                <a:gd name="T4" fmla="*/ 355 w 1847"/>
                <a:gd name="T5" fmla="*/ 303 h 1549"/>
                <a:gd name="T6" fmla="*/ 349 w 1847"/>
                <a:gd name="T7" fmla="*/ 283 h 1549"/>
                <a:gd name="T8" fmla="*/ 319 w 1847"/>
                <a:gd name="T9" fmla="*/ 269 h 1549"/>
                <a:gd name="T10" fmla="*/ 327 w 1847"/>
                <a:gd name="T11" fmla="*/ 250 h 1549"/>
                <a:gd name="T12" fmla="*/ 315 w 1847"/>
                <a:gd name="T13" fmla="*/ 251 h 1549"/>
                <a:gd name="T14" fmla="*/ 319 w 1847"/>
                <a:gd name="T15" fmla="*/ 241 h 1549"/>
                <a:gd name="T16" fmla="*/ 308 w 1847"/>
                <a:gd name="T17" fmla="*/ 233 h 1549"/>
                <a:gd name="T18" fmla="*/ 287 w 1847"/>
                <a:gd name="T19" fmla="*/ 240 h 1549"/>
                <a:gd name="T20" fmla="*/ 287 w 1847"/>
                <a:gd name="T21" fmla="*/ 219 h 1549"/>
                <a:gd name="T22" fmla="*/ 265 w 1847"/>
                <a:gd name="T23" fmla="*/ 227 h 1549"/>
                <a:gd name="T24" fmla="*/ 256 w 1847"/>
                <a:gd name="T25" fmla="*/ 209 h 1549"/>
                <a:gd name="T26" fmla="*/ 232 w 1847"/>
                <a:gd name="T27" fmla="*/ 210 h 1549"/>
                <a:gd name="T28" fmla="*/ 215 w 1847"/>
                <a:gd name="T29" fmla="*/ 221 h 1549"/>
                <a:gd name="T30" fmla="*/ 195 w 1847"/>
                <a:gd name="T31" fmla="*/ 225 h 1549"/>
                <a:gd name="T32" fmla="*/ 171 w 1847"/>
                <a:gd name="T33" fmla="*/ 223 h 1549"/>
                <a:gd name="T34" fmla="*/ 149 w 1847"/>
                <a:gd name="T35" fmla="*/ 214 h 1549"/>
                <a:gd name="T36" fmla="*/ 126 w 1847"/>
                <a:gd name="T37" fmla="*/ 205 h 1549"/>
                <a:gd name="T38" fmla="*/ 98 w 1847"/>
                <a:gd name="T39" fmla="*/ 210 h 1549"/>
                <a:gd name="T40" fmla="*/ 72 w 1847"/>
                <a:gd name="T41" fmla="*/ 219 h 1549"/>
                <a:gd name="T42" fmla="*/ 49 w 1847"/>
                <a:gd name="T43" fmla="*/ 232 h 1549"/>
                <a:gd name="T44" fmla="*/ 30 w 1847"/>
                <a:gd name="T45" fmla="*/ 268 h 1549"/>
                <a:gd name="T46" fmla="*/ 10 w 1847"/>
                <a:gd name="T47" fmla="*/ 312 h 1549"/>
                <a:gd name="T48" fmla="*/ 0 w 1847"/>
                <a:gd name="T49" fmla="*/ 340 h 1549"/>
                <a:gd name="T50" fmla="*/ 12 w 1847"/>
                <a:gd name="T51" fmla="*/ 269 h 1549"/>
                <a:gd name="T52" fmla="*/ 36 w 1847"/>
                <a:gd name="T53" fmla="*/ 226 h 1549"/>
                <a:gd name="T54" fmla="*/ 64 w 1847"/>
                <a:gd name="T55" fmla="*/ 208 h 1549"/>
                <a:gd name="T56" fmla="*/ 97 w 1847"/>
                <a:gd name="T57" fmla="*/ 199 h 1549"/>
                <a:gd name="T58" fmla="*/ 130 w 1847"/>
                <a:gd name="T59" fmla="*/ 193 h 1549"/>
                <a:gd name="T60" fmla="*/ 130 w 1847"/>
                <a:gd name="T61" fmla="*/ 142 h 1549"/>
                <a:gd name="T62" fmla="*/ 123 w 1847"/>
                <a:gd name="T63" fmla="*/ 89 h 1549"/>
                <a:gd name="T64" fmla="*/ 134 w 1847"/>
                <a:gd name="T65" fmla="*/ 52 h 1549"/>
                <a:gd name="T66" fmla="*/ 151 w 1847"/>
                <a:gd name="T67" fmla="*/ 26 h 1549"/>
                <a:gd name="T68" fmla="*/ 175 w 1847"/>
                <a:gd name="T69" fmla="*/ 6 h 1549"/>
                <a:gd name="T70" fmla="*/ 206 w 1847"/>
                <a:gd name="T71" fmla="*/ 0 h 1549"/>
                <a:gd name="T72" fmla="*/ 238 w 1847"/>
                <a:gd name="T73" fmla="*/ 4 h 1549"/>
                <a:gd name="T74" fmla="*/ 267 w 1847"/>
                <a:gd name="T75" fmla="*/ 18 h 1549"/>
                <a:gd name="T76" fmla="*/ 288 w 1847"/>
                <a:gd name="T77" fmla="*/ 46 h 1549"/>
                <a:gd name="T78" fmla="*/ 298 w 1847"/>
                <a:gd name="T79" fmla="*/ 91 h 1549"/>
                <a:gd name="T80" fmla="*/ 290 w 1847"/>
                <a:gd name="T81" fmla="*/ 138 h 1549"/>
                <a:gd name="T82" fmla="*/ 268 w 1847"/>
                <a:gd name="T83" fmla="*/ 178 h 1549"/>
                <a:gd name="T84" fmla="*/ 256 w 1847"/>
                <a:gd name="T85" fmla="*/ 188 h 1549"/>
                <a:gd name="T86" fmla="*/ 255 w 1847"/>
                <a:gd name="T87" fmla="*/ 195 h 1549"/>
                <a:gd name="T88" fmla="*/ 270 w 1847"/>
                <a:gd name="T89" fmla="*/ 201 h 1549"/>
                <a:gd name="T90" fmla="*/ 284 w 1847"/>
                <a:gd name="T91" fmla="*/ 207 h 1549"/>
                <a:gd name="T92" fmla="*/ 297 w 1847"/>
                <a:gd name="T93" fmla="*/ 203 h 1549"/>
                <a:gd name="T94" fmla="*/ 295 w 1847"/>
                <a:gd name="T95" fmla="*/ 176 h 1549"/>
                <a:gd name="T96" fmla="*/ 309 w 1847"/>
                <a:gd name="T97" fmla="*/ 162 h 1549"/>
                <a:gd name="T98" fmla="*/ 324 w 1847"/>
                <a:gd name="T99" fmla="*/ 163 h 1549"/>
                <a:gd name="T100" fmla="*/ 347 w 1847"/>
                <a:gd name="T101" fmla="*/ 166 h 1549"/>
                <a:gd name="T102" fmla="*/ 394 w 1847"/>
                <a:gd name="T103" fmla="*/ 236 h 1549"/>
                <a:gd name="T104" fmla="*/ 405 w 1847"/>
                <a:gd name="T105" fmla="*/ 247 h 1549"/>
                <a:gd name="T106" fmla="*/ 402 w 1847"/>
                <a:gd name="T107" fmla="*/ 233 h 1549"/>
                <a:gd name="T108" fmla="*/ 394 w 1847"/>
                <a:gd name="T109" fmla="*/ 228 h 1549"/>
                <a:gd name="T110" fmla="*/ 395 w 1847"/>
                <a:gd name="T111" fmla="*/ 222 h 1549"/>
                <a:gd name="T112" fmla="*/ 410 w 1847"/>
                <a:gd name="T113" fmla="*/ 234 h 1549"/>
                <a:gd name="T114" fmla="*/ 412 w 1847"/>
                <a:gd name="T115" fmla="*/ 263 h 1549"/>
                <a:gd name="T116" fmla="*/ 424 w 1847"/>
                <a:gd name="T117" fmla="*/ 296 h 1549"/>
                <a:gd name="T118" fmla="*/ 444 w 1847"/>
                <a:gd name="T119" fmla="*/ 330 h 1549"/>
                <a:gd name="T120" fmla="*/ 458 w 1847"/>
                <a:gd name="T121" fmla="*/ 369 h 1549"/>
                <a:gd name="T122" fmla="*/ 345 w 1847"/>
                <a:gd name="T123" fmla="*/ 366 h 1549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</a:gdLst>
              <a:ahLst/>
              <a:cxnLst>
                <a:cxn ang="T124">
                  <a:pos x="T0" y="T1"/>
                </a:cxn>
                <a:cxn ang="T125">
                  <a:pos x="T2" y="T3"/>
                </a:cxn>
                <a:cxn ang="T126">
                  <a:pos x="T4" y="T5"/>
                </a:cxn>
                <a:cxn ang="T127">
                  <a:pos x="T6" y="T7"/>
                </a:cxn>
                <a:cxn ang="T128">
                  <a:pos x="T8" y="T9"/>
                </a:cxn>
                <a:cxn ang="T129">
                  <a:pos x="T10" y="T11"/>
                </a:cxn>
                <a:cxn ang="T130">
                  <a:pos x="T12" y="T13"/>
                </a:cxn>
                <a:cxn ang="T131">
                  <a:pos x="T14" y="T15"/>
                </a:cxn>
                <a:cxn ang="T132">
                  <a:pos x="T16" y="T17"/>
                </a:cxn>
                <a:cxn ang="T133">
                  <a:pos x="T18" y="T19"/>
                </a:cxn>
                <a:cxn ang="T134">
                  <a:pos x="T20" y="T21"/>
                </a:cxn>
                <a:cxn ang="T135">
                  <a:pos x="T22" y="T23"/>
                </a:cxn>
                <a:cxn ang="T136">
                  <a:pos x="T24" y="T25"/>
                </a:cxn>
                <a:cxn ang="T137">
                  <a:pos x="T26" y="T27"/>
                </a:cxn>
                <a:cxn ang="T138">
                  <a:pos x="T28" y="T29"/>
                </a:cxn>
                <a:cxn ang="T139">
                  <a:pos x="T30" y="T31"/>
                </a:cxn>
                <a:cxn ang="T140">
                  <a:pos x="T32" y="T33"/>
                </a:cxn>
                <a:cxn ang="T141">
                  <a:pos x="T34" y="T35"/>
                </a:cxn>
                <a:cxn ang="T142">
                  <a:pos x="T36" y="T37"/>
                </a:cxn>
                <a:cxn ang="T143">
                  <a:pos x="T38" y="T39"/>
                </a:cxn>
                <a:cxn ang="T144">
                  <a:pos x="T40" y="T41"/>
                </a:cxn>
                <a:cxn ang="T145">
                  <a:pos x="T42" y="T43"/>
                </a:cxn>
                <a:cxn ang="T146">
                  <a:pos x="T44" y="T45"/>
                </a:cxn>
                <a:cxn ang="T147">
                  <a:pos x="T46" y="T47"/>
                </a:cxn>
                <a:cxn ang="T148">
                  <a:pos x="T48" y="T49"/>
                </a:cxn>
                <a:cxn ang="T149">
                  <a:pos x="T50" y="T51"/>
                </a:cxn>
                <a:cxn ang="T150">
                  <a:pos x="T52" y="T53"/>
                </a:cxn>
                <a:cxn ang="T151">
                  <a:pos x="T54" y="T55"/>
                </a:cxn>
                <a:cxn ang="T152">
                  <a:pos x="T56" y="T57"/>
                </a:cxn>
                <a:cxn ang="T153">
                  <a:pos x="T58" y="T59"/>
                </a:cxn>
                <a:cxn ang="T154">
                  <a:pos x="T60" y="T61"/>
                </a:cxn>
                <a:cxn ang="T155">
                  <a:pos x="T62" y="T63"/>
                </a:cxn>
                <a:cxn ang="T156">
                  <a:pos x="T64" y="T65"/>
                </a:cxn>
                <a:cxn ang="T157">
                  <a:pos x="T66" y="T67"/>
                </a:cxn>
                <a:cxn ang="T158">
                  <a:pos x="T68" y="T69"/>
                </a:cxn>
                <a:cxn ang="T159">
                  <a:pos x="T70" y="T71"/>
                </a:cxn>
                <a:cxn ang="T160">
                  <a:pos x="T72" y="T73"/>
                </a:cxn>
                <a:cxn ang="T161">
                  <a:pos x="T74" y="T75"/>
                </a:cxn>
                <a:cxn ang="T162">
                  <a:pos x="T76" y="T77"/>
                </a:cxn>
                <a:cxn ang="T163">
                  <a:pos x="T78" y="T79"/>
                </a:cxn>
                <a:cxn ang="T164">
                  <a:pos x="T80" y="T81"/>
                </a:cxn>
                <a:cxn ang="T165">
                  <a:pos x="T82" y="T83"/>
                </a:cxn>
                <a:cxn ang="T166">
                  <a:pos x="T84" y="T85"/>
                </a:cxn>
                <a:cxn ang="T167">
                  <a:pos x="T86" y="T87"/>
                </a:cxn>
                <a:cxn ang="T168">
                  <a:pos x="T88" y="T89"/>
                </a:cxn>
                <a:cxn ang="T169">
                  <a:pos x="T90" y="T91"/>
                </a:cxn>
                <a:cxn ang="T170">
                  <a:pos x="T92" y="T93"/>
                </a:cxn>
                <a:cxn ang="T171">
                  <a:pos x="T94" y="T95"/>
                </a:cxn>
                <a:cxn ang="T172">
                  <a:pos x="T96" y="T97"/>
                </a:cxn>
                <a:cxn ang="T173">
                  <a:pos x="T98" y="T99"/>
                </a:cxn>
                <a:cxn ang="T174">
                  <a:pos x="T100" y="T101"/>
                </a:cxn>
                <a:cxn ang="T175">
                  <a:pos x="T102" y="T103"/>
                </a:cxn>
                <a:cxn ang="T176">
                  <a:pos x="T104" y="T105"/>
                </a:cxn>
                <a:cxn ang="T177">
                  <a:pos x="T106" y="T107"/>
                </a:cxn>
                <a:cxn ang="T178">
                  <a:pos x="T108" y="T109"/>
                </a:cxn>
                <a:cxn ang="T179">
                  <a:pos x="T110" y="T111"/>
                </a:cxn>
                <a:cxn ang="T180">
                  <a:pos x="T112" y="T113"/>
                </a:cxn>
                <a:cxn ang="T181">
                  <a:pos x="T114" y="T115"/>
                </a:cxn>
                <a:cxn ang="T182">
                  <a:pos x="T116" y="T117"/>
                </a:cxn>
                <a:cxn ang="T183">
                  <a:pos x="T118" y="T119"/>
                </a:cxn>
                <a:cxn ang="T184">
                  <a:pos x="T120" y="T121"/>
                </a:cxn>
                <a:cxn ang="T185">
                  <a:pos x="T122" y="T123"/>
                </a:cxn>
              </a:cxnLst>
              <a:rect l="0" t="0" r="r" b="b"/>
              <a:pathLst>
                <a:path w="1847" h="1549">
                  <a:moveTo>
                    <a:pt x="1381" y="1467"/>
                  </a:moveTo>
                  <a:lnTo>
                    <a:pt x="1476" y="1432"/>
                  </a:lnTo>
                  <a:lnTo>
                    <a:pt x="1464" y="1394"/>
                  </a:lnTo>
                  <a:lnTo>
                    <a:pt x="1365" y="1373"/>
                  </a:lnTo>
                  <a:lnTo>
                    <a:pt x="1456" y="1335"/>
                  </a:lnTo>
                  <a:lnTo>
                    <a:pt x="1454" y="1323"/>
                  </a:lnTo>
                  <a:lnTo>
                    <a:pt x="1454" y="1313"/>
                  </a:lnTo>
                  <a:lnTo>
                    <a:pt x="1452" y="1303"/>
                  </a:lnTo>
                  <a:lnTo>
                    <a:pt x="1446" y="1294"/>
                  </a:lnTo>
                  <a:lnTo>
                    <a:pt x="1354" y="1292"/>
                  </a:lnTo>
                  <a:lnTo>
                    <a:pt x="1429" y="1249"/>
                  </a:lnTo>
                  <a:lnTo>
                    <a:pt x="1430" y="1241"/>
                  </a:lnTo>
                  <a:lnTo>
                    <a:pt x="1428" y="1231"/>
                  </a:lnTo>
                  <a:lnTo>
                    <a:pt x="1424" y="1220"/>
                  </a:lnTo>
                  <a:lnTo>
                    <a:pt x="1420" y="1212"/>
                  </a:lnTo>
                  <a:lnTo>
                    <a:pt x="1340" y="1217"/>
                  </a:lnTo>
                  <a:lnTo>
                    <a:pt x="1409" y="1163"/>
                  </a:lnTo>
                  <a:lnTo>
                    <a:pt x="1406" y="1151"/>
                  </a:lnTo>
                  <a:lnTo>
                    <a:pt x="1403" y="1142"/>
                  </a:lnTo>
                  <a:lnTo>
                    <a:pt x="1399" y="1133"/>
                  </a:lnTo>
                  <a:lnTo>
                    <a:pt x="1392" y="1120"/>
                  </a:lnTo>
                  <a:lnTo>
                    <a:pt x="1316" y="1141"/>
                  </a:lnTo>
                  <a:lnTo>
                    <a:pt x="1369" y="1076"/>
                  </a:lnTo>
                  <a:lnTo>
                    <a:pt x="1359" y="1057"/>
                  </a:lnTo>
                  <a:lnTo>
                    <a:pt x="1279" y="1076"/>
                  </a:lnTo>
                  <a:lnTo>
                    <a:pt x="1321" y="1009"/>
                  </a:lnTo>
                  <a:lnTo>
                    <a:pt x="1318" y="1005"/>
                  </a:lnTo>
                  <a:lnTo>
                    <a:pt x="1315" y="1002"/>
                  </a:lnTo>
                  <a:lnTo>
                    <a:pt x="1312" y="1000"/>
                  </a:lnTo>
                  <a:lnTo>
                    <a:pt x="1308" y="1001"/>
                  </a:lnTo>
                  <a:lnTo>
                    <a:pt x="1240" y="1041"/>
                  </a:lnTo>
                  <a:lnTo>
                    <a:pt x="1245" y="1032"/>
                  </a:lnTo>
                  <a:lnTo>
                    <a:pt x="1250" y="1023"/>
                  </a:lnTo>
                  <a:lnTo>
                    <a:pt x="1256" y="1014"/>
                  </a:lnTo>
                  <a:lnTo>
                    <a:pt x="1261" y="1005"/>
                  </a:lnTo>
                  <a:lnTo>
                    <a:pt x="1267" y="997"/>
                  </a:lnTo>
                  <a:lnTo>
                    <a:pt x="1273" y="988"/>
                  </a:lnTo>
                  <a:lnTo>
                    <a:pt x="1279" y="980"/>
                  </a:lnTo>
                  <a:lnTo>
                    <a:pt x="1284" y="971"/>
                  </a:lnTo>
                  <a:lnTo>
                    <a:pt x="1279" y="967"/>
                  </a:lnTo>
                  <a:lnTo>
                    <a:pt x="1275" y="962"/>
                  </a:lnTo>
                  <a:lnTo>
                    <a:pt x="1270" y="958"/>
                  </a:lnTo>
                  <a:lnTo>
                    <a:pt x="1265" y="957"/>
                  </a:lnTo>
                  <a:lnTo>
                    <a:pt x="1203" y="997"/>
                  </a:lnTo>
                  <a:lnTo>
                    <a:pt x="1233" y="933"/>
                  </a:lnTo>
                  <a:lnTo>
                    <a:pt x="1227" y="926"/>
                  </a:lnTo>
                  <a:lnTo>
                    <a:pt x="1220" y="921"/>
                  </a:lnTo>
                  <a:lnTo>
                    <a:pt x="1213" y="917"/>
                  </a:lnTo>
                  <a:lnTo>
                    <a:pt x="1206" y="914"/>
                  </a:lnTo>
                  <a:lnTo>
                    <a:pt x="1150" y="961"/>
                  </a:lnTo>
                  <a:lnTo>
                    <a:pt x="1179" y="895"/>
                  </a:lnTo>
                  <a:lnTo>
                    <a:pt x="1171" y="892"/>
                  </a:lnTo>
                  <a:lnTo>
                    <a:pt x="1164" y="888"/>
                  </a:lnTo>
                  <a:lnTo>
                    <a:pt x="1156" y="883"/>
                  </a:lnTo>
                  <a:lnTo>
                    <a:pt x="1148" y="878"/>
                  </a:lnTo>
                  <a:lnTo>
                    <a:pt x="1140" y="875"/>
                  </a:lnTo>
                  <a:lnTo>
                    <a:pt x="1132" y="874"/>
                  </a:lnTo>
                  <a:lnTo>
                    <a:pt x="1124" y="877"/>
                  </a:lnTo>
                  <a:lnTo>
                    <a:pt x="1117" y="884"/>
                  </a:lnTo>
                  <a:lnTo>
                    <a:pt x="1063" y="911"/>
                  </a:lnTo>
                  <a:lnTo>
                    <a:pt x="1098" y="863"/>
                  </a:lnTo>
                  <a:lnTo>
                    <a:pt x="1080" y="856"/>
                  </a:lnTo>
                  <a:lnTo>
                    <a:pt x="1062" y="849"/>
                  </a:lnTo>
                  <a:lnTo>
                    <a:pt x="1043" y="843"/>
                  </a:lnTo>
                  <a:lnTo>
                    <a:pt x="1024" y="838"/>
                  </a:lnTo>
                  <a:lnTo>
                    <a:pt x="1005" y="834"/>
                  </a:lnTo>
                  <a:lnTo>
                    <a:pt x="985" y="832"/>
                  </a:lnTo>
                  <a:lnTo>
                    <a:pt x="965" y="830"/>
                  </a:lnTo>
                  <a:lnTo>
                    <a:pt x="944" y="830"/>
                  </a:lnTo>
                  <a:lnTo>
                    <a:pt x="931" y="843"/>
                  </a:lnTo>
                  <a:lnTo>
                    <a:pt x="918" y="854"/>
                  </a:lnTo>
                  <a:lnTo>
                    <a:pt x="905" y="864"/>
                  </a:lnTo>
                  <a:lnTo>
                    <a:pt x="891" y="872"/>
                  </a:lnTo>
                  <a:lnTo>
                    <a:pt x="877" y="879"/>
                  </a:lnTo>
                  <a:lnTo>
                    <a:pt x="862" y="885"/>
                  </a:lnTo>
                  <a:lnTo>
                    <a:pt x="847" y="890"/>
                  </a:lnTo>
                  <a:lnTo>
                    <a:pt x="832" y="894"/>
                  </a:lnTo>
                  <a:lnTo>
                    <a:pt x="815" y="897"/>
                  </a:lnTo>
                  <a:lnTo>
                    <a:pt x="799" y="899"/>
                  </a:lnTo>
                  <a:lnTo>
                    <a:pt x="781" y="900"/>
                  </a:lnTo>
                  <a:lnTo>
                    <a:pt x="763" y="901"/>
                  </a:lnTo>
                  <a:lnTo>
                    <a:pt x="745" y="900"/>
                  </a:lnTo>
                  <a:lnTo>
                    <a:pt x="726" y="899"/>
                  </a:lnTo>
                  <a:lnTo>
                    <a:pt x="706" y="897"/>
                  </a:lnTo>
                  <a:lnTo>
                    <a:pt x="686" y="895"/>
                  </a:lnTo>
                  <a:lnTo>
                    <a:pt x="667" y="892"/>
                  </a:lnTo>
                  <a:lnTo>
                    <a:pt x="649" y="886"/>
                  </a:lnTo>
                  <a:lnTo>
                    <a:pt x="631" y="879"/>
                  </a:lnTo>
                  <a:lnTo>
                    <a:pt x="614" y="870"/>
                  </a:lnTo>
                  <a:lnTo>
                    <a:pt x="598" y="859"/>
                  </a:lnTo>
                  <a:lnTo>
                    <a:pt x="583" y="847"/>
                  </a:lnTo>
                  <a:lnTo>
                    <a:pt x="568" y="834"/>
                  </a:lnTo>
                  <a:lnTo>
                    <a:pt x="554" y="820"/>
                  </a:lnTo>
                  <a:lnTo>
                    <a:pt x="531" y="821"/>
                  </a:lnTo>
                  <a:lnTo>
                    <a:pt x="507" y="823"/>
                  </a:lnTo>
                  <a:lnTo>
                    <a:pt x="485" y="825"/>
                  </a:lnTo>
                  <a:lnTo>
                    <a:pt x="461" y="828"/>
                  </a:lnTo>
                  <a:lnTo>
                    <a:pt x="439" y="832"/>
                  </a:lnTo>
                  <a:lnTo>
                    <a:pt x="417" y="837"/>
                  </a:lnTo>
                  <a:lnTo>
                    <a:pt x="395" y="842"/>
                  </a:lnTo>
                  <a:lnTo>
                    <a:pt x="374" y="847"/>
                  </a:lnTo>
                  <a:lnTo>
                    <a:pt x="353" y="854"/>
                  </a:lnTo>
                  <a:lnTo>
                    <a:pt x="332" y="861"/>
                  </a:lnTo>
                  <a:lnTo>
                    <a:pt x="311" y="868"/>
                  </a:lnTo>
                  <a:lnTo>
                    <a:pt x="291" y="876"/>
                  </a:lnTo>
                  <a:lnTo>
                    <a:pt x="270" y="885"/>
                  </a:lnTo>
                  <a:lnTo>
                    <a:pt x="250" y="894"/>
                  </a:lnTo>
                  <a:lnTo>
                    <a:pt x="231" y="904"/>
                  </a:lnTo>
                  <a:lnTo>
                    <a:pt x="211" y="914"/>
                  </a:lnTo>
                  <a:lnTo>
                    <a:pt x="199" y="930"/>
                  </a:lnTo>
                  <a:lnTo>
                    <a:pt x="185" y="952"/>
                  </a:lnTo>
                  <a:lnTo>
                    <a:pt x="170" y="978"/>
                  </a:lnTo>
                  <a:lnTo>
                    <a:pt x="154" y="1007"/>
                  </a:lnTo>
                  <a:lnTo>
                    <a:pt x="138" y="1039"/>
                  </a:lnTo>
                  <a:lnTo>
                    <a:pt x="121" y="1073"/>
                  </a:lnTo>
                  <a:lnTo>
                    <a:pt x="104" y="1109"/>
                  </a:lnTo>
                  <a:lnTo>
                    <a:pt x="87" y="1145"/>
                  </a:lnTo>
                  <a:lnTo>
                    <a:pt x="71" y="1181"/>
                  </a:lnTo>
                  <a:lnTo>
                    <a:pt x="55" y="1215"/>
                  </a:lnTo>
                  <a:lnTo>
                    <a:pt x="41" y="1248"/>
                  </a:lnTo>
                  <a:lnTo>
                    <a:pt x="28" y="1279"/>
                  </a:lnTo>
                  <a:lnTo>
                    <a:pt x="18" y="1306"/>
                  </a:lnTo>
                  <a:lnTo>
                    <a:pt x="9" y="1330"/>
                  </a:lnTo>
                  <a:lnTo>
                    <a:pt x="3" y="1349"/>
                  </a:lnTo>
                  <a:lnTo>
                    <a:pt x="0" y="1362"/>
                  </a:lnTo>
                  <a:lnTo>
                    <a:pt x="0" y="1262"/>
                  </a:lnTo>
                  <a:lnTo>
                    <a:pt x="9" y="1210"/>
                  </a:lnTo>
                  <a:lnTo>
                    <a:pt x="20" y="1162"/>
                  </a:lnTo>
                  <a:lnTo>
                    <a:pt x="34" y="1118"/>
                  </a:lnTo>
                  <a:lnTo>
                    <a:pt x="49" y="1076"/>
                  </a:lnTo>
                  <a:lnTo>
                    <a:pt x="67" y="1037"/>
                  </a:lnTo>
                  <a:lnTo>
                    <a:pt x="86" y="999"/>
                  </a:lnTo>
                  <a:lnTo>
                    <a:pt x="106" y="962"/>
                  </a:lnTo>
                  <a:lnTo>
                    <a:pt x="128" y="925"/>
                  </a:lnTo>
                  <a:lnTo>
                    <a:pt x="147" y="904"/>
                  </a:lnTo>
                  <a:lnTo>
                    <a:pt x="167" y="885"/>
                  </a:lnTo>
                  <a:lnTo>
                    <a:pt x="189" y="869"/>
                  </a:lnTo>
                  <a:lnTo>
                    <a:pt x="211" y="855"/>
                  </a:lnTo>
                  <a:lnTo>
                    <a:pt x="235" y="843"/>
                  </a:lnTo>
                  <a:lnTo>
                    <a:pt x="259" y="832"/>
                  </a:lnTo>
                  <a:lnTo>
                    <a:pt x="284" y="823"/>
                  </a:lnTo>
                  <a:lnTo>
                    <a:pt x="309" y="815"/>
                  </a:lnTo>
                  <a:lnTo>
                    <a:pt x="335" y="808"/>
                  </a:lnTo>
                  <a:lnTo>
                    <a:pt x="361" y="802"/>
                  </a:lnTo>
                  <a:lnTo>
                    <a:pt x="388" y="797"/>
                  </a:lnTo>
                  <a:lnTo>
                    <a:pt x="415" y="792"/>
                  </a:lnTo>
                  <a:lnTo>
                    <a:pt x="442" y="787"/>
                  </a:lnTo>
                  <a:lnTo>
                    <a:pt x="469" y="782"/>
                  </a:lnTo>
                  <a:lnTo>
                    <a:pt x="496" y="777"/>
                  </a:lnTo>
                  <a:lnTo>
                    <a:pt x="522" y="772"/>
                  </a:lnTo>
                  <a:lnTo>
                    <a:pt x="519" y="733"/>
                  </a:lnTo>
                  <a:lnTo>
                    <a:pt x="518" y="690"/>
                  </a:lnTo>
                  <a:lnTo>
                    <a:pt x="521" y="647"/>
                  </a:lnTo>
                  <a:lnTo>
                    <a:pt x="531" y="611"/>
                  </a:lnTo>
                  <a:lnTo>
                    <a:pt x="520" y="570"/>
                  </a:lnTo>
                  <a:lnTo>
                    <a:pt x="509" y="529"/>
                  </a:lnTo>
                  <a:lnTo>
                    <a:pt x="501" y="487"/>
                  </a:lnTo>
                  <a:lnTo>
                    <a:pt x="494" y="444"/>
                  </a:lnTo>
                  <a:lnTo>
                    <a:pt x="492" y="402"/>
                  </a:lnTo>
                  <a:lnTo>
                    <a:pt x="493" y="359"/>
                  </a:lnTo>
                  <a:lnTo>
                    <a:pt x="499" y="317"/>
                  </a:lnTo>
                  <a:lnTo>
                    <a:pt x="511" y="276"/>
                  </a:lnTo>
                  <a:lnTo>
                    <a:pt x="518" y="254"/>
                  </a:lnTo>
                  <a:lnTo>
                    <a:pt x="527" y="232"/>
                  </a:lnTo>
                  <a:lnTo>
                    <a:pt x="536" y="210"/>
                  </a:lnTo>
                  <a:lnTo>
                    <a:pt x="548" y="188"/>
                  </a:lnTo>
                  <a:lnTo>
                    <a:pt x="560" y="166"/>
                  </a:lnTo>
                  <a:lnTo>
                    <a:pt x="574" y="145"/>
                  </a:lnTo>
                  <a:lnTo>
                    <a:pt x="588" y="124"/>
                  </a:lnTo>
                  <a:lnTo>
                    <a:pt x="604" y="104"/>
                  </a:lnTo>
                  <a:lnTo>
                    <a:pt x="621" y="85"/>
                  </a:lnTo>
                  <a:lnTo>
                    <a:pt x="640" y="67"/>
                  </a:lnTo>
                  <a:lnTo>
                    <a:pt x="659" y="51"/>
                  </a:lnTo>
                  <a:lnTo>
                    <a:pt x="679" y="36"/>
                  </a:lnTo>
                  <a:lnTo>
                    <a:pt x="700" y="24"/>
                  </a:lnTo>
                  <a:lnTo>
                    <a:pt x="722" y="14"/>
                  </a:lnTo>
                  <a:lnTo>
                    <a:pt x="745" y="6"/>
                  </a:lnTo>
                  <a:lnTo>
                    <a:pt x="769" y="0"/>
                  </a:lnTo>
                  <a:lnTo>
                    <a:pt x="796" y="0"/>
                  </a:lnTo>
                  <a:lnTo>
                    <a:pt x="824" y="0"/>
                  </a:lnTo>
                  <a:lnTo>
                    <a:pt x="850" y="2"/>
                  </a:lnTo>
                  <a:lnTo>
                    <a:pt x="877" y="4"/>
                  </a:lnTo>
                  <a:lnTo>
                    <a:pt x="903" y="7"/>
                  </a:lnTo>
                  <a:lnTo>
                    <a:pt x="929" y="12"/>
                  </a:lnTo>
                  <a:lnTo>
                    <a:pt x="954" y="18"/>
                  </a:lnTo>
                  <a:lnTo>
                    <a:pt x="979" y="25"/>
                  </a:lnTo>
                  <a:lnTo>
                    <a:pt x="1002" y="34"/>
                  </a:lnTo>
                  <a:lnTo>
                    <a:pt x="1025" y="45"/>
                  </a:lnTo>
                  <a:lnTo>
                    <a:pt x="1047" y="58"/>
                  </a:lnTo>
                  <a:lnTo>
                    <a:pt x="1068" y="72"/>
                  </a:lnTo>
                  <a:lnTo>
                    <a:pt x="1087" y="90"/>
                  </a:lnTo>
                  <a:lnTo>
                    <a:pt x="1105" y="108"/>
                  </a:lnTo>
                  <a:lnTo>
                    <a:pt x="1122" y="130"/>
                  </a:lnTo>
                  <a:lnTo>
                    <a:pt x="1138" y="153"/>
                  </a:lnTo>
                  <a:lnTo>
                    <a:pt x="1155" y="186"/>
                  </a:lnTo>
                  <a:lnTo>
                    <a:pt x="1169" y="221"/>
                  </a:lnTo>
                  <a:lnTo>
                    <a:pt x="1180" y="256"/>
                  </a:lnTo>
                  <a:lnTo>
                    <a:pt x="1187" y="293"/>
                  </a:lnTo>
                  <a:lnTo>
                    <a:pt x="1191" y="330"/>
                  </a:lnTo>
                  <a:lnTo>
                    <a:pt x="1193" y="367"/>
                  </a:lnTo>
                  <a:lnTo>
                    <a:pt x="1191" y="405"/>
                  </a:lnTo>
                  <a:lnTo>
                    <a:pt x="1187" y="442"/>
                  </a:lnTo>
                  <a:lnTo>
                    <a:pt x="1181" y="479"/>
                  </a:lnTo>
                  <a:lnTo>
                    <a:pt x="1172" y="516"/>
                  </a:lnTo>
                  <a:lnTo>
                    <a:pt x="1160" y="552"/>
                  </a:lnTo>
                  <a:lnTo>
                    <a:pt x="1147" y="588"/>
                  </a:lnTo>
                  <a:lnTo>
                    <a:pt x="1131" y="622"/>
                  </a:lnTo>
                  <a:lnTo>
                    <a:pt x="1114" y="654"/>
                  </a:lnTo>
                  <a:lnTo>
                    <a:pt x="1094" y="686"/>
                  </a:lnTo>
                  <a:lnTo>
                    <a:pt x="1073" y="715"/>
                  </a:lnTo>
                  <a:lnTo>
                    <a:pt x="1064" y="724"/>
                  </a:lnTo>
                  <a:lnTo>
                    <a:pt x="1055" y="732"/>
                  </a:lnTo>
                  <a:lnTo>
                    <a:pt x="1045" y="740"/>
                  </a:lnTo>
                  <a:lnTo>
                    <a:pt x="1036" y="748"/>
                  </a:lnTo>
                  <a:lnTo>
                    <a:pt x="1026" y="755"/>
                  </a:lnTo>
                  <a:lnTo>
                    <a:pt x="1016" y="763"/>
                  </a:lnTo>
                  <a:lnTo>
                    <a:pt x="1006" y="769"/>
                  </a:lnTo>
                  <a:lnTo>
                    <a:pt x="996" y="776"/>
                  </a:lnTo>
                  <a:lnTo>
                    <a:pt x="1009" y="779"/>
                  </a:lnTo>
                  <a:lnTo>
                    <a:pt x="1021" y="782"/>
                  </a:lnTo>
                  <a:lnTo>
                    <a:pt x="1033" y="786"/>
                  </a:lnTo>
                  <a:lnTo>
                    <a:pt x="1045" y="790"/>
                  </a:lnTo>
                  <a:lnTo>
                    <a:pt x="1057" y="795"/>
                  </a:lnTo>
                  <a:lnTo>
                    <a:pt x="1069" y="800"/>
                  </a:lnTo>
                  <a:lnTo>
                    <a:pt x="1081" y="805"/>
                  </a:lnTo>
                  <a:lnTo>
                    <a:pt x="1093" y="810"/>
                  </a:lnTo>
                  <a:lnTo>
                    <a:pt x="1104" y="815"/>
                  </a:lnTo>
                  <a:lnTo>
                    <a:pt x="1116" y="820"/>
                  </a:lnTo>
                  <a:lnTo>
                    <a:pt x="1128" y="826"/>
                  </a:lnTo>
                  <a:lnTo>
                    <a:pt x="1139" y="831"/>
                  </a:lnTo>
                  <a:lnTo>
                    <a:pt x="1151" y="836"/>
                  </a:lnTo>
                  <a:lnTo>
                    <a:pt x="1163" y="840"/>
                  </a:lnTo>
                  <a:lnTo>
                    <a:pt x="1175" y="845"/>
                  </a:lnTo>
                  <a:lnTo>
                    <a:pt x="1187" y="849"/>
                  </a:lnTo>
                  <a:lnTo>
                    <a:pt x="1191" y="815"/>
                  </a:lnTo>
                  <a:lnTo>
                    <a:pt x="1194" y="783"/>
                  </a:lnTo>
                  <a:lnTo>
                    <a:pt x="1195" y="750"/>
                  </a:lnTo>
                  <a:lnTo>
                    <a:pt x="1192" y="715"/>
                  </a:lnTo>
                  <a:lnTo>
                    <a:pt x="1187" y="710"/>
                  </a:lnTo>
                  <a:lnTo>
                    <a:pt x="1182" y="706"/>
                  </a:lnTo>
                  <a:lnTo>
                    <a:pt x="1178" y="701"/>
                  </a:lnTo>
                  <a:lnTo>
                    <a:pt x="1175" y="696"/>
                  </a:lnTo>
                  <a:lnTo>
                    <a:pt x="1152" y="626"/>
                  </a:lnTo>
                  <a:lnTo>
                    <a:pt x="1225" y="648"/>
                  </a:lnTo>
                  <a:lnTo>
                    <a:pt x="1237" y="651"/>
                  </a:lnTo>
                  <a:lnTo>
                    <a:pt x="1244" y="653"/>
                  </a:lnTo>
                  <a:lnTo>
                    <a:pt x="1249" y="653"/>
                  </a:lnTo>
                  <a:lnTo>
                    <a:pt x="1254" y="647"/>
                  </a:lnTo>
                  <a:lnTo>
                    <a:pt x="1275" y="651"/>
                  </a:lnTo>
                  <a:lnTo>
                    <a:pt x="1296" y="654"/>
                  </a:lnTo>
                  <a:lnTo>
                    <a:pt x="1315" y="658"/>
                  </a:lnTo>
                  <a:lnTo>
                    <a:pt x="1333" y="660"/>
                  </a:lnTo>
                  <a:lnTo>
                    <a:pt x="1352" y="663"/>
                  </a:lnTo>
                  <a:lnTo>
                    <a:pt x="1370" y="664"/>
                  </a:lnTo>
                  <a:lnTo>
                    <a:pt x="1389" y="665"/>
                  </a:lnTo>
                  <a:lnTo>
                    <a:pt x="1408" y="664"/>
                  </a:lnTo>
                  <a:lnTo>
                    <a:pt x="1541" y="780"/>
                  </a:lnTo>
                  <a:lnTo>
                    <a:pt x="1557" y="928"/>
                  </a:lnTo>
                  <a:lnTo>
                    <a:pt x="1568" y="937"/>
                  </a:lnTo>
                  <a:lnTo>
                    <a:pt x="1577" y="946"/>
                  </a:lnTo>
                  <a:lnTo>
                    <a:pt x="1585" y="955"/>
                  </a:lnTo>
                  <a:lnTo>
                    <a:pt x="1594" y="964"/>
                  </a:lnTo>
                  <a:lnTo>
                    <a:pt x="1602" y="972"/>
                  </a:lnTo>
                  <a:lnTo>
                    <a:pt x="1611" y="980"/>
                  </a:lnTo>
                  <a:lnTo>
                    <a:pt x="1621" y="988"/>
                  </a:lnTo>
                  <a:lnTo>
                    <a:pt x="1632" y="995"/>
                  </a:lnTo>
                  <a:lnTo>
                    <a:pt x="1635" y="976"/>
                  </a:lnTo>
                  <a:lnTo>
                    <a:pt x="1632" y="960"/>
                  </a:lnTo>
                  <a:lnTo>
                    <a:pt x="1623" y="946"/>
                  </a:lnTo>
                  <a:lnTo>
                    <a:pt x="1611" y="935"/>
                  </a:lnTo>
                  <a:lnTo>
                    <a:pt x="1604" y="931"/>
                  </a:lnTo>
                  <a:lnTo>
                    <a:pt x="1597" y="927"/>
                  </a:lnTo>
                  <a:lnTo>
                    <a:pt x="1590" y="923"/>
                  </a:lnTo>
                  <a:lnTo>
                    <a:pt x="1584" y="918"/>
                  </a:lnTo>
                  <a:lnTo>
                    <a:pt x="1579" y="913"/>
                  </a:lnTo>
                  <a:lnTo>
                    <a:pt x="1574" y="908"/>
                  </a:lnTo>
                  <a:lnTo>
                    <a:pt x="1572" y="901"/>
                  </a:lnTo>
                  <a:lnTo>
                    <a:pt x="1572" y="893"/>
                  </a:lnTo>
                  <a:lnTo>
                    <a:pt x="1576" y="891"/>
                  </a:lnTo>
                  <a:lnTo>
                    <a:pt x="1580" y="889"/>
                  </a:lnTo>
                  <a:lnTo>
                    <a:pt x="1584" y="887"/>
                  </a:lnTo>
                  <a:lnTo>
                    <a:pt x="1589" y="888"/>
                  </a:lnTo>
                  <a:lnTo>
                    <a:pt x="1610" y="903"/>
                  </a:lnTo>
                  <a:lnTo>
                    <a:pt x="1627" y="919"/>
                  </a:lnTo>
                  <a:lnTo>
                    <a:pt x="1641" y="936"/>
                  </a:lnTo>
                  <a:lnTo>
                    <a:pt x="1650" y="954"/>
                  </a:lnTo>
                  <a:lnTo>
                    <a:pt x="1656" y="975"/>
                  </a:lnTo>
                  <a:lnTo>
                    <a:pt x="1659" y="998"/>
                  </a:lnTo>
                  <a:lnTo>
                    <a:pt x="1657" y="1024"/>
                  </a:lnTo>
                  <a:lnTo>
                    <a:pt x="1651" y="1053"/>
                  </a:lnTo>
                  <a:lnTo>
                    <a:pt x="1622" y="1087"/>
                  </a:lnTo>
                  <a:lnTo>
                    <a:pt x="1641" y="1111"/>
                  </a:lnTo>
                  <a:lnTo>
                    <a:pt x="1660" y="1136"/>
                  </a:lnTo>
                  <a:lnTo>
                    <a:pt x="1679" y="1161"/>
                  </a:lnTo>
                  <a:lnTo>
                    <a:pt x="1697" y="1187"/>
                  </a:lnTo>
                  <a:lnTo>
                    <a:pt x="1714" y="1213"/>
                  </a:lnTo>
                  <a:lnTo>
                    <a:pt x="1731" y="1239"/>
                  </a:lnTo>
                  <a:lnTo>
                    <a:pt x="1747" y="1267"/>
                  </a:lnTo>
                  <a:lnTo>
                    <a:pt x="1762" y="1294"/>
                  </a:lnTo>
                  <a:lnTo>
                    <a:pt x="1777" y="1323"/>
                  </a:lnTo>
                  <a:lnTo>
                    <a:pt x="1790" y="1352"/>
                  </a:lnTo>
                  <a:lnTo>
                    <a:pt x="1802" y="1383"/>
                  </a:lnTo>
                  <a:lnTo>
                    <a:pt x="1814" y="1414"/>
                  </a:lnTo>
                  <a:lnTo>
                    <a:pt x="1824" y="1446"/>
                  </a:lnTo>
                  <a:lnTo>
                    <a:pt x="1833" y="1479"/>
                  </a:lnTo>
                  <a:lnTo>
                    <a:pt x="1841" y="1513"/>
                  </a:lnTo>
                  <a:lnTo>
                    <a:pt x="1847" y="1549"/>
                  </a:lnTo>
                  <a:lnTo>
                    <a:pt x="1505" y="1549"/>
                  </a:lnTo>
                  <a:lnTo>
                    <a:pt x="1487" y="1496"/>
                  </a:lnTo>
                  <a:lnTo>
                    <a:pt x="1381" y="1467"/>
                  </a:lnTo>
                  <a:close/>
                </a:path>
              </a:pathLst>
            </a:custGeom>
            <a:solidFill>
              <a:srgbClr val="7F2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37" name="Freeform 10"/>
            <p:cNvSpPr>
              <a:spLocks/>
            </p:cNvSpPr>
            <p:nvPr/>
          </p:nvSpPr>
          <p:spPr bwMode="auto">
            <a:xfrm>
              <a:off x="1733" y="2111"/>
              <a:ext cx="289" cy="328"/>
            </a:xfrm>
            <a:custGeom>
              <a:avLst/>
              <a:gdLst>
                <a:gd name="T0" fmla="*/ 81 w 577"/>
                <a:gd name="T1" fmla="*/ 4 h 657"/>
                <a:gd name="T2" fmla="*/ 87 w 577"/>
                <a:gd name="T3" fmla="*/ 2 h 657"/>
                <a:gd name="T4" fmla="*/ 93 w 577"/>
                <a:gd name="T5" fmla="*/ 2 h 657"/>
                <a:gd name="T6" fmla="*/ 99 w 577"/>
                <a:gd name="T7" fmla="*/ 3 h 657"/>
                <a:gd name="T8" fmla="*/ 104 w 577"/>
                <a:gd name="T9" fmla="*/ 5 h 657"/>
                <a:gd name="T10" fmla="*/ 109 w 577"/>
                <a:gd name="T11" fmla="*/ 9 h 657"/>
                <a:gd name="T12" fmla="*/ 114 w 577"/>
                <a:gd name="T13" fmla="*/ 12 h 657"/>
                <a:gd name="T14" fmla="*/ 119 w 577"/>
                <a:gd name="T15" fmla="*/ 15 h 657"/>
                <a:gd name="T16" fmla="*/ 130 w 577"/>
                <a:gd name="T17" fmla="*/ 26 h 657"/>
                <a:gd name="T18" fmla="*/ 140 w 577"/>
                <a:gd name="T19" fmla="*/ 46 h 657"/>
                <a:gd name="T20" fmla="*/ 144 w 577"/>
                <a:gd name="T21" fmla="*/ 69 h 657"/>
                <a:gd name="T22" fmla="*/ 144 w 577"/>
                <a:gd name="T23" fmla="*/ 93 h 657"/>
                <a:gd name="T24" fmla="*/ 142 w 577"/>
                <a:gd name="T25" fmla="*/ 114 h 657"/>
                <a:gd name="T26" fmla="*/ 137 w 577"/>
                <a:gd name="T27" fmla="*/ 130 h 657"/>
                <a:gd name="T28" fmla="*/ 130 w 577"/>
                <a:gd name="T29" fmla="*/ 144 h 657"/>
                <a:gd name="T30" fmla="*/ 119 w 577"/>
                <a:gd name="T31" fmla="*/ 158 h 657"/>
                <a:gd name="T32" fmla="*/ 113 w 577"/>
                <a:gd name="T33" fmla="*/ 156 h 657"/>
                <a:gd name="T34" fmla="*/ 110 w 577"/>
                <a:gd name="T35" fmla="*/ 142 h 657"/>
                <a:gd name="T36" fmla="*/ 105 w 577"/>
                <a:gd name="T37" fmla="*/ 129 h 657"/>
                <a:gd name="T38" fmla="*/ 96 w 577"/>
                <a:gd name="T39" fmla="*/ 118 h 657"/>
                <a:gd name="T40" fmla="*/ 87 w 577"/>
                <a:gd name="T41" fmla="*/ 111 h 657"/>
                <a:gd name="T42" fmla="*/ 81 w 577"/>
                <a:gd name="T43" fmla="*/ 108 h 657"/>
                <a:gd name="T44" fmla="*/ 76 w 577"/>
                <a:gd name="T45" fmla="*/ 106 h 657"/>
                <a:gd name="T46" fmla="*/ 70 w 577"/>
                <a:gd name="T47" fmla="*/ 105 h 657"/>
                <a:gd name="T48" fmla="*/ 64 w 577"/>
                <a:gd name="T49" fmla="*/ 104 h 657"/>
                <a:gd name="T50" fmla="*/ 57 w 577"/>
                <a:gd name="T51" fmla="*/ 104 h 657"/>
                <a:gd name="T52" fmla="*/ 51 w 577"/>
                <a:gd name="T53" fmla="*/ 104 h 657"/>
                <a:gd name="T54" fmla="*/ 43 w 577"/>
                <a:gd name="T55" fmla="*/ 105 h 657"/>
                <a:gd name="T56" fmla="*/ 35 w 577"/>
                <a:gd name="T57" fmla="*/ 106 h 657"/>
                <a:gd name="T58" fmla="*/ 26 w 577"/>
                <a:gd name="T59" fmla="*/ 110 h 657"/>
                <a:gd name="T60" fmla="*/ 18 w 577"/>
                <a:gd name="T61" fmla="*/ 115 h 657"/>
                <a:gd name="T62" fmla="*/ 11 w 577"/>
                <a:gd name="T63" fmla="*/ 121 h 657"/>
                <a:gd name="T64" fmla="*/ 2 w 577"/>
                <a:gd name="T65" fmla="*/ 111 h 657"/>
                <a:gd name="T66" fmla="*/ 1 w 577"/>
                <a:gd name="T67" fmla="*/ 84 h 657"/>
                <a:gd name="T68" fmla="*/ 8 w 577"/>
                <a:gd name="T69" fmla="*/ 57 h 657"/>
                <a:gd name="T70" fmla="*/ 21 w 577"/>
                <a:gd name="T71" fmla="*/ 33 h 657"/>
                <a:gd name="T72" fmla="*/ 32 w 577"/>
                <a:gd name="T73" fmla="*/ 20 h 657"/>
                <a:gd name="T74" fmla="*/ 37 w 577"/>
                <a:gd name="T75" fmla="*/ 15 h 657"/>
                <a:gd name="T76" fmla="*/ 43 w 577"/>
                <a:gd name="T77" fmla="*/ 10 h 657"/>
                <a:gd name="T78" fmla="*/ 49 w 577"/>
                <a:gd name="T79" fmla="*/ 5 h 657"/>
                <a:gd name="T80" fmla="*/ 55 w 577"/>
                <a:gd name="T81" fmla="*/ 2 h 657"/>
                <a:gd name="T82" fmla="*/ 62 w 577"/>
                <a:gd name="T83" fmla="*/ 0 h 657"/>
                <a:gd name="T84" fmla="*/ 68 w 577"/>
                <a:gd name="T85" fmla="*/ 0 h 657"/>
                <a:gd name="T86" fmla="*/ 75 w 577"/>
                <a:gd name="T87" fmla="*/ 3 h 657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0" t="0" r="r" b="b"/>
              <a:pathLst>
                <a:path w="577" h="657">
                  <a:moveTo>
                    <a:pt x="312" y="23"/>
                  </a:moveTo>
                  <a:lnTo>
                    <a:pt x="324" y="17"/>
                  </a:lnTo>
                  <a:lnTo>
                    <a:pt x="336" y="12"/>
                  </a:lnTo>
                  <a:lnTo>
                    <a:pt x="347" y="10"/>
                  </a:lnTo>
                  <a:lnTo>
                    <a:pt x="359" y="9"/>
                  </a:lnTo>
                  <a:lnTo>
                    <a:pt x="370" y="9"/>
                  </a:lnTo>
                  <a:lnTo>
                    <a:pt x="382" y="11"/>
                  </a:lnTo>
                  <a:lnTo>
                    <a:pt x="393" y="14"/>
                  </a:lnTo>
                  <a:lnTo>
                    <a:pt x="404" y="18"/>
                  </a:lnTo>
                  <a:lnTo>
                    <a:pt x="415" y="23"/>
                  </a:lnTo>
                  <a:lnTo>
                    <a:pt x="425" y="29"/>
                  </a:lnTo>
                  <a:lnTo>
                    <a:pt x="436" y="36"/>
                  </a:lnTo>
                  <a:lnTo>
                    <a:pt x="446" y="42"/>
                  </a:lnTo>
                  <a:lnTo>
                    <a:pt x="456" y="49"/>
                  </a:lnTo>
                  <a:lnTo>
                    <a:pt x="466" y="56"/>
                  </a:lnTo>
                  <a:lnTo>
                    <a:pt x="476" y="63"/>
                  </a:lnTo>
                  <a:lnTo>
                    <a:pt x="485" y="70"/>
                  </a:lnTo>
                  <a:lnTo>
                    <a:pt x="518" y="105"/>
                  </a:lnTo>
                  <a:lnTo>
                    <a:pt x="543" y="144"/>
                  </a:lnTo>
                  <a:lnTo>
                    <a:pt x="560" y="186"/>
                  </a:lnTo>
                  <a:lnTo>
                    <a:pt x="570" y="231"/>
                  </a:lnTo>
                  <a:lnTo>
                    <a:pt x="575" y="278"/>
                  </a:lnTo>
                  <a:lnTo>
                    <a:pt x="577" y="326"/>
                  </a:lnTo>
                  <a:lnTo>
                    <a:pt x="575" y="374"/>
                  </a:lnTo>
                  <a:lnTo>
                    <a:pt x="573" y="423"/>
                  </a:lnTo>
                  <a:lnTo>
                    <a:pt x="567" y="456"/>
                  </a:lnTo>
                  <a:lnTo>
                    <a:pt x="559" y="488"/>
                  </a:lnTo>
                  <a:lnTo>
                    <a:pt x="548" y="520"/>
                  </a:lnTo>
                  <a:lnTo>
                    <a:pt x="534" y="550"/>
                  </a:lnTo>
                  <a:lnTo>
                    <a:pt x="517" y="579"/>
                  </a:lnTo>
                  <a:lnTo>
                    <a:pt x="497" y="606"/>
                  </a:lnTo>
                  <a:lnTo>
                    <a:pt x="475" y="633"/>
                  </a:lnTo>
                  <a:lnTo>
                    <a:pt x="450" y="657"/>
                  </a:lnTo>
                  <a:lnTo>
                    <a:pt x="449" y="627"/>
                  </a:lnTo>
                  <a:lnTo>
                    <a:pt x="446" y="598"/>
                  </a:lnTo>
                  <a:lnTo>
                    <a:pt x="440" y="570"/>
                  </a:lnTo>
                  <a:lnTo>
                    <a:pt x="431" y="543"/>
                  </a:lnTo>
                  <a:lnTo>
                    <a:pt x="419" y="517"/>
                  </a:lnTo>
                  <a:lnTo>
                    <a:pt x="403" y="493"/>
                  </a:lnTo>
                  <a:lnTo>
                    <a:pt x="383" y="472"/>
                  </a:lnTo>
                  <a:lnTo>
                    <a:pt x="358" y="453"/>
                  </a:lnTo>
                  <a:lnTo>
                    <a:pt x="346" y="446"/>
                  </a:lnTo>
                  <a:lnTo>
                    <a:pt x="335" y="440"/>
                  </a:lnTo>
                  <a:lnTo>
                    <a:pt x="324" y="435"/>
                  </a:lnTo>
                  <a:lnTo>
                    <a:pt x="312" y="430"/>
                  </a:lnTo>
                  <a:lnTo>
                    <a:pt x="301" y="427"/>
                  </a:lnTo>
                  <a:lnTo>
                    <a:pt x="290" y="423"/>
                  </a:lnTo>
                  <a:lnTo>
                    <a:pt x="278" y="421"/>
                  </a:lnTo>
                  <a:lnTo>
                    <a:pt x="266" y="419"/>
                  </a:lnTo>
                  <a:lnTo>
                    <a:pt x="254" y="418"/>
                  </a:lnTo>
                  <a:lnTo>
                    <a:pt x="241" y="417"/>
                  </a:lnTo>
                  <a:lnTo>
                    <a:pt x="228" y="417"/>
                  </a:lnTo>
                  <a:lnTo>
                    <a:pt x="215" y="418"/>
                  </a:lnTo>
                  <a:lnTo>
                    <a:pt x="201" y="418"/>
                  </a:lnTo>
                  <a:lnTo>
                    <a:pt x="187" y="420"/>
                  </a:lnTo>
                  <a:lnTo>
                    <a:pt x="172" y="421"/>
                  </a:lnTo>
                  <a:lnTo>
                    <a:pt x="156" y="423"/>
                  </a:lnTo>
                  <a:lnTo>
                    <a:pt x="138" y="427"/>
                  </a:lnTo>
                  <a:lnTo>
                    <a:pt x="121" y="432"/>
                  </a:lnTo>
                  <a:lnTo>
                    <a:pt x="104" y="440"/>
                  </a:lnTo>
                  <a:lnTo>
                    <a:pt x="87" y="450"/>
                  </a:lnTo>
                  <a:lnTo>
                    <a:pt x="71" y="461"/>
                  </a:lnTo>
                  <a:lnTo>
                    <a:pt x="56" y="473"/>
                  </a:lnTo>
                  <a:lnTo>
                    <a:pt x="41" y="485"/>
                  </a:lnTo>
                  <a:lnTo>
                    <a:pt x="27" y="498"/>
                  </a:lnTo>
                  <a:lnTo>
                    <a:pt x="8" y="444"/>
                  </a:lnTo>
                  <a:lnTo>
                    <a:pt x="0" y="390"/>
                  </a:lnTo>
                  <a:lnTo>
                    <a:pt x="2" y="336"/>
                  </a:lnTo>
                  <a:lnTo>
                    <a:pt x="12" y="282"/>
                  </a:lnTo>
                  <a:lnTo>
                    <a:pt x="30" y="230"/>
                  </a:lnTo>
                  <a:lnTo>
                    <a:pt x="54" y="181"/>
                  </a:lnTo>
                  <a:lnTo>
                    <a:pt x="83" y="135"/>
                  </a:lnTo>
                  <a:lnTo>
                    <a:pt x="116" y="92"/>
                  </a:lnTo>
                  <a:lnTo>
                    <a:pt x="126" y="82"/>
                  </a:lnTo>
                  <a:lnTo>
                    <a:pt x="137" y="72"/>
                  </a:lnTo>
                  <a:lnTo>
                    <a:pt x="148" y="62"/>
                  </a:lnTo>
                  <a:lnTo>
                    <a:pt x="159" y="52"/>
                  </a:lnTo>
                  <a:lnTo>
                    <a:pt x="171" y="42"/>
                  </a:lnTo>
                  <a:lnTo>
                    <a:pt x="183" y="32"/>
                  </a:lnTo>
                  <a:lnTo>
                    <a:pt x="195" y="23"/>
                  </a:lnTo>
                  <a:lnTo>
                    <a:pt x="207" y="15"/>
                  </a:lnTo>
                  <a:lnTo>
                    <a:pt x="219" y="9"/>
                  </a:lnTo>
                  <a:lnTo>
                    <a:pt x="232" y="4"/>
                  </a:lnTo>
                  <a:lnTo>
                    <a:pt x="245" y="1"/>
                  </a:lnTo>
                  <a:lnTo>
                    <a:pt x="258" y="0"/>
                  </a:lnTo>
                  <a:lnTo>
                    <a:pt x="271" y="2"/>
                  </a:lnTo>
                  <a:lnTo>
                    <a:pt x="285" y="6"/>
                  </a:lnTo>
                  <a:lnTo>
                    <a:pt x="298" y="13"/>
                  </a:lnTo>
                  <a:lnTo>
                    <a:pt x="312" y="23"/>
                  </a:lnTo>
                  <a:close/>
                </a:path>
              </a:pathLst>
            </a:custGeom>
            <a:solidFill>
              <a:srgbClr val="FFFF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38" name="Freeform 11"/>
            <p:cNvSpPr>
              <a:spLocks/>
            </p:cNvSpPr>
            <p:nvPr/>
          </p:nvSpPr>
          <p:spPr bwMode="auto">
            <a:xfrm>
              <a:off x="1790" y="2162"/>
              <a:ext cx="65" cy="132"/>
            </a:xfrm>
            <a:custGeom>
              <a:avLst/>
              <a:gdLst>
                <a:gd name="T0" fmla="*/ 32 w 131"/>
                <a:gd name="T1" fmla="*/ 4 h 264"/>
                <a:gd name="T2" fmla="*/ 27 w 131"/>
                <a:gd name="T3" fmla="*/ 11 h 264"/>
                <a:gd name="T4" fmla="*/ 21 w 131"/>
                <a:gd name="T5" fmla="*/ 18 h 264"/>
                <a:gd name="T6" fmla="*/ 16 w 131"/>
                <a:gd name="T7" fmla="*/ 25 h 264"/>
                <a:gd name="T8" fmla="*/ 11 w 131"/>
                <a:gd name="T9" fmla="*/ 32 h 264"/>
                <a:gd name="T10" fmla="*/ 7 w 131"/>
                <a:gd name="T11" fmla="*/ 40 h 264"/>
                <a:gd name="T12" fmla="*/ 5 w 131"/>
                <a:gd name="T13" fmla="*/ 48 h 264"/>
                <a:gd name="T14" fmla="*/ 4 w 131"/>
                <a:gd name="T15" fmla="*/ 56 h 264"/>
                <a:gd name="T16" fmla="*/ 4 w 131"/>
                <a:gd name="T17" fmla="*/ 65 h 264"/>
                <a:gd name="T18" fmla="*/ 3 w 131"/>
                <a:gd name="T19" fmla="*/ 66 h 264"/>
                <a:gd name="T20" fmla="*/ 2 w 131"/>
                <a:gd name="T21" fmla="*/ 66 h 264"/>
                <a:gd name="T22" fmla="*/ 1 w 131"/>
                <a:gd name="T23" fmla="*/ 66 h 264"/>
                <a:gd name="T24" fmla="*/ 0 w 131"/>
                <a:gd name="T25" fmla="*/ 64 h 264"/>
                <a:gd name="T26" fmla="*/ 0 w 131"/>
                <a:gd name="T27" fmla="*/ 55 h 264"/>
                <a:gd name="T28" fmla="*/ 0 w 131"/>
                <a:gd name="T29" fmla="*/ 46 h 264"/>
                <a:gd name="T30" fmla="*/ 1 w 131"/>
                <a:gd name="T31" fmla="*/ 36 h 264"/>
                <a:gd name="T32" fmla="*/ 4 w 131"/>
                <a:gd name="T33" fmla="*/ 27 h 264"/>
                <a:gd name="T34" fmla="*/ 7 w 131"/>
                <a:gd name="T35" fmla="*/ 19 h 264"/>
                <a:gd name="T36" fmla="*/ 12 w 131"/>
                <a:gd name="T37" fmla="*/ 12 h 264"/>
                <a:gd name="T38" fmla="*/ 18 w 131"/>
                <a:gd name="T39" fmla="*/ 5 h 264"/>
                <a:gd name="T40" fmla="*/ 26 w 131"/>
                <a:gd name="T41" fmla="*/ 0 h 264"/>
                <a:gd name="T42" fmla="*/ 28 w 131"/>
                <a:gd name="T43" fmla="*/ 1 h 264"/>
                <a:gd name="T44" fmla="*/ 30 w 131"/>
                <a:gd name="T45" fmla="*/ 1 h 264"/>
                <a:gd name="T46" fmla="*/ 31 w 131"/>
                <a:gd name="T47" fmla="*/ 2 h 264"/>
                <a:gd name="T48" fmla="*/ 32 w 131"/>
                <a:gd name="T49" fmla="*/ 4 h 264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</a:gdLst>
              <a:ahLst/>
              <a:cxnLst>
                <a:cxn ang="T50">
                  <a:pos x="T0" y="T1"/>
                </a:cxn>
                <a:cxn ang="T51">
                  <a:pos x="T2" y="T3"/>
                </a:cxn>
                <a:cxn ang="T52">
                  <a:pos x="T4" y="T5"/>
                </a:cxn>
                <a:cxn ang="T53">
                  <a:pos x="T6" y="T7"/>
                </a:cxn>
                <a:cxn ang="T54">
                  <a:pos x="T8" y="T9"/>
                </a:cxn>
                <a:cxn ang="T55">
                  <a:pos x="T10" y="T11"/>
                </a:cxn>
                <a:cxn ang="T56">
                  <a:pos x="T12" y="T13"/>
                </a:cxn>
                <a:cxn ang="T57">
                  <a:pos x="T14" y="T15"/>
                </a:cxn>
                <a:cxn ang="T58">
                  <a:pos x="T16" y="T17"/>
                </a:cxn>
                <a:cxn ang="T59">
                  <a:pos x="T18" y="T19"/>
                </a:cxn>
                <a:cxn ang="T60">
                  <a:pos x="T20" y="T21"/>
                </a:cxn>
                <a:cxn ang="T61">
                  <a:pos x="T22" y="T23"/>
                </a:cxn>
                <a:cxn ang="T62">
                  <a:pos x="T24" y="T25"/>
                </a:cxn>
                <a:cxn ang="T63">
                  <a:pos x="T26" y="T27"/>
                </a:cxn>
                <a:cxn ang="T64">
                  <a:pos x="T28" y="T29"/>
                </a:cxn>
                <a:cxn ang="T65">
                  <a:pos x="T30" y="T31"/>
                </a:cxn>
                <a:cxn ang="T66">
                  <a:pos x="T32" y="T33"/>
                </a:cxn>
                <a:cxn ang="T67">
                  <a:pos x="T34" y="T35"/>
                </a:cxn>
                <a:cxn ang="T68">
                  <a:pos x="T36" y="T37"/>
                </a:cxn>
                <a:cxn ang="T69">
                  <a:pos x="T38" y="T39"/>
                </a:cxn>
                <a:cxn ang="T70">
                  <a:pos x="T40" y="T41"/>
                </a:cxn>
                <a:cxn ang="T71">
                  <a:pos x="T42" y="T43"/>
                </a:cxn>
                <a:cxn ang="T72">
                  <a:pos x="T44" y="T45"/>
                </a:cxn>
                <a:cxn ang="T73">
                  <a:pos x="T46" y="T47"/>
                </a:cxn>
                <a:cxn ang="T74">
                  <a:pos x="T48" y="T49"/>
                </a:cxn>
              </a:cxnLst>
              <a:rect l="0" t="0" r="r" b="b"/>
              <a:pathLst>
                <a:path w="131" h="264">
                  <a:moveTo>
                    <a:pt x="131" y="16"/>
                  </a:moveTo>
                  <a:lnTo>
                    <a:pt x="108" y="42"/>
                  </a:lnTo>
                  <a:lnTo>
                    <a:pt x="86" y="70"/>
                  </a:lnTo>
                  <a:lnTo>
                    <a:pt x="65" y="98"/>
                  </a:lnTo>
                  <a:lnTo>
                    <a:pt x="46" y="127"/>
                  </a:lnTo>
                  <a:lnTo>
                    <a:pt x="31" y="157"/>
                  </a:lnTo>
                  <a:lnTo>
                    <a:pt x="21" y="190"/>
                  </a:lnTo>
                  <a:lnTo>
                    <a:pt x="16" y="224"/>
                  </a:lnTo>
                  <a:lnTo>
                    <a:pt x="19" y="260"/>
                  </a:lnTo>
                  <a:lnTo>
                    <a:pt x="13" y="264"/>
                  </a:lnTo>
                  <a:lnTo>
                    <a:pt x="8" y="264"/>
                  </a:lnTo>
                  <a:lnTo>
                    <a:pt x="4" y="261"/>
                  </a:lnTo>
                  <a:lnTo>
                    <a:pt x="0" y="256"/>
                  </a:lnTo>
                  <a:lnTo>
                    <a:pt x="0" y="218"/>
                  </a:lnTo>
                  <a:lnTo>
                    <a:pt x="2" y="181"/>
                  </a:lnTo>
                  <a:lnTo>
                    <a:pt x="7" y="144"/>
                  </a:lnTo>
                  <a:lnTo>
                    <a:pt x="17" y="108"/>
                  </a:lnTo>
                  <a:lnTo>
                    <a:pt x="31" y="75"/>
                  </a:lnTo>
                  <a:lnTo>
                    <a:pt x="50" y="45"/>
                  </a:lnTo>
                  <a:lnTo>
                    <a:pt x="75" y="20"/>
                  </a:lnTo>
                  <a:lnTo>
                    <a:pt x="107" y="0"/>
                  </a:lnTo>
                  <a:lnTo>
                    <a:pt x="114" y="2"/>
                  </a:lnTo>
                  <a:lnTo>
                    <a:pt x="121" y="4"/>
                  </a:lnTo>
                  <a:lnTo>
                    <a:pt x="127" y="8"/>
                  </a:lnTo>
                  <a:lnTo>
                    <a:pt x="131" y="16"/>
                  </a:lnTo>
                  <a:close/>
                </a:path>
              </a:pathLst>
            </a:custGeom>
            <a:solidFill>
              <a:srgbClr val="7F26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39" name="Freeform 12"/>
            <p:cNvSpPr>
              <a:spLocks/>
            </p:cNvSpPr>
            <p:nvPr/>
          </p:nvSpPr>
          <p:spPr bwMode="auto">
            <a:xfrm>
              <a:off x="1749" y="2339"/>
              <a:ext cx="191" cy="173"/>
            </a:xfrm>
            <a:custGeom>
              <a:avLst/>
              <a:gdLst>
                <a:gd name="T0" fmla="*/ 25 w 382"/>
                <a:gd name="T1" fmla="*/ 7 h 346"/>
                <a:gd name="T2" fmla="*/ 16 w 382"/>
                <a:gd name="T3" fmla="*/ 21 h 346"/>
                <a:gd name="T4" fmla="*/ 12 w 382"/>
                <a:gd name="T5" fmla="*/ 37 h 346"/>
                <a:gd name="T6" fmla="*/ 15 w 382"/>
                <a:gd name="T7" fmla="*/ 49 h 346"/>
                <a:gd name="T8" fmla="*/ 22 w 382"/>
                <a:gd name="T9" fmla="*/ 59 h 346"/>
                <a:gd name="T10" fmla="*/ 35 w 382"/>
                <a:gd name="T11" fmla="*/ 66 h 346"/>
                <a:gd name="T12" fmla="*/ 51 w 382"/>
                <a:gd name="T13" fmla="*/ 67 h 346"/>
                <a:gd name="T14" fmla="*/ 64 w 382"/>
                <a:gd name="T15" fmla="*/ 63 h 346"/>
                <a:gd name="T16" fmla="*/ 74 w 382"/>
                <a:gd name="T17" fmla="*/ 54 h 346"/>
                <a:gd name="T18" fmla="*/ 79 w 382"/>
                <a:gd name="T19" fmla="*/ 42 h 346"/>
                <a:gd name="T20" fmla="*/ 78 w 382"/>
                <a:gd name="T21" fmla="*/ 30 h 346"/>
                <a:gd name="T22" fmla="*/ 76 w 382"/>
                <a:gd name="T23" fmla="*/ 25 h 346"/>
                <a:gd name="T24" fmla="*/ 71 w 382"/>
                <a:gd name="T25" fmla="*/ 21 h 346"/>
                <a:gd name="T26" fmla="*/ 64 w 382"/>
                <a:gd name="T27" fmla="*/ 18 h 346"/>
                <a:gd name="T28" fmla="*/ 53 w 382"/>
                <a:gd name="T29" fmla="*/ 19 h 346"/>
                <a:gd name="T30" fmla="*/ 44 w 382"/>
                <a:gd name="T31" fmla="*/ 24 h 346"/>
                <a:gd name="T32" fmla="*/ 41 w 382"/>
                <a:gd name="T33" fmla="*/ 35 h 346"/>
                <a:gd name="T34" fmla="*/ 47 w 382"/>
                <a:gd name="T35" fmla="*/ 43 h 346"/>
                <a:gd name="T36" fmla="*/ 53 w 382"/>
                <a:gd name="T37" fmla="*/ 44 h 346"/>
                <a:gd name="T38" fmla="*/ 57 w 382"/>
                <a:gd name="T39" fmla="*/ 42 h 346"/>
                <a:gd name="T40" fmla="*/ 58 w 382"/>
                <a:gd name="T41" fmla="*/ 35 h 346"/>
                <a:gd name="T42" fmla="*/ 55 w 382"/>
                <a:gd name="T43" fmla="*/ 34 h 346"/>
                <a:gd name="T44" fmla="*/ 50 w 382"/>
                <a:gd name="T45" fmla="*/ 38 h 346"/>
                <a:gd name="T46" fmla="*/ 47 w 382"/>
                <a:gd name="T47" fmla="*/ 33 h 346"/>
                <a:gd name="T48" fmla="*/ 50 w 382"/>
                <a:gd name="T49" fmla="*/ 29 h 346"/>
                <a:gd name="T50" fmla="*/ 54 w 382"/>
                <a:gd name="T51" fmla="*/ 26 h 346"/>
                <a:gd name="T52" fmla="*/ 59 w 382"/>
                <a:gd name="T53" fmla="*/ 25 h 346"/>
                <a:gd name="T54" fmla="*/ 65 w 382"/>
                <a:gd name="T55" fmla="*/ 27 h 346"/>
                <a:gd name="T56" fmla="*/ 69 w 382"/>
                <a:gd name="T57" fmla="*/ 31 h 346"/>
                <a:gd name="T58" fmla="*/ 70 w 382"/>
                <a:gd name="T59" fmla="*/ 39 h 346"/>
                <a:gd name="T60" fmla="*/ 66 w 382"/>
                <a:gd name="T61" fmla="*/ 49 h 346"/>
                <a:gd name="T62" fmla="*/ 54 w 382"/>
                <a:gd name="T63" fmla="*/ 57 h 346"/>
                <a:gd name="T64" fmla="*/ 40 w 382"/>
                <a:gd name="T65" fmla="*/ 57 h 346"/>
                <a:gd name="T66" fmla="*/ 29 w 382"/>
                <a:gd name="T67" fmla="*/ 52 h 346"/>
                <a:gd name="T68" fmla="*/ 24 w 382"/>
                <a:gd name="T69" fmla="*/ 43 h 346"/>
                <a:gd name="T70" fmla="*/ 23 w 382"/>
                <a:gd name="T71" fmla="*/ 32 h 346"/>
                <a:gd name="T72" fmla="*/ 28 w 382"/>
                <a:gd name="T73" fmla="*/ 20 h 346"/>
                <a:gd name="T74" fmla="*/ 37 w 382"/>
                <a:gd name="T75" fmla="*/ 9 h 346"/>
                <a:gd name="T76" fmla="*/ 50 w 382"/>
                <a:gd name="T77" fmla="*/ 3 h 346"/>
                <a:gd name="T78" fmla="*/ 60 w 382"/>
                <a:gd name="T79" fmla="*/ 4 h 346"/>
                <a:gd name="T80" fmla="*/ 69 w 382"/>
                <a:gd name="T81" fmla="*/ 6 h 346"/>
                <a:gd name="T82" fmla="*/ 77 w 382"/>
                <a:gd name="T83" fmla="*/ 10 h 346"/>
                <a:gd name="T84" fmla="*/ 84 w 382"/>
                <a:gd name="T85" fmla="*/ 17 h 346"/>
                <a:gd name="T86" fmla="*/ 90 w 382"/>
                <a:gd name="T87" fmla="*/ 25 h 346"/>
                <a:gd name="T88" fmla="*/ 96 w 382"/>
                <a:gd name="T89" fmla="*/ 46 h 346"/>
                <a:gd name="T90" fmla="*/ 89 w 382"/>
                <a:gd name="T91" fmla="*/ 67 h 346"/>
                <a:gd name="T92" fmla="*/ 79 w 382"/>
                <a:gd name="T93" fmla="*/ 76 h 346"/>
                <a:gd name="T94" fmla="*/ 68 w 382"/>
                <a:gd name="T95" fmla="*/ 83 h 346"/>
                <a:gd name="T96" fmla="*/ 56 w 382"/>
                <a:gd name="T97" fmla="*/ 86 h 346"/>
                <a:gd name="T98" fmla="*/ 41 w 382"/>
                <a:gd name="T99" fmla="*/ 86 h 346"/>
                <a:gd name="T100" fmla="*/ 23 w 382"/>
                <a:gd name="T101" fmla="*/ 83 h 346"/>
                <a:gd name="T102" fmla="*/ 7 w 382"/>
                <a:gd name="T103" fmla="*/ 71 h 346"/>
                <a:gd name="T104" fmla="*/ 1 w 382"/>
                <a:gd name="T105" fmla="*/ 55 h 346"/>
                <a:gd name="T106" fmla="*/ 1 w 382"/>
                <a:gd name="T107" fmla="*/ 36 h 346"/>
                <a:gd name="T108" fmla="*/ 6 w 382"/>
                <a:gd name="T109" fmla="*/ 20 h 346"/>
                <a:gd name="T110" fmla="*/ 18 w 382"/>
                <a:gd name="T111" fmla="*/ 7 h 346"/>
                <a:gd name="T112" fmla="*/ 26 w 382"/>
                <a:gd name="T113" fmla="*/ 3 h 346"/>
                <a:gd name="T114" fmla="*/ 30 w 382"/>
                <a:gd name="T115" fmla="*/ 1 h 346"/>
                <a:gd name="T116" fmla="*/ 34 w 382"/>
                <a:gd name="T117" fmla="*/ 0 h 34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</a:gdLst>
              <a:ahLst/>
              <a:cxnLst>
                <a:cxn ang="T118">
                  <a:pos x="T0" y="T1"/>
                </a:cxn>
                <a:cxn ang="T119">
                  <a:pos x="T2" y="T3"/>
                </a:cxn>
                <a:cxn ang="T120">
                  <a:pos x="T4" y="T5"/>
                </a:cxn>
                <a:cxn ang="T121">
                  <a:pos x="T6" y="T7"/>
                </a:cxn>
                <a:cxn ang="T122">
                  <a:pos x="T8" y="T9"/>
                </a:cxn>
                <a:cxn ang="T123">
                  <a:pos x="T10" y="T11"/>
                </a:cxn>
                <a:cxn ang="T124">
                  <a:pos x="T12" y="T13"/>
                </a:cxn>
                <a:cxn ang="T125">
                  <a:pos x="T14" y="T15"/>
                </a:cxn>
                <a:cxn ang="T126">
                  <a:pos x="T16" y="T17"/>
                </a:cxn>
                <a:cxn ang="T127">
                  <a:pos x="T18" y="T19"/>
                </a:cxn>
                <a:cxn ang="T128">
                  <a:pos x="T20" y="T21"/>
                </a:cxn>
                <a:cxn ang="T129">
                  <a:pos x="T22" y="T23"/>
                </a:cxn>
                <a:cxn ang="T130">
                  <a:pos x="T24" y="T25"/>
                </a:cxn>
                <a:cxn ang="T131">
                  <a:pos x="T26" y="T27"/>
                </a:cxn>
                <a:cxn ang="T132">
                  <a:pos x="T28" y="T29"/>
                </a:cxn>
                <a:cxn ang="T133">
                  <a:pos x="T30" y="T31"/>
                </a:cxn>
                <a:cxn ang="T134">
                  <a:pos x="T32" y="T33"/>
                </a:cxn>
                <a:cxn ang="T135">
                  <a:pos x="T34" y="T35"/>
                </a:cxn>
                <a:cxn ang="T136">
                  <a:pos x="T36" y="T37"/>
                </a:cxn>
                <a:cxn ang="T137">
                  <a:pos x="T38" y="T39"/>
                </a:cxn>
                <a:cxn ang="T138">
                  <a:pos x="T40" y="T41"/>
                </a:cxn>
                <a:cxn ang="T139">
                  <a:pos x="T42" y="T43"/>
                </a:cxn>
                <a:cxn ang="T140">
                  <a:pos x="T44" y="T45"/>
                </a:cxn>
                <a:cxn ang="T141">
                  <a:pos x="T46" y="T47"/>
                </a:cxn>
                <a:cxn ang="T142">
                  <a:pos x="T48" y="T49"/>
                </a:cxn>
                <a:cxn ang="T143">
                  <a:pos x="T50" y="T51"/>
                </a:cxn>
                <a:cxn ang="T144">
                  <a:pos x="T52" y="T53"/>
                </a:cxn>
                <a:cxn ang="T145">
                  <a:pos x="T54" y="T55"/>
                </a:cxn>
                <a:cxn ang="T146">
                  <a:pos x="T56" y="T57"/>
                </a:cxn>
                <a:cxn ang="T147">
                  <a:pos x="T58" y="T59"/>
                </a:cxn>
                <a:cxn ang="T148">
                  <a:pos x="T60" y="T61"/>
                </a:cxn>
                <a:cxn ang="T149">
                  <a:pos x="T62" y="T63"/>
                </a:cxn>
                <a:cxn ang="T150">
                  <a:pos x="T64" y="T65"/>
                </a:cxn>
                <a:cxn ang="T151">
                  <a:pos x="T66" y="T67"/>
                </a:cxn>
                <a:cxn ang="T152">
                  <a:pos x="T68" y="T69"/>
                </a:cxn>
                <a:cxn ang="T153">
                  <a:pos x="T70" y="T71"/>
                </a:cxn>
                <a:cxn ang="T154">
                  <a:pos x="T72" y="T73"/>
                </a:cxn>
                <a:cxn ang="T155">
                  <a:pos x="T74" y="T75"/>
                </a:cxn>
                <a:cxn ang="T156">
                  <a:pos x="T76" y="T77"/>
                </a:cxn>
                <a:cxn ang="T157">
                  <a:pos x="T78" y="T79"/>
                </a:cxn>
                <a:cxn ang="T158">
                  <a:pos x="T80" y="T81"/>
                </a:cxn>
                <a:cxn ang="T159">
                  <a:pos x="T82" y="T83"/>
                </a:cxn>
                <a:cxn ang="T160">
                  <a:pos x="T84" y="T85"/>
                </a:cxn>
                <a:cxn ang="T161">
                  <a:pos x="T86" y="T87"/>
                </a:cxn>
                <a:cxn ang="T162">
                  <a:pos x="T88" y="T89"/>
                </a:cxn>
                <a:cxn ang="T163">
                  <a:pos x="T90" y="T91"/>
                </a:cxn>
                <a:cxn ang="T164">
                  <a:pos x="T92" y="T93"/>
                </a:cxn>
                <a:cxn ang="T165">
                  <a:pos x="T94" y="T95"/>
                </a:cxn>
                <a:cxn ang="T166">
                  <a:pos x="T96" y="T97"/>
                </a:cxn>
                <a:cxn ang="T167">
                  <a:pos x="T98" y="T99"/>
                </a:cxn>
                <a:cxn ang="T168">
                  <a:pos x="T100" y="T101"/>
                </a:cxn>
                <a:cxn ang="T169">
                  <a:pos x="T102" y="T103"/>
                </a:cxn>
                <a:cxn ang="T170">
                  <a:pos x="T104" y="T105"/>
                </a:cxn>
                <a:cxn ang="T171">
                  <a:pos x="T106" y="T107"/>
                </a:cxn>
                <a:cxn ang="T172">
                  <a:pos x="T108" y="T109"/>
                </a:cxn>
                <a:cxn ang="T173">
                  <a:pos x="T110" y="T111"/>
                </a:cxn>
                <a:cxn ang="T174">
                  <a:pos x="T112" y="T113"/>
                </a:cxn>
                <a:cxn ang="T175">
                  <a:pos x="T114" y="T115"/>
                </a:cxn>
                <a:cxn ang="T176">
                  <a:pos x="T116" y="T117"/>
                </a:cxn>
              </a:cxnLst>
              <a:rect l="0" t="0" r="r" b="b"/>
              <a:pathLst>
                <a:path w="382" h="346">
                  <a:moveTo>
                    <a:pt x="134" y="0"/>
                  </a:moveTo>
                  <a:lnTo>
                    <a:pt x="114" y="13"/>
                  </a:lnTo>
                  <a:lnTo>
                    <a:pt x="97" y="28"/>
                  </a:lnTo>
                  <a:lnTo>
                    <a:pt x="84" y="45"/>
                  </a:lnTo>
                  <a:lnTo>
                    <a:pt x="73" y="63"/>
                  </a:lnTo>
                  <a:lnTo>
                    <a:pt x="64" y="83"/>
                  </a:lnTo>
                  <a:lnTo>
                    <a:pt x="57" y="103"/>
                  </a:lnTo>
                  <a:lnTo>
                    <a:pt x="52" y="125"/>
                  </a:lnTo>
                  <a:lnTo>
                    <a:pt x="48" y="146"/>
                  </a:lnTo>
                  <a:lnTo>
                    <a:pt x="49" y="163"/>
                  </a:lnTo>
                  <a:lnTo>
                    <a:pt x="53" y="179"/>
                  </a:lnTo>
                  <a:lnTo>
                    <a:pt x="59" y="194"/>
                  </a:lnTo>
                  <a:lnTo>
                    <a:pt x="67" y="209"/>
                  </a:lnTo>
                  <a:lnTo>
                    <a:pt x="77" y="222"/>
                  </a:lnTo>
                  <a:lnTo>
                    <a:pt x="88" y="235"/>
                  </a:lnTo>
                  <a:lnTo>
                    <a:pt x="101" y="246"/>
                  </a:lnTo>
                  <a:lnTo>
                    <a:pt x="115" y="256"/>
                  </a:lnTo>
                  <a:lnTo>
                    <a:pt x="140" y="262"/>
                  </a:lnTo>
                  <a:lnTo>
                    <a:pt x="162" y="266"/>
                  </a:lnTo>
                  <a:lnTo>
                    <a:pt x="183" y="268"/>
                  </a:lnTo>
                  <a:lnTo>
                    <a:pt x="202" y="268"/>
                  </a:lnTo>
                  <a:lnTo>
                    <a:pt x="220" y="265"/>
                  </a:lnTo>
                  <a:lnTo>
                    <a:pt x="237" y="259"/>
                  </a:lnTo>
                  <a:lnTo>
                    <a:pt x="253" y="250"/>
                  </a:lnTo>
                  <a:lnTo>
                    <a:pt x="269" y="238"/>
                  </a:lnTo>
                  <a:lnTo>
                    <a:pt x="283" y="226"/>
                  </a:lnTo>
                  <a:lnTo>
                    <a:pt x="294" y="213"/>
                  </a:lnTo>
                  <a:lnTo>
                    <a:pt x="303" y="198"/>
                  </a:lnTo>
                  <a:lnTo>
                    <a:pt x="310" y="183"/>
                  </a:lnTo>
                  <a:lnTo>
                    <a:pt x="314" y="167"/>
                  </a:lnTo>
                  <a:lnTo>
                    <a:pt x="316" y="151"/>
                  </a:lnTo>
                  <a:lnTo>
                    <a:pt x="315" y="134"/>
                  </a:lnTo>
                  <a:lnTo>
                    <a:pt x="312" y="117"/>
                  </a:lnTo>
                  <a:lnTo>
                    <a:pt x="309" y="110"/>
                  </a:lnTo>
                  <a:lnTo>
                    <a:pt x="306" y="104"/>
                  </a:lnTo>
                  <a:lnTo>
                    <a:pt x="301" y="98"/>
                  </a:lnTo>
                  <a:lnTo>
                    <a:pt x="296" y="92"/>
                  </a:lnTo>
                  <a:lnTo>
                    <a:pt x="290" y="86"/>
                  </a:lnTo>
                  <a:lnTo>
                    <a:pt x="283" y="81"/>
                  </a:lnTo>
                  <a:lnTo>
                    <a:pt x="277" y="77"/>
                  </a:lnTo>
                  <a:lnTo>
                    <a:pt x="271" y="73"/>
                  </a:lnTo>
                  <a:lnTo>
                    <a:pt x="256" y="72"/>
                  </a:lnTo>
                  <a:lnTo>
                    <a:pt x="241" y="71"/>
                  </a:lnTo>
                  <a:lnTo>
                    <a:pt x="226" y="71"/>
                  </a:lnTo>
                  <a:lnTo>
                    <a:pt x="211" y="73"/>
                  </a:lnTo>
                  <a:lnTo>
                    <a:pt x="197" y="77"/>
                  </a:lnTo>
                  <a:lnTo>
                    <a:pt x="185" y="84"/>
                  </a:lnTo>
                  <a:lnTo>
                    <a:pt x="175" y="94"/>
                  </a:lnTo>
                  <a:lnTo>
                    <a:pt x="167" y="108"/>
                  </a:lnTo>
                  <a:lnTo>
                    <a:pt x="164" y="125"/>
                  </a:lnTo>
                  <a:lnTo>
                    <a:pt x="163" y="140"/>
                  </a:lnTo>
                  <a:lnTo>
                    <a:pt x="167" y="155"/>
                  </a:lnTo>
                  <a:lnTo>
                    <a:pt x="177" y="167"/>
                  </a:lnTo>
                  <a:lnTo>
                    <a:pt x="186" y="171"/>
                  </a:lnTo>
                  <a:lnTo>
                    <a:pt x="194" y="173"/>
                  </a:lnTo>
                  <a:lnTo>
                    <a:pt x="202" y="174"/>
                  </a:lnTo>
                  <a:lnTo>
                    <a:pt x="209" y="174"/>
                  </a:lnTo>
                  <a:lnTo>
                    <a:pt x="215" y="173"/>
                  </a:lnTo>
                  <a:lnTo>
                    <a:pt x="221" y="170"/>
                  </a:lnTo>
                  <a:lnTo>
                    <a:pt x="227" y="167"/>
                  </a:lnTo>
                  <a:lnTo>
                    <a:pt x="234" y="162"/>
                  </a:lnTo>
                  <a:lnTo>
                    <a:pt x="234" y="151"/>
                  </a:lnTo>
                  <a:lnTo>
                    <a:pt x="232" y="140"/>
                  </a:lnTo>
                  <a:lnTo>
                    <a:pt x="228" y="130"/>
                  </a:lnTo>
                  <a:lnTo>
                    <a:pt x="221" y="121"/>
                  </a:lnTo>
                  <a:lnTo>
                    <a:pt x="220" y="135"/>
                  </a:lnTo>
                  <a:lnTo>
                    <a:pt x="216" y="145"/>
                  </a:lnTo>
                  <a:lnTo>
                    <a:pt x="209" y="151"/>
                  </a:lnTo>
                  <a:lnTo>
                    <a:pt x="198" y="152"/>
                  </a:lnTo>
                  <a:lnTo>
                    <a:pt x="192" y="146"/>
                  </a:lnTo>
                  <a:lnTo>
                    <a:pt x="189" y="139"/>
                  </a:lnTo>
                  <a:lnTo>
                    <a:pt x="188" y="130"/>
                  </a:lnTo>
                  <a:lnTo>
                    <a:pt x="188" y="121"/>
                  </a:lnTo>
                  <a:lnTo>
                    <a:pt x="192" y="116"/>
                  </a:lnTo>
                  <a:lnTo>
                    <a:pt x="197" y="113"/>
                  </a:lnTo>
                  <a:lnTo>
                    <a:pt x="203" y="109"/>
                  </a:lnTo>
                  <a:lnTo>
                    <a:pt x="209" y="106"/>
                  </a:lnTo>
                  <a:lnTo>
                    <a:pt x="216" y="104"/>
                  </a:lnTo>
                  <a:lnTo>
                    <a:pt x="222" y="102"/>
                  </a:lnTo>
                  <a:lnTo>
                    <a:pt x="229" y="101"/>
                  </a:lnTo>
                  <a:lnTo>
                    <a:pt x="236" y="100"/>
                  </a:lnTo>
                  <a:lnTo>
                    <a:pt x="243" y="101"/>
                  </a:lnTo>
                  <a:lnTo>
                    <a:pt x="250" y="103"/>
                  </a:lnTo>
                  <a:lnTo>
                    <a:pt x="257" y="106"/>
                  </a:lnTo>
                  <a:lnTo>
                    <a:pt x="264" y="110"/>
                  </a:lnTo>
                  <a:lnTo>
                    <a:pt x="270" y="115"/>
                  </a:lnTo>
                  <a:lnTo>
                    <a:pt x="274" y="121"/>
                  </a:lnTo>
                  <a:lnTo>
                    <a:pt x="278" y="128"/>
                  </a:lnTo>
                  <a:lnTo>
                    <a:pt x="279" y="135"/>
                  </a:lnTo>
                  <a:lnTo>
                    <a:pt x="280" y="153"/>
                  </a:lnTo>
                  <a:lnTo>
                    <a:pt x="277" y="168"/>
                  </a:lnTo>
                  <a:lnTo>
                    <a:pt x="270" y="182"/>
                  </a:lnTo>
                  <a:lnTo>
                    <a:pt x="263" y="194"/>
                  </a:lnTo>
                  <a:lnTo>
                    <a:pt x="248" y="208"/>
                  </a:lnTo>
                  <a:lnTo>
                    <a:pt x="232" y="219"/>
                  </a:lnTo>
                  <a:lnTo>
                    <a:pt x="215" y="225"/>
                  </a:lnTo>
                  <a:lnTo>
                    <a:pt x="197" y="229"/>
                  </a:lnTo>
                  <a:lnTo>
                    <a:pt x="178" y="230"/>
                  </a:lnTo>
                  <a:lnTo>
                    <a:pt x="160" y="227"/>
                  </a:lnTo>
                  <a:lnTo>
                    <a:pt x="143" y="223"/>
                  </a:lnTo>
                  <a:lnTo>
                    <a:pt x="127" y="216"/>
                  </a:lnTo>
                  <a:lnTo>
                    <a:pt x="116" y="206"/>
                  </a:lnTo>
                  <a:lnTo>
                    <a:pt x="107" y="194"/>
                  </a:lnTo>
                  <a:lnTo>
                    <a:pt x="100" y="182"/>
                  </a:lnTo>
                  <a:lnTo>
                    <a:pt x="95" y="169"/>
                  </a:lnTo>
                  <a:lnTo>
                    <a:pt x="92" y="155"/>
                  </a:lnTo>
                  <a:lnTo>
                    <a:pt x="90" y="141"/>
                  </a:lnTo>
                  <a:lnTo>
                    <a:pt x="91" y="126"/>
                  </a:lnTo>
                  <a:lnTo>
                    <a:pt x="94" y="111"/>
                  </a:lnTo>
                  <a:lnTo>
                    <a:pt x="101" y="95"/>
                  </a:lnTo>
                  <a:lnTo>
                    <a:pt x="111" y="79"/>
                  </a:lnTo>
                  <a:lnTo>
                    <a:pt x="122" y="63"/>
                  </a:lnTo>
                  <a:lnTo>
                    <a:pt x="134" y="48"/>
                  </a:lnTo>
                  <a:lnTo>
                    <a:pt x="148" y="34"/>
                  </a:lnTo>
                  <a:lnTo>
                    <a:pt x="164" y="23"/>
                  </a:lnTo>
                  <a:lnTo>
                    <a:pt x="180" y="16"/>
                  </a:lnTo>
                  <a:lnTo>
                    <a:pt x="198" y="12"/>
                  </a:lnTo>
                  <a:lnTo>
                    <a:pt x="211" y="12"/>
                  </a:lnTo>
                  <a:lnTo>
                    <a:pt x="224" y="13"/>
                  </a:lnTo>
                  <a:lnTo>
                    <a:pt x="237" y="14"/>
                  </a:lnTo>
                  <a:lnTo>
                    <a:pt x="249" y="16"/>
                  </a:lnTo>
                  <a:lnTo>
                    <a:pt x="261" y="20"/>
                  </a:lnTo>
                  <a:lnTo>
                    <a:pt x="273" y="23"/>
                  </a:lnTo>
                  <a:lnTo>
                    <a:pt x="284" y="28"/>
                  </a:lnTo>
                  <a:lnTo>
                    <a:pt x="295" y="34"/>
                  </a:lnTo>
                  <a:lnTo>
                    <a:pt x="305" y="40"/>
                  </a:lnTo>
                  <a:lnTo>
                    <a:pt x="316" y="48"/>
                  </a:lnTo>
                  <a:lnTo>
                    <a:pt x="325" y="56"/>
                  </a:lnTo>
                  <a:lnTo>
                    <a:pt x="334" y="65"/>
                  </a:lnTo>
                  <a:lnTo>
                    <a:pt x="343" y="75"/>
                  </a:lnTo>
                  <a:lnTo>
                    <a:pt x="351" y="86"/>
                  </a:lnTo>
                  <a:lnTo>
                    <a:pt x="358" y="98"/>
                  </a:lnTo>
                  <a:lnTo>
                    <a:pt x="365" y="111"/>
                  </a:lnTo>
                  <a:lnTo>
                    <a:pt x="377" y="145"/>
                  </a:lnTo>
                  <a:lnTo>
                    <a:pt x="382" y="181"/>
                  </a:lnTo>
                  <a:lnTo>
                    <a:pt x="378" y="217"/>
                  </a:lnTo>
                  <a:lnTo>
                    <a:pt x="365" y="252"/>
                  </a:lnTo>
                  <a:lnTo>
                    <a:pt x="353" y="267"/>
                  </a:lnTo>
                  <a:lnTo>
                    <a:pt x="340" y="281"/>
                  </a:lnTo>
                  <a:lnTo>
                    <a:pt x="327" y="293"/>
                  </a:lnTo>
                  <a:lnTo>
                    <a:pt x="314" y="304"/>
                  </a:lnTo>
                  <a:lnTo>
                    <a:pt x="301" y="314"/>
                  </a:lnTo>
                  <a:lnTo>
                    <a:pt x="286" y="323"/>
                  </a:lnTo>
                  <a:lnTo>
                    <a:pt x="271" y="330"/>
                  </a:lnTo>
                  <a:lnTo>
                    <a:pt x="256" y="336"/>
                  </a:lnTo>
                  <a:lnTo>
                    <a:pt x="239" y="340"/>
                  </a:lnTo>
                  <a:lnTo>
                    <a:pt x="222" y="344"/>
                  </a:lnTo>
                  <a:lnTo>
                    <a:pt x="203" y="345"/>
                  </a:lnTo>
                  <a:lnTo>
                    <a:pt x="183" y="346"/>
                  </a:lnTo>
                  <a:lnTo>
                    <a:pt x="162" y="344"/>
                  </a:lnTo>
                  <a:lnTo>
                    <a:pt x="140" y="342"/>
                  </a:lnTo>
                  <a:lnTo>
                    <a:pt x="116" y="338"/>
                  </a:lnTo>
                  <a:lnTo>
                    <a:pt x="91" y="332"/>
                  </a:lnTo>
                  <a:lnTo>
                    <a:pt x="65" y="318"/>
                  </a:lnTo>
                  <a:lnTo>
                    <a:pt x="44" y="302"/>
                  </a:lnTo>
                  <a:lnTo>
                    <a:pt x="28" y="283"/>
                  </a:lnTo>
                  <a:lnTo>
                    <a:pt x="16" y="263"/>
                  </a:lnTo>
                  <a:lnTo>
                    <a:pt x="8" y="241"/>
                  </a:lnTo>
                  <a:lnTo>
                    <a:pt x="3" y="217"/>
                  </a:lnTo>
                  <a:lnTo>
                    <a:pt x="0" y="193"/>
                  </a:lnTo>
                  <a:lnTo>
                    <a:pt x="0" y="167"/>
                  </a:lnTo>
                  <a:lnTo>
                    <a:pt x="1" y="143"/>
                  </a:lnTo>
                  <a:lnTo>
                    <a:pt x="6" y="120"/>
                  </a:lnTo>
                  <a:lnTo>
                    <a:pt x="14" y="98"/>
                  </a:lnTo>
                  <a:lnTo>
                    <a:pt x="24" y="77"/>
                  </a:lnTo>
                  <a:lnTo>
                    <a:pt x="37" y="58"/>
                  </a:lnTo>
                  <a:lnTo>
                    <a:pt x="53" y="41"/>
                  </a:lnTo>
                  <a:lnTo>
                    <a:pt x="71" y="26"/>
                  </a:lnTo>
                  <a:lnTo>
                    <a:pt x="91" y="14"/>
                  </a:lnTo>
                  <a:lnTo>
                    <a:pt x="96" y="12"/>
                  </a:lnTo>
                  <a:lnTo>
                    <a:pt x="101" y="10"/>
                  </a:lnTo>
                  <a:lnTo>
                    <a:pt x="107" y="8"/>
                  </a:lnTo>
                  <a:lnTo>
                    <a:pt x="112" y="5"/>
                  </a:lnTo>
                  <a:lnTo>
                    <a:pt x="117" y="4"/>
                  </a:lnTo>
                  <a:lnTo>
                    <a:pt x="123" y="2"/>
                  </a:lnTo>
                  <a:lnTo>
                    <a:pt x="128" y="1"/>
                  </a:lnTo>
                  <a:lnTo>
                    <a:pt x="134" y="0"/>
                  </a:lnTo>
                  <a:close/>
                </a:path>
              </a:pathLst>
            </a:custGeom>
            <a:solidFill>
              <a:srgbClr val="FFFF7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40" name="Freeform 13"/>
            <p:cNvSpPr>
              <a:spLocks/>
            </p:cNvSpPr>
            <p:nvPr/>
          </p:nvSpPr>
          <p:spPr bwMode="auto">
            <a:xfrm>
              <a:off x="2059" y="2419"/>
              <a:ext cx="203" cy="189"/>
            </a:xfrm>
            <a:custGeom>
              <a:avLst/>
              <a:gdLst>
                <a:gd name="T0" fmla="*/ 101 w 407"/>
                <a:gd name="T1" fmla="*/ 86 h 378"/>
                <a:gd name="T2" fmla="*/ 99 w 407"/>
                <a:gd name="T3" fmla="*/ 87 h 378"/>
                <a:gd name="T4" fmla="*/ 98 w 407"/>
                <a:gd name="T5" fmla="*/ 88 h 378"/>
                <a:gd name="T6" fmla="*/ 96 w 407"/>
                <a:gd name="T7" fmla="*/ 89 h 378"/>
                <a:gd name="T8" fmla="*/ 95 w 407"/>
                <a:gd name="T9" fmla="*/ 90 h 378"/>
                <a:gd name="T10" fmla="*/ 94 w 407"/>
                <a:gd name="T11" fmla="*/ 91 h 378"/>
                <a:gd name="T12" fmla="*/ 94 w 407"/>
                <a:gd name="T13" fmla="*/ 92 h 378"/>
                <a:gd name="T14" fmla="*/ 93 w 407"/>
                <a:gd name="T15" fmla="*/ 93 h 378"/>
                <a:gd name="T16" fmla="*/ 92 w 407"/>
                <a:gd name="T17" fmla="*/ 95 h 378"/>
                <a:gd name="T18" fmla="*/ 23 w 407"/>
                <a:gd name="T19" fmla="*/ 29 h 378"/>
                <a:gd name="T20" fmla="*/ 23 w 407"/>
                <a:gd name="T21" fmla="*/ 26 h 378"/>
                <a:gd name="T22" fmla="*/ 22 w 407"/>
                <a:gd name="T23" fmla="*/ 24 h 378"/>
                <a:gd name="T24" fmla="*/ 21 w 407"/>
                <a:gd name="T25" fmla="*/ 21 h 378"/>
                <a:gd name="T26" fmla="*/ 20 w 407"/>
                <a:gd name="T27" fmla="*/ 19 h 378"/>
                <a:gd name="T28" fmla="*/ 18 w 407"/>
                <a:gd name="T29" fmla="*/ 17 h 378"/>
                <a:gd name="T30" fmla="*/ 16 w 407"/>
                <a:gd name="T31" fmla="*/ 16 h 378"/>
                <a:gd name="T32" fmla="*/ 14 w 407"/>
                <a:gd name="T33" fmla="*/ 14 h 378"/>
                <a:gd name="T34" fmla="*/ 12 w 407"/>
                <a:gd name="T35" fmla="*/ 13 h 378"/>
                <a:gd name="T36" fmla="*/ 10 w 407"/>
                <a:gd name="T37" fmla="*/ 12 h 378"/>
                <a:gd name="T38" fmla="*/ 8 w 407"/>
                <a:gd name="T39" fmla="*/ 12 h 378"/>
                <a:gd name="T40" fmla="*/ 6 w 407"/>
                <a:gd name="T41" fmla="*/ 11 h 378"/>
                <a:gd name="T42" fmla="*/ 4 w 407"/>
                <a:gd name="T43" fmla="*/ 10 h 378"/>
                <a:gd name="T44" fmla="*/ 2 w 407"/>
                <a:gd name="T45" fmla="*/ 9 h 378"/>
                <a:gd name="T46" fmla="*/ 1 w 407"/>
                <a:gd name="T47" fmla="*/ 7 h 378"/>
                <a:gd name="T48" fmla="*/ 0 w 407"/>
                <a:gd name="T49" fmla="*/ 6 h 378"/>
                <a:gd name="T50" fmla="*/ 0 w 407"/>
                <a:gd name="T51" fmla="*/ 4 h 378"/>
                <a:gd name="T52" fmla="*/ 1 w 407"/>
                <a:gd name="T53" fmla="*/ 1 h 378"/>
                <a:gd name="T54" fmla="*/ 3 w 407"/>
                <a:gd name="T55" fmla="*/ 0 h 378"/>
                <a:gd name="T56" fmla="*/ 5 w 407"/>
                <a:gd name="T57" fmla="*/ 0 h 378"/>
                <a:gd name="T58" fmla="*/ 7 w 407"/>
                <a:gd name="T59" fmla="*/ 1 h 378"/>
                <a:gd name="T60" fmla="*/ 9 w 407"/>
                <a:gd name="T61" fmla="*/ 2 h 378"/>
                <a:gd name="T62" fmla="*/ 10 w 407"/>
                <a:gd name="T63" fmla="*/ 3 h 378"/>
                <a:gd name="T64" fmla="*/ 11 w 407"/>
                <a:gd name="T65" fmla="*/ 4 h 378"/>
                <a:gd name="T66" fmla="*/ 12 w 407"/>
                <a:gd name="T67" fmla="*/ 4 h 378"/>
                <a:gd name="T68" fmla="*/ 13 w 407"/>
                <a:gd name="T69" fmla="*/ 6 h 378"/>
                <a:gd name="T70" fmla="*/ 14 w 407"/>
                <a:gd name="T71" fmla="*/ 9 h 378"/>
                <a:gd name="T72" fmla="*/ 16 w 407"/>
                <a:gd name="T73" fmla="*/ 10 h 378"/>
                <a:gd name="T74" fmla="*/ 18 w 407"/>
                <a:gd name="T75" fmla="*/ 12 h 378"/>
                <a:gd name="T76" fmla="*/ 19 w 407"/>
                <a:gd name="T77" fmla="*/ 14 h 378"/>
                <a:gd name="T78" fmla="*/ 21 w 407"/>
                <a:gd name="T79" fmla="*/ 15 h 378"/>
                <a:gd name="T80" fmla="*/ 23 w 407"/>
                <a:gd name="T81" fmla="*/ 16 h 378"/>
                <a:gd name="T82" fmla="*/ 25 w 407"/>
                <a:gd name="T83" fmla="*/ 18 h 378"/>
                <a:gd name="T84" fmla="*/ 101 w 407"/>
                <a:gd name="T85" fmla="*/ 86 h 378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0" t="0" r="r" b="b"/>
              <a:pathLst>
                <a:path w="407" h="378">
                  <a:moveTo>
                    <a:pt x="407" y="342"/>
                  </a:moveTo>
                  <a:lnTo>
                    <a:pt x="399" y="346"/>
                  </a:lnTo>
                  <a:lnTo>
                    <a:pt x="392" y="350"/>
                  </a:lnTo>
                  <a:lnTo>
                    <a:pt x="387" y="354"/>
                  </a:lnTo>
                  <a:lnTo>
                    <a:pt x="382" y="358"/>
                  </a:lnTo>
                  <a:lnTo>
                    <a:pt x="379" y="362"/>
                  </a:lnTo>
                  <a:lnTo>
                    <a:pt x="376" y="367"/>
                  </a:lnTo>
                  <a:lnTo>
                    <a:pt x="373" y="372"/>
                  </a:lnTo>
                  <a:lnTo>
                    <a:pt x="371" y="378"/>
                  </a:lnTo>
                  <a:lnTo>
                    <a:pt x="94" y="113"/>
                  </a:lnTo>
                  <a:lnTo>
                    <a:pt x="93" y="103"/>
                  </a:lnTo>
                  <a:lnTo>
                    <a:pt x="90" y="93"/>
                  </a:lnTo>
                  <a:lnTo>
                    <a:pt x="86" y="84"/>
                  </a:lnTo>
                  <a:lnTo>
                    <a:pt x="80" y="75"/>
                  </a:lnTo>
                  <a:lnTo>
                    <a:pt x="73" y="67"/>
                  </a:lnTo>
                  <a:lnTo>
                    <a:pt x="66" y="61"/>
                  </a:lnTo>
                  <a:lnTo>
                    <a:pt x="57" y="55"/>
                  </a:lnTo>
                  <a:lnTo>
                    <a:pt x="48" y="51"/>
                  </a:lnTo>
                  <a:lnTo>
                    <a:pt x="41" y="48"/>
                  </a:lnTo>
                  <a:lnTo>
                    <a:pt x="33" y="45"/>
                  </a:lnTo>
                  <a:lnTo>
                    <a:pt x="24" y="42"/>
                  </a:lnTo>
                  <a:lnTo>
                    <a:pt x="17" y="38"/>
                  </a:lnTo>
                  <a:lnTo>
                    <a:pt x="10" y="34"/>
                  </a:lnTo>
                  <a:lnTo>
                    <a:pt x="4" y="28"/>
                  </a:lnTo>
                  <a:lnTo>
                    <a:pt x="1" y="21"/>
                  </a:lnTo>
                  <a:lnTo>
                    <a:pt x="0" y="13"/>
                  </a:lnTo>
                  <a:lnTo>
                    <a:pt x="6" y="4"/>
                  </a:lnTo>
                  <a:lnTo>
                    <a:pt x="14" y="0"/>
                  </a:lnTo>
                  <a:lnTo>
                    <a:pt x="22" y="0"/>
                  </a:lnTo>
                  <a:lnTo>
                    <a:pt x="30" y="3"/>
                  </a:lnTo>
                  <a:lnTo>
                    <a:pt x="38" y="8"/>
                  </a:lnTo>
                  <a:lnTo>
                    <a:pt x="43" y="12"/>
                  </a:lnTo>
                  <a:lnTo>
                    <a:pt x="47" y="15"/>
                  </a:lnTo>
                  <a:lnTo>
                    <a:pt x="48" y="15"/>
                  </a:lnTo>
                  <a:lnTo>
                    <a:pt x="53" y="24"/>
                  </a:lnTo>
                  <a:lnTo>
                    <a:pt x="59" y="33"/>
                  </a:lnTo>
                  <a:lnTo>
                    <a:pt x="66" y="40"/>
                  </a:lnTo>
                  <a:lnTo>
                    <a:pt x="72" y="47"/>
                  </a:lnTo>
                  <a:lnTo>
                    <a:pt x="79" y="53"/>
                  </a:lnTo>
                  <a:lnTo>
                    <a:pt x="87" y="59"/>
                  </a:lnTo>
                  <a:lnTo>
                    <a:pt x="94" y="64"/>
                  </a:lnTo>
                  <a:lnTo>
                    <a:pt x="102" y="69"/>
                  </a:lnTo>
                  <a:lnTo>
                    <a:pt x="407" y="342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41" name="Freeform 14"/>
            <p:cNvSpPr>
              <a:spLocks/>
            </p:cNvSpPr>
            <p:nvPr/>
          </p:nvSpPr>
          <p:spPr bwMode="auto">
            <a:xfrm>
              <a:off x="2111" y="2429"/>
              <a:ext cx="107" cy="99"/>
            </a:xfrm>
            <a:custGeom>
              <a:avLst/>
              <a:gdLst>
                <a:gd name="T0" fmla="*/ 54 w 214"/>
                <a:gd name="T1" fmla="*/ 29 h 198"/>
                <a:gd name="T2" fmla="*/ 53 w 214"/>
                <a:gd name="T3" fmla="*/ 50 h 198"/>
                <a:gd name="T4" fmla="*/ 49 w 214"/>
                <a:gd name="T5" fmla="*/ 46 h 198"/>
                <a:gd name="T6" fmla="*/ 44 w 214"/>
                <a:gd name="T7" fmla="*/ 42 h 198"/>
                <a:gd name="T8" fmla="*/ 39 w 214"/>
                <a:gd name="T9" fmla="*/ 39 h 198"/>
                <a:gd name="T10" fmla="*/ 35 w 214"/>
                <a:gd name="T11" fmla="*/ 35 h 198"/>
                <a:gd name="T12" fmla="*/ 31 w 214"/>
                <a:gd name="T13" fmla="*/ 31 h 198"/>
                <a:gd name="T14" fmla="*/ 27 w 214"/>
                <a:gd name="T15" fmla="*/ 26 h 198"/>
                <a:gd name="T16" fmla="*/ 26 w 214"/>
                <a:gd name="T17" fmla="*/ 20 h 198"/>
                <a:gd name="T18" fmla="*/ 25 w 214"/>
                <a:gd name="T19" fmla="*/ 14 h 198"/>
                <a:gd name="T20" fmla="*/ 24 w 214"/>
                <a:gd name="T21" fmla="*/ 13 h 198"/>
                <a:gd name="T22" fmla="*/ 22 w 214"/>
                <a:gd name="T23" fmla="*/ 13 h 198"/>
                <a:gd name="T24" fmla="*/ 21 w 214"/>
                <a:gd name="T25" fmla="*/ 13 h 198"/>
                <a:gd name="T26" fmla="*/ 19 w 214"/>
                <a:gd name="T27" fmla="*/ 12 h 198"/>
                <a:gd name="T28" fmla="*/ 15 w 214"/>
                <a:gd name="T29" fmla="*/ 12 h 198"/>
                <a:gd name="T30" fmla="*/ 12 w 214"/>
                <a:gd name="T31" fmla="*/ 11 h 198"/>
                <a:gd name="T32" fmla="*/ 9 w 214"/>
                <a:gd name="T33" fmla="*/ 10 h 198"/>
                <a:gd name="T34" fmla="*/ 7 w 214"/>
                <a:gd name="T35" fmla="*/ 9 h 198"/>
                <a:gd name="T36" fmla="*/ 5 w 214"/>
                <a:gd name="T37" fmla="*/ 8 h 198"/>
                <a:gd name="T38" fmla="*/ 3 w 214"/>
                <a:gd name="T39" fmla="*/ 6 h 198"/>
                <a:gd name="T40" fmla="*/ 1 w 214"/>
                <a:gd name="T41" fmla="*/ 3 h 198"/>
                <a:gd name="T42" fmla="*/ 0 w 214"/>
                <a:gd name="T43" fmla="*/ 0 h 198"/>
                <a:gd name="T44" fmla="*/ 25 w 214"/>
                <a:gd name="T45" fmla="*/ 4 h 198"/>
                <a:gd name="T46" fmla="*/ 54 w 214"/>
                <a:gd name="T47" fmla="*/ 29 h 198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</a:gdLst>
              <a:ahLst/>
              <a:cxnLst>
                <a:cxn ang="T48">
                  <a:pos x="T0" y="T1"/>
                </a:cxn>
                <a:cxn ang="T49">
                  <a:pos x="T2" y="T3"/>
                </a:cxn>
                <a:cxn ang="T50">
                  <a:pos x="T4" y="T5"/>
                </a:cxn>
                <a:cxn ang="T51">
                  <a:pos x="T6" y="T7"/>
                </a:cxn>
                <a:cxn ang="T52">
                  <a:pos x="T8" y="T9"/>
                </a:cxn>
                <a:cxn ang="T53">
                  <a:pos x="T10" y="T11"/>
                </a:cxn>
                <a:cxn ang="T54">
                  <a:pos x="T12" y="T13"/>
                </a:cxn>
                <a:cxn ang="T55">
                  <a:pos x="T14" y="T15"/>
                </a:cxn>
                <a:cxn ang="T56">
                  <a:pos x="T16" y="T17"/>
                </a:cxn>
                <a:cxn ang="T57">
                  <a:pos x="T18" y="T19"/>
                </a:cxn>
                <a:cxn ang="T58">
                  <a:pos x="T20" y="T21"/>
                </a:cxn>
                <a:cxn ang="T59">
                  <a:pos x="T22" y="T23"/>
                </a:cxn>
                <a:cxn ang="T60">
                  <a:pos x="T24" y="T25"/>
                </a:cxn>
                <a:cxn ang="T61">
                  <a:pos x="T26" y="T27"/>
                </a:cxn>
                <a:cxn ang="T62">
                  <a:pos x="T28" y="T29"/>
                </a:cxn>
                <a:cxn ang="T63">
                  <a:pos x="T30" y="T31"/>
                </a:cxn>
                <a:cxn ang="T64">
                  <a:pos x="T32" y="T33"/>
                </a:cxn>
                <a:cxn ang="T65">
                  <a:pos x="T34" y="T35"/>
                </a:cxn>
                <a:cxn ang="T66">
                  <a:pos x="T36" y="T37"/>
                </a:cxn>
                <a:cxn ang="T67">
                  <a:pos x="T38" y="T39"/>
                </a:cxn>
                <a:cxn ang="T68">
                  <a:pos x="T40" y="T41"/>
                </a:cxn>
                <a:cxn ang="T69">
                  <a:pos x="T42" y="T43"/>
                </a:cxn>
                <a:cxn ang="T70">
                  <a:pos x="T44" y="T45"/>
                </a:cxn>
                <a:cxn ang="T71">
                  <a:pos x="T46" y="T47"/>
                </a:cxn>
              </a:cxnLst>
              <a:rect l="0" t="0" r="r" b="b"/>
              <a:pathLst>
                <a:path w="214" h="198">
                  <a:moveTo>
                    <a:pt x="214" y="113"/>
                  </a:moveTo>
                  <a:lnTo>
                    <a:pt x="212" y="198"/>
                  </a:lnTo>
                  <a:lnTo>
                    <a:pt x="195" y="183"/>
                  </a:lnTo>
                  <a:lnTo>
                    <a:pt x="176" y="168"/>
                  </a:lnTo>
                  <a:lnTo>
                    <a:pt x="155" y="153"/>
                  </a:lnTo>
                  <a:lnTo>
                    <a:pt x="137" y="137"/>
                  </a:lnTo>
                  <a:lnTo>
                    <a:pt x="121" y="121"/>
                  </a:lnTo>
                  <a:lnTo>
                    <a:pt x="108" y="102"/>
                  </a:lnTo>
                  <a:lnTo>
                    <a:pt x="101" y="80"/>
                  </a:lnTo>
                  <a:lnTo>
                    <a:pt x="100" y="56"/>
                  </a:lnTo>
                  <a:lnTo>
                    <a:pt x="95" y="51"/>
                  </a:lnTo>
                  <a:lnTo>
                    <a:pt x="88" y="49"/>
                  </a:lnTo>
                  <a:lnTo>
                    <a:pt x="81" y="49"/>
                  </a:lnTo>
                  <a:lnTo>
                    <a:pt x="73" y="48"/>
                  </a:lnTo>
                  <a:lnTo>
                    <a:pt x="60" y="45"/>
                  </a:lnTo>
                  <a:lnTo>
                    <a:pt x="48" y="43"/>
                  </a:lnTo>
                  <a:lnTo>
                    <a:pt x="36" y="39"/>
                  </a:lnTo>
                  <a:lnTo>
                    <a:pt x="26" y="35"/>
                  </a:lnTo>
                  <a:lnTo>
                    <a:pt x="17" y="29"/>
                  </a:lnTo>
                  <a:lnTo>
                    <a:pt x="9" y="22"/>
                  </a:lnTo>
                  <a:lnTo>
                    <a:pt x="4" y="12"/>
                  </a:lnTo>
                  <a:lnTo>
                    <a:pt x="0" y="0"/>
                  </a:lnTo>
                  <a:lnTo>
                    <a:pt x="98" y="13"/>
                  </a:lnTo>
                  <a:lnTo>
                    <a:pt x="214" y="113"/>
                  </a:lnTo>
                  <a:close/>
                </a:path>
              </a:pathLst>
            </a:custGeom>
            <a:solidFill>
              <a:srgbClr val="E5A5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42" name="Freeform 15"/>
            <p:cNvSpPr>
              <a:spLocks/>
            </p:cNvSpPr>
            <p:nvPr/>
          </p:nvSpPr>
          <p:spPr bwMode="auto">
            <a:xfrm>
              <a:off x="2075" y="2459"/>
              <a:ext cx="146" cy="161"/>
            </a:xfrm>
            <a:custGeom>
              <a:avLst/>
              <a:gdLst>
                <a:gd name="T0" fmla="*/ 7 w 292"/>
                <a:gd name="T1" fmla="*/ 4 h 321"/>
                <a:gd name="T2" fmla="*/ 7 w 292"/>
                <a:gd name="T3" fmla="*/ 12 h 321"/>
                <a:gd name="T4" fmla="*/ 9 w 292"/>
                <a:gd name="T5" fmla="*/ 19 h 321"/>
                <a:gd name="T6" fmla="*/ 10 w 292"/>
                <a:gd name="T7" fmla="*/ 26 h 321"/>
                <a:gd name="T8" fmla="*/ 12 w 292"/>
                <a:gd name="T9" fmla="*/ 34 h 321"/>
                <a:gd name="T10" fmla="*/ 13 w 292"/>
                <a:gd name="T11" fmla="*/ 34 h 321"/>
                <a:gd name="T12" fmla="*/ 15 w 292"/>
                <a:gd name="T13" fmla="*/ 34 h 321"/>
                <a:gd name="T14" fmla="*/ 16 w 292"/>
                <a:gd name="T15" fmla="*/ 34 h 321"/>
                <a:gd name="T16" fmla="*/ 17 w 292"/>
                <a:gd name="T17" fmla="*/ 34 h 321"/>
                <a:gd name="T18" fmla="*/ 18 w 292"/>
                <a:gd name="T19" fmla="*/ 33 h 321"/>
                <a:gd name="T20" fmla="*/ 19 w 292"/>
                <a:gd name="T21" fmla="*/ 32 h 321"/>
                <a:gd name="T22" fmla="*/ 20 w 292"/>
                <a:gd name="T23" fmla="*/ 31 h 321"/>
                <a:gd name="T24" fmla="*/ 21 w 292"/>
                <a:gd name="T25" fmla="*/ 31 h 321"/>
                <a:gd name="T26" fmla="*/ 22 w 292"/>
                <a:gd name="T27" fmla="*/ 30 h 321"/>
                <a:gd name="T28" fmla="*/ 23 w 292"/>
                <a:gd name="T29" fmla="*/ 30 h 321"/>
                <a:gd name="T30" fmla="*/ 25 w 292"/>
                <a:gd name="T31" fmla="*/ 30 h 321"/>
                <a:gd name="T32" fmla="*/ 26 w 292"/>
                <a:gd name="T33" fmla="*/ 29 h 321"/>
                <a:gd name="T34" fmla="*/ 30 w 292"/>
                <a:gd name="T35" fmla="*/ 31 h 321"/>
                <a:gd name="T36" fmla="*/ 73 w 292"/>
                <a:gd name="T37" fmla="*/ 72 h 321"/>
                <a:gd name="T38" fmla="*/ 71 w 292"/>
                <a:gd name="T39" fmla="*/ 73 h 321"/>
                <a:gd name="T40" fmla="*/ 68 w 292"/>
                <a:gd name="T41" fmla="*/ 74 h 321"/>
                <a:gd name="T42" fmla="*/ 65 w 292"/>
                <a:gd name="T43" fmla="*/ 75 h 321"/>
                <a:gd name="T44" fmla="*/ 62 w 292"/>
                <a:gd name="T45" fmla="*/ 75 h 321"/>
                <a:gd name="T46" fmla="*/ 59 w 292"/>
                <a:gd name="T47" fmla="*/ 76 h 321"/>
                <a:gd name="T48" fmla="*/ 56 w 292"/>
                <a:gd name="T49" fmla="*/ 77 h 321"/>
                <a:gd name="T50" fmla="*/ 53 w 292"/>
                <a:gd name="T51" fmla="*/ 79 h 321"/>
                <a:gd name="T52" fmla="*/ 51 w 292"/>
                <a:gd name="T53" fmla="*/ 81 h 321"/>
                <a:gd name="T54" fmla="*/ 48 w 292"/>
                <a:gd name="T55" fmla="*/ 77 h 321"/>
                <a:gd name="T56" fmla="*/ 46 w 292"/>
                <a:gd name="T57" fmla="*/ 73 h 321"/>
                <a:gd name="T58" fmla="*/ 43 w 292"/>
                <a:gd name="T59" fmla="*/ 70 h 321"/>
                <a:gd name="T60" fmla="*/ 40 w 292"/>
                <a:gd name="T61" fmla="*/ 66 h 321"/>
                <a:gd name="T62" fmla="*/ 37 w 292"/>
                <a:gd name="T63" fmla="*/ 63 h 321"/>
                <a:gd name="T64" fmla="*/ 34 w 292"/>
                <a:gd name="T65" fmla="*/ 60 h 321"/>
                <a:gd name="T66" fmla="*/ 31 w 292"/>
                <a:gd name="T67" fmla="*/ 56 h 321"/>
                <a:gd name="T68" fmla="*/ 28 w 292"/>
                <a:gd name="T69" fmla="*/ 53 h 321"/>
                <a:gd name="T70" fmla="*/ 25 w 292"/>
                <a:gd name="T71" fmla="*/ 50 h 321"/>
                <a:gd name="T72" fmla="*/ 21 w 292"/>
                <a:gd name="T73" fmla="*/ 47 h 321"/>
                <a:gd name="T74" fmla="*/ 18 w 292"/>
                <a:gd name="T75" fmla="*/ 44 h 321"/>
                <a:gd name="T76" fmla="*/ 15 w 292"/>
                <a:gd name="T77" fmla="*/ 41 h 321"/>
                <a:gd name="T78" fmla="*/ 11 w 292"/>
                <a:gd name="T79" fmla="*/ 38 h 321"/>
                <a:gd name="T80" fmla="*/ 8 w 292"/>
                <a:gd name="T81" fmla="*/ 36 h 321"/>
                <a:gd name="T82" fmla="*/ 4 w 292"/>
                <a:gd name="T83" fmla="*/ 33 h 321"/>
                <a:gd name="T84" fmla="*/ 0 w 292"/>
                <a:gd name="T85" fmla="*/ 31 h 321"/>
                <a:gd name="T86" fmla="*/ 0 w 292"/>
                <a:gd name="T87" fmla="*/ 0 h 321"/>
                <a:gd name="T88" fmla="*/ 2 w 292"/>
                <a:gd name="T89" fmla="*/ 1 h 321"/>
                <a:gd name="T90" fmla="*/ 4 w 292"/>
                <a:gd name="T91" fmla="*/ 2 h 321"/>
                <a:gd name="T92" fmla="*/ 6 w 292"/>
                <a:gd name="T93" fmla="*/ 3 h 321"/>
                <a:gd name="T94" fmla="*/ 7 w 292"/>
                <a:gd name="T95" fmla="*/ 4 h 321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0" t="0" r="r" b="b"/>
              <a:pathLst>
                <a:path w="292" h="321">
                  <a:moveTo>
                    <a:pt x="27" y="16"/>
                  </a:moveTo>
                  <a:lnTo>
                    <a:pt x="28" y="47"/>
                  </a:lnTo>
                  <a:lnTo>
                    <a:pt x="33" y="76"/>
                  </a:lnTo>
                  <a:lnTo>
                    <a:pt x="39" y="104"/>
                  </a:lnTo>
                  <a:lnTo>
                    <a:pt x="45" y="133"/>
                  </a:lnTo>
                  <a:lnTo>
                    <a:pt x="51" y="135"/>
                  </a:lnTo>
                  <a:lnTo>
                    <a:pt x="57" y="134"/>
                  </a:lnTo>
                  <a:lnTo>
                    <a:pt x="63" y="133"/>
                  </a:lnTo>
                  <a:lnTo>
                    <a:pt x="68" y="133"/>
                  </a:lnTo>
                  <a:lnTo>
                    <a:pt x="70" y="129"/>
                  </a:lnTo>
                  <a:lnTo>
                    <a:pt x="73" y="126"/>
                  </a:lnTo>
                  <a:lnTo>
                    <a:pt x="77" y="124"/>
                  </a:lnTo>
                  <a:lnTo>
                    <a:pt x="82" y="121"/>
                  </a:lnTo>
                  <a:lnTo>
                    <a:pt x="87" y="120"/>
                  </a:lnTo>
                  <a:lnTo>
                    <a:pt x="92" y="118"/>
                  </a:lnTo>
                  <a:lnTo>
                    <a:pt x="97" y="117"/>
                  </a:lnTo>
                  <a:lnTo>
                    <a:pt x="102" y="116"/>
                  </a:lnTo>
                  <a:lnTo>
                    <a:pt x="118" y="121"/>
                  </a:lnTo>
                  <a:lnTo>
                    <a:pt x="292" y="285"/>
                  </a:lnTo>
                  <a:lnTo>
                    <a:pt x="281" y="290"/>
                  </a:lnTo>
                  <a:lnTo>
                    <a:pt x="270" y="294"/>
                  </a:lnTo>
                  <a:lnTo>
                    <a:pt x="258" y="297"/>
                  </a:lnTo>
                  <a:lnTo>
                    <a:pt x="246" y="300"/>
                  </a:lnTo>
                  <a:lnTo>
                    <a:pt x="233" y="303"/>
                  </a:lnTo>
                  <a:lnTo>
                    <a:pt x="222" y="307"/>
                  </a:lnTo>
                  <a:lnTo>
                    <a:pt x="212" y="313"/>
                  </a:lnTo>
                  <a:lnTo>
                    <a:pt x="202" y="321"/>
                  </a:lnTo>
                  <a:lnTo>
                    <a:pt x="192" y="307"/>
                  </a:lnTo>
                  <a:lnTo>
                    <a:pt x="181" y="292"/>
                  </a:lnTo>
                  <a:lnTo>
                    <a:pt x="170" y="278"/>
                  </a:lnTo>
                  <a:lnTo>
                    <a:pt x="159" y="264"/>
                  </a:lnTo>
                  <a:lnTo>
                    <a:pt x="147" y="251"/>
                  </a:lnTo>
                  <a:lnTo>
                    <a:pt x="135" y="237"/>
                  </a:lnTo>
                  <a:lnTo>
                    <a:pt x="123" y="224"/>
                  </a:lnTo>
                  <a:lnTo>
                    <a:pt x="110" y="211"/>
                  </a:lnTo>
                  <a:lnTo>
                    <a:pt x="98" y="198"/>
                  </a:lnTo>
                  <a:lnTo>
                    <a:pt x="84" y="186"/>
                  </a:lnTo>
                  <a:lnTo>
                    <a:pt x="71" y="174"/>
                  </a:lnTo>
                  <a:lnTo>
                    <a:pt x="57" y="163"/>
                  </a:lnTo>
                  <a:lnTo>
                    <a:pt x="43" y="151"/>
                  </a:lnTo>
                  <a:lnTo>
                    <a:pt x="29" y="141"/>
                  </a:lnTo>
                  <a:lnTo>
                    <a:pt x="15" y="131"/>
                  </a:lnTo>
                  <a:lnTo>
                    <a:pt x="0" y="121"/>
                  </a:lnTo>
                  <a:lnTo>
                    <a:pt x="0" y="0"/>
                  </a:lnTo>
                  <a:lnTo>
                    <a:pt x="7" y="4"/>
                  </a:lnTo>
                  <a:lnTo>
                    <a:pt x="15" y="6"/>
                  </a:lnTo>
                  <a:lnTo>
                    <a:pt x="22" y="10"/>
                  </a:lnTo>
                  <a:lnTo>
                    <a:pt x="27" y="16"/>
                  </a:lnTo>
                  <a:close/>
                </a:path>
              </a:pathLst>
            </a:custGeom>
            <a:solidFill>
              <a:srgbClr val="E5A59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43" name="Freeform 16"/>
            <p:cNvSpPr>
              <a:spLocks/>
            </p:cNvSpPr>
            <p:nvPr/>
          </p:nvSpPr>
          <p:spPr bwMode="auto">
            <a:xfrm>
              <a:off x="2253" y="2600"/>
              <a:ext cx="21" cy="19"/>
            </a:xfrm>
            <a:custGeom>
              <a:avLst/>
              <a:gdLst>
                <a:gd name="T0" fmla="*/ 10 w 42"/>
                <a:gd name="T1" fmla="*/ 0 h 38"/>
                <a:gd name="T2" fmla="*/ 11 w 42"/>
                <a:gd name="T3" fmla="*/ 2 h 38"/>
                <a:gd name="T4" fmla="*/ 11 w 42"/>
                <a:gd name="T5" fmla="*/ 4 h 38"/>
                <a:gd name="T6" fmla="*/ 10 w 42"/>
                <a:gd name="T7" fmla="*/ 6 h 38"/>
                <a:gd name="T8" fmla="*/ 10 w 42"/>
                <a:gd name="T9" fmla="*/ 8 h 38"/>
                <a:gd name="T10" fmla="*/ 9 w 42"/>
                <a:gd name="T11" fmla="*/ 9 h 38"/>
                <a:gd name="T12" fmla="*/ 8 w 42"/>
                <a:gd name="T13" fmla="*/ 10 h 38"/>
                <a:gd name="T14" fmla="*/ 7 w 42"/>
                <a:gd name="T15" fmla="*/ 10 h 38"/>
                <a:gd name="T16" fmla="*/ 5 w 42"/>
                <a:gd name="T17" fmla="*/ 10 h 38"/>
                <a:gd name="T18" fmla="*/ 4 w 42"/>
                <a:gd name="T19" fmla="*/ 10 h 38"/>
                <a:gd name="T20" fmla="*/ 3 w 42"/>
                <a:gd name="T21" fmla="*/ 10 h 38"/>
                <a:gd name="T22" fmla="*/ 2 w 42"/>
                <a:gd name="T23" fmla="*/ 9 h 38"/>
                <a:gd name="T24" fmla="*/ 1 w 42"/>
                <a:gd name="T25" fmla="*/ 10 h 38"/>
                <a:gd name="T26" fmla="*/ 0 w 42"/>
                <a:gd name="T27" fmla="*/ 8 h 38"/>
                <a:gd name="T28" fmla="*/ 1 w 42"/>
                <a:gd name="T29" fmla="*/ 6 h 38"/>
                <a:gd name="T30" fmla="*/ 1 w 42"/>
                <a:gd name="T31" fmla="*/ 4 h 38"/>
                <a:gd name="T32" fmla="*/ 3 w 42"/>
                <a:gd name="T33" fmla="*/ 3 h 38"/>
                <a:gd name="T34" fmla="*/ 4 w 42"/>
                <a:gd name="T35" fmla="*/ 2 h 38"/>
                <a:gd name="T36" fmla="*/ 6 w 42"/>
                <a:gd name="T37" fmla="*/ 1 h 38"/>
                <a:gd name="T38" fmla="*/ 8 w 42"/>
                <a:gd name="T39" fmla="*/ 0 h 38"/>
                <a:gd name="T40" fmla="*/ 10 w 42"/>
                <a:gd name="T41" fmla="*/ 0 h 38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0" t="0" r="r" b="b"/>
              <a:pathLst>
                <a:path w="42" h="38">
                  <a:moveTo>
                    <a:pt x="39" y="0"/>
                  </a:moveTo>
                  <a:lnTo>
                    <a:pt x="42" y="8"/>
                  </a:lnTo>
                  <a:lnTo>
                    <a:pt x="42" y="14"/>
                  </a:lnTo>
                  <a:lnTo>
                    <a:pt x="40" y="21"/>
                  </a:lnTo>
                  <a:lnTo>
                    <a:pt x="37" y="29"/>
                  </a:lnTo>
                  <a:lnTo>
                    <a:pt x="34" y="34"/>
                  </a:lnTo>
                  <a:lnTo>
                    <a:pt x="30" y="37"/>
                  </a:lnTo>
                  <a:lnTo>
                    <a:pt x="25" y="38"/>
                  </a:lnTo>
                  <a:lnTo>
                    <a:pt x="20" y="38"/>
                  </a:lnTo>
                  <a:lnTo>
                    <a:pt x="15" y="37"/>
                  </a:lnTo>
                  <a:lnTo>
                    <a:pt x="10" y="37"/>
                  </a:lnTo>
                  <a:lnTo>
                    <a:pt x="6" y="36"/>
                  </a:lnTo>
                  <a:lnTo>
                    <a:pt x="4" y="37"/>
                  </a:lnTo>
                  <a:lnTo>
                    <a:pt x="0" y="29"/>
                  </a:lnTo>
                  <a:lnTo>
                    <a:pt x="1" y="22"/>
                  </a:lnTo>
                  <a:lnTo>
                    <a:pt x="4" y="15"/>
                  </a:lnTo>
                  <a:lnTo>
                    <a:pt x="9" y="9"/>
                  </a:lnTo>
                  <a:lnTo>
                    <a:pt x="16" y="5"/>
                  </a:lnTo>
                  <a:lnTo>
                    <a:pt x="24" y="2"/>
                  </a:lnTo>
                  <a:lnTo>
                    <a:pt x="32" y="0"/>
                  </a:lnTo>
                  <a:lnTo>
                    <a:pt x="3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44" name="Freeform 17"/>
            <p:cNvSpPr>
              <a:spLocks/>
            </p:cNvSpPr>
            <p:nvPr/>
          </p:nvSpPr>
          <p:spPr bwMode="auto">
            <a:xfrm>
              <a:off x="2192" y="2625"/>
              <a:ext cx="150" cy="217"/>
            </a:xfrm>
            <a:custGeom>
              <a:avLst/>
              <a:gdLst>
                <a:gd name="T0" fmla="*/ 75 w 300"/>
                <a:gd name="T1" fmla="*/ 108 h 436"/>
                <a:gd name="T2" fmla="*/ 30 w 300"/>
                <a:gd name="T3" fmla="*/ 108 h 436"/>
                <a:gd name="T4" fmla="*/ 29 w 300"/>
                <a:gd name="T5" fmla="*/ 103 h 436"/>
                <a:gd name="T6" fmla="*/ 28 w 300"/>
                <a:gd name="T7" fmla="*/ 98 h 436"/>
                <a:gd name="T8" fmla="*/ 28 w 300"/>
                <a:gd name="T9" fmla="*/ 93 h 436"/>
                <a:gd name="T10" fmla="*/ 27 w 300"/>
                <a:gd name="T11" fmla="*/ 88 h 436"/>
                <a:gd name="T12" fmla="*/ 26 w 300"/>
                <a:gd name="T13" fmla="*/ 83 h 436"/>
                <a:gd name="T14" fmla="*/ 25 w 300"/>
                <a:gd name="T15" fmla="*/ 79 h 436"/>
                <a:gd name="T16" fmla="*/ 23 w 300"/>
                <a:gd name="T17" fmla="*/ 74 h 436"/>
                <a:gd name="T18" fmla="*/ 22 w 300"/>
                <a:gd name="T19" fmla="*/ 69 h 436"/>
                <a:gd name="T20" fmla="*/ 8 w 300"/>
                <a:gd name="T21" fmla="*/ 26 h 436"/>
                <a:gd name="T22" fmla="*/ 7 w 300"/>
                <a:gd name="T23" fmla="*/ 25 h 436"/>
                <a:gd name="T24" fmla="*/ 6 w 300"/>
                <a:gd name="T25" fmla="*/ 23 h 436"/>
                <a:gd name="T26" fmla="*/ 6 w 300"/>
                <a:gd name="T27" fmla="*/ 21 h 436"/>
                <a:gd name="T28" fmla="*/ 5 w 300"/>
                <a:gd name="T29" fmla="*/ 18 h 436"/>
                <a:gd name="T30" fmla="*/ 4 w 300"/>
                <a:gd name="T31" fmla="*/ 16 h 436"/>
                <a:gd name="T32" fmla="*/ 3 w 300"/>
                <a:gd name="T33" fmla="*/ 14 h 436"/>
                <a:gd name="T34" fmla="*/ 1 w 300"/>
                <a:gd name="T35" fmla="*/ 12 h 436"/>
                <a:gd name="T36" fmla="*/ 0 w 300"/>
                <a:gd name="T37" fmla="*/ 10 h 436"/>
                <a:gd name="T38" fmla="*/ 3 w 300"/>
                <a:gd name="T39" fmla="*/ 8 h 436"/>
                <a:gd name="T40" fmla="*/ 5 w 300"/>
                <a:gd name="T41" fmla="*/ 7 h 436"/>
                <a:gd name="T42" fmla="*/ 7 w 300"/>
                <a:gd name="T43" fmla="*/ 5 h 436"/>
                <a:gd name="T44" fmla="*/ 10 w 300"/>
                <a:gd name="T45" fmla="*/ 4 h 436"/>
                <a:gd name="T46" fmla="*/ 12 w 300"/>
                <a:gd name="T47" fmla="*/ 3 h 436"/>
                <a:gd name="T48" fmla="*/ 15 w 300"/>
                <a:gd name="T49" fmla="*/ 2 h 436"/>
                <a:gd name="T50" fmla="*/ 17 w 300"/>
                <a:gd name="T51" fmla="*/ 1 h 436"/>
                <a:gd name="T52" fmla="*/ 20 w 300"/>
                <a:gd name="T53" fmla="*/ 0 h 436"/>
                <a:gd name="T54" fmla="*/ 23 w 300"/>
                <a:gd name="T55" fmla="*/ 3 h 436"/>
                <a:gd name="T56" fmla="*/ 13 w 300"/>
                <a:gd name="T57" fmla="*/ 18 h 436"/>
                <a:gd name="T58" fmla="*/ 30 w 300"/>
                <a:gd name="T59" fmla="*/ 12 h 436"/>
                <a:gd name="T60" fmla="*/ 33 w 300"/>
                <a:gd name="T61" fmla="*/ 13 h 436"/>
                <a:gd name="T62" fmla="*/ 35 w 300"/>
                <a:gd name="T63" fmla="*/ 15 h 436"/>
                <a:gd name="T64" fmla="*/ 36 w 300"/>
                <a:gd name="T65" fmla="*/ 18 h 436"/>
                <a:gd name="T66" fmla="*/ 36 w 300"/>
                <a:gd name="T67" fmla="*/ 19 h 436"/>
                <a:gd name="T68" fmla="*/ 21 w 300"/>
                <a:gd name="T69" fmla="*/ 28 h 436"/>
                <a:gd name="T70" fmla="*/ 41 w 300"/>
                <a:gd name="T71" fmla="*/ 28 h 436"/>
                <a:gd name="T72" fmla="*/ 43 w 300"/>
                <a:gd name="T73" fmla="*/ 29 h 436"/>
                <a:gd name="T74" fmla="*/ 45 w 300"/>
                <a:gd name="T75" fmla="*/ 30 h 436"/>
                <a:gd name="T76" fmla="*/ 46 w 300"/>
                <a:gd name="T77" fmla="*/ 32 h 436"/>
                <a:gd name="T78" fmla="*/ 48 w 300"/>
                <a:gd name="T79" fmla="*/ 34 h 436"/>
                <a:gd name="T80" fmla="*/ 30 w 300"/>
                <a:gd name="T81" fmla="*/ 41 h 436"/>
                <a:gd name="T82" fmla="*/ 52 w 300"/>
                <a:gd name="T83" fmla="*/ 43 h 436"/>
                <a:gd name="T84" fmla="*/ 55 w 300"/>
                <a:gd name="T85" fmla="*/ 44 h 436"/>
                <a:gd name="T86" fmla="*/ 56 w 300"/>
                <a:gd name="T87" fmla="*/ 46 h 436"/>
                <a:gd name="T88" fmla="*/ 57 w 300"/>
                <a:gd name="T89" fmla="*/ 48 h 436"/>
                <a:gd name="T90" fmla="*/ 58 w 300"/>
                <a:gd name="T91" fmla="*/ 52 h 436"/>
                <a:gd name="T92" fmla="*/ 40 w 300"/>
                <a:gd name="T93" fmla="*/ 61 h 436"/>
                <a:gd name="T94" fmla="*/ 64 w 300"/>
                <a:gd name="T95" fmla="*/ 61 h 436"/>
                <a:gd name="T96" fmla="*/ 65 w 300"/>
                <a:gd name="T97" fmla="*/ 64 h 436"/>
                <a:gd name="T98" fmla="*/ 67 w 300"/>
                <a:gd name="T99" fmla="*/ 66 h 436"/>
                <a:gd name="T100" fmla="*/ 68 w 300"/>
                <a:gd name="T101" fmla="*/ 69 h 436"/>
                <a:gd name="T102" fmla="*/ 68 w 300"/>
                <a:gd name="T103" fmla="*/ 72 h 436"/>
                <a:gd name="T104" fmla="*/ 47 w 300"/>
                <a:gd name="T105" fmla="*/ 78 h 436"/>
                <a:gd name="T106" fmla="*/ 72 w 300"/>
                <a:gd name="T107" fmla="*/ 84 h 436"/>
                <a:gd name="T108" fmla="*/ 72 w 300"/>
                <a:gd name="T109" fmla="*/ 86 h 436"/>
                <a:gd name="T110" fmla="*/ 73 w 300"/>
                <a:gd name="T111" fmla="*/ 88 h 436"/>
                <a:gd name="T112" fmla="*/ 74 w 300"/>
                <a:gd name="T113" fmla="*/ 90 h 436"/>
                <a:gd name="T114" fmla="*/ 74 w 300"/>
                <a:gd name="T115" fmla="*/ 92 h 436"/>
                <a:gd name="T116" fmla="*/ 52 w 300"/>
                <a:gd name="T117" fmla="*/ 97 h 436"/>
                <a:gd name="T118" fmla="*/ 75 w 300"/>
                <a:gd name="T119" fmla="*/ 108 h 4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300" h="436">
                  <a:moveTo>
                    <a:pt x="300" y="435"/>
                  </a:moveTo>
                  <a:lnTo>
                    <a:pt x="118" y="436"/>
                  </a:lnTo>
                  <a:lnTo>
                    <a:pt x="115" y="416"/>
                  </a:lnTo>
                  <a:lnTo>
                    <a:pt x="112" y="396"/>
                  </a:lnTo>
                  <a:lnTo>
                    <a:pt x="109" y="376"/>
                  </a:lnTo>
                  <a:lnTo>
                    <a:pt x="106" y="356"/>
                  </a:lnTo>
                  <a:lnTo>
                    <a:pt x="102" y="336"/>
                  </a:lnTo>
                  <a:lnTo>
                    <a:pt x="97" y="317"/>
                  </a:lnTo>
                  <a:lnTo>
                    <a:pt x="92" y="297"/>
                  </a:lnTo>
                  <a:lnTo>
                    <a:pt x="87" y="278"/>
                  </a:lnTo>
                  <a:lnTo>
                    <a:pt x="31" y="107"/>
                  </a:lnTo>
                  <a:lnTo>
                    <a:pt x="28" y="100"/>
                  </a:lnTo>
                  <a:lnTo>
                    <a:pt x="24" y="92"/>
                  </a:lnTo>
                  <a:lnTo>
                    <a:pt x="21" y="84"/>
                  </a:lnTo>
                  <a:lnTo>
                    <a:pt x="17" y="75"/>
                  </a:lnTo>
                  <a:lnTo>
                    <a:pt x="13" y="67"/>
                  </a:lnTo>
                  <a:lnTo>
                    <a:pt x="9" y="58"/>
                  </a:lnTo>
                  <a:lnTo>
                    <a:pt x="4" y="50"/>
                  </a:lnTo>
                  <a:lnTo>
                    <a:pt x="0" y="42"/>
                  </a:lnTo>
                  <a:lnTo>
                    <a:pt x="9" y="34"/>
                  </a:lnTo>
                  <a:lnTo>
                    <a:pt x="18" y="28"/>
                  </a:lnTo>
                  <a:lnTo>
                    <a:pt x="28" y="22"/>
                  </a:lnTo>
                  <a:lnTo>
                    <a:pt x="37" y="17"/>
                  </a:lnTo>
                  <a:lnTo>
                    <a:pt x="47" y="13"/>
                  </a:lnTo>
                  <a:lnTo>
                    <a:pt x="57" y="9"/>
                  </a:lnTo>
                  <a:lnTo>
                    <a:pt x="67" y="4"/>
                  </a:lnTo>
                  <a:lnTo>
                    <a:pt x="77" y="0"/>
                  </a:lnTo>
                  <a:lnTo>
                    <a:pt x="90" y="15"/>
                  </a:lnTo>
                  <a:lnTo>
                    <a:pt x="52" y="74"/>
                  </a:lnTo>
                  <a:lnTo>
                    <a:pt x="117" y="49"/>
                  </a:lnTo>
                  <a:lnTo>
                    <a:pt x="130" y="54"/>
                  </a:lnTo>
                  <a:lnTo>
                    <a:pt x="138" y="63"/>
                  </a:lnTo>
                  <a:lnTo>
                    <a:pt x="143" y="72"/>
                  </a:lnTo>
                  <a:lnTo>
                    <a:pt x="144" y="76"/>
                  </a:lnTo>
                  <a:lnTo>
                    <a:pt x="81" y="114"/>
                  </a:lnTo>
                  <a:lnTo>
                    <a:pt x="162" y="114"/>
                  </a:lnTo>
                  <a:lnTo>
                    <a:pt x="171" y="117"/>
                  </a:lnTo>
                  <a:lnTo>
                    <a:pt x="178" y="121"/>
                  </a:lnTo>
                  <a:lnTo>
                    <a:pt x="183" y="128"/>
                  </a:lnTo>
                  <a:lnTo>
                    <a:pt x="189" y="136"/>
                  </a:lnTo>
                  <a:lnTo>
                    <a:pt x="117" y="166"/>
                  </a:lnTo>
                  <a:lnTo>
                    <a:pt x="207" y="172"/>
                  </a:lnTo>
                  <a:lnTo>
                    <a:pt x="217" y="179"/>
                  </a:lnTo>
                  <a:lnTo>
                    <a:pt x="222" y="185"/>
                  </a:lnTo>
                  <a:lnTo>
                    <a:pt x="225" y="194"/>
                  </a:lnTo>
                  <a:lnTo>
                    <a:pt x="229" y="208"/>
                  </a:lnTo>
                  <a:lnTo>
                    <a:pt x="160" y="247"/>
                  </a:lnTo>
                  <a:lnTo>
                    <a:pt x="254" y="247"/>
                  </a:lnTo>
                  <a:lnTo>
                    <a:pt x="259" y="258"/>
                  </a:lnTo>
                  <a:lnTo>
                    <a:pt x="265" y="268"/>
                  </a:lnTo>
                  <a:lnTo>
                    <a:pt x="269" y="280"/>
                  </a:lnTo>
                  <a:lnTo>
                    <a:pt x="270" y="292"/>
                  </a:lnTo>
                  <a:lnTo>
                    <a:pt x="187" y="316"/>
                  </a:lnTo>
                  <a:lnTo>
                    <a:pt x="287" y="338"/>
                  </a:lnTo>
                  <a:lnTo>
                    <a:pt x="288" y="347"/>
                  </a:lnTo>
                  <a:lnTo>
                    <a:pt x="291" y="355"/>
                  </a:lnTo>
                  <a:lnTo>
                    <a:pt x="294" y="363"/>
                  </a:lnTo>
                  <a:lnTo>
                    <a:pt x="295" y="372"/>
                  </a:lnTo>
                  <a:lnTo>
                    <a:pt x="208" y="391"/>
                  </a:lnTo>
                  <a:lnTo>
                    <a:pt x="300" y="435"/>
                  </a:lnTo>
                  <a:close/>
                </a:path>
              </a:pathLst>
            </a:custGeom>
            <a:solidFill>
              <a:srgbClr val="00FF7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26645" name="Freeform 18"/>
            <p:cNvSpPr>
              <a:spLocks/>
            </p:cNvSpPr>
            <p:nvPr/>
          </p:nvSpPr>
          <p:spPr bwMode="auto">
            <a:xfrm>
              <a:off x="1440" y="1872"/>
              <a:ext cx="1008" cy="1008"/>
            </a:xfrm>
            <a:custGeom>
              <a:avLst/>
              <a:gdLst>
                <a:gd name="T0" fmla="*/ 504 w 2016"/>
                <a:gd name="T1" fmla="*/ 291 h 2016"/>
                <a:gd name="T2" fmla="*/ 504 w 2016"/>
                <a:gd name="T3" fmla="*/ 249 h 2016"/>
                <a:gd name="T4" fmla="*/ 503 w 2016"/>
                <a:gd name="T5" fmla="*/ 208 h 2016"/>
                <a:gd name="T6" fmla="*/ 503 w 2016"/>
                <a:gd name="T7" fmla="*/ 165 h 2016"/>
                <a:gd name="T8" fmla="*/ 503 w 2016"/>
                <a:gd name="T9" fmla="*/ 123 h 2016"/>
                <a:gd name="T10" fmla="*/ 504 w 2016"/>
                <a:gd name="T11" fmla="*/ 81 h 2016"/>
                <a:gd name="T12" fmla="*/ 504 w 2016"/>
                <a:gd name="T13" fmla="*/ 40 h 2016"/>
                <a:gd name="T14" fmla="*/ 504 w 2016"/>
                <a:gd name="T15" fmla="*/ 1 h 2016"/>
                <a:gd name="T16" fmla="*/ 461 w 2016"/>
                <a:gd name="T17" fmla="*/ 1 h 2016"/>
                <a:gd name="T18" fmla="*/ 419 w 2016"/>
                <a:gd name="T19" fmla="*/ 1 h 2016"/>
                <a:gd name="T20" fmla="*/ 376 w 2016"/>
                <a:gd name="T21" fmla="*/ 1 h 2016"/>
                <a:gd name="T22" fmla="*/ 334 w 2016"/>
                <a:gd name="T23" fmla="*/ 2 h 2016"/>
                <a:gd name="T24" fmla="*/ 291 w 2016"/>
                <a:gd name="T25" fmla="*/ 0 h 2016"/>
                <a:gd name="T26" fmla="*/ 250 w 2016"/>
                <a:gd name="T27" fmla="*/ 1 h 2016"/>
                <a:gd name="T28" fmla="*/ 208 w 2016"/>
                <a:gd name="T29" fmla="*/ 2 h 2016"/>
                <a:gd name="T30" fmla="*/ 165 w 2016"/>
                <a:gd name="T31" fmla="*/ 1 h 2016"/>
                <a:gd name="T32" fmla="*/ 123 w 2016"/>
                <a:gd name="T33" fmla="*/ 2 h 2016"/>
                <a:gd name="T34" fmla="*/ 76 w 2016"/>
                <a:gd name="T35" fmla="*/ 1 h 2016"/>
                <a:gd name="T36" fmla="*/ 489 w 2016"/>
                <a:gd name="T37" fmla="*/ 19 h 2016"/>
                <a:gd name="T38" fmla="*/ 18 w 2016"/>
                <a:gd name="T39" fmla="*/ 490 h 2016"/>
                <a:gd name="T40" fmla="*/ 76 w 2016"/>
                <a:gd name="T41" fmla="*/ 19 h 2016"/>
                <a:gd name="T42" fmla="*/ 61 w 2016"/>
                <a:gd name="T43" fmla="*/ 1 h 2016"/>
                <a:gd name="T44" fmla="*/ 20 w 2016"/>
                <a:gd name="T45" fmla="*/ 1 h 2016"/>
                <a:gd name="T46" fmla="*/ 1 w 2016"/>
                <a:gd name="T47" fmla="*/ 23 h 2016"/>
                <a:gd name="T48" fmla="*/ 2 w 2016"/>
                <a:gd name="T49" fmla="*/ 65 h 2016"/>
                <a:gd name="T50" fmla="*/ 0 w 2016"/>
                <a:gd name="T51" fmla="*/ 107 h 2016"/>
                <a:gd name="T52" fmla="*/ 2 w 2016"/>
                <a:gd name="T53" fmla="*/ 150 h 2016"/>
                <a:gd name="T54" fmla="*/ 2 w 2016"/>
                <a:gd name="T55" fmla="*/ 192 h 2016"/>
                <a:gd name="T56" fmla="*/ 2 w 2016"/>
                <a:gd name="T57" fmla="*/ 234 h 2016"/>
                <a:gd name="T58" fmla="*/ 1 w 2016"/>
                <a:gd name="T59" fmla="*/ 276 h 2016"/>
                <a:gd name="T60" fmla="*/ 2 w 2016"/>
                <a:gd name="T61" fmla="*/ 318 h 2016"/>
                <a:gd name="T62" fmla="*/ 2 w 2016"/>
                <a:gd name="T63" fmla="*/ 360 h 2016"/>
                <a:gd name="T64" fmla="*/ 2 w 2016"/>
                <a:gd name="T65" fmla="*/ 402 h 2016"/>
                <a:gd name="T66" fmla="*/ 1 w 2016"/>
                <a:gd name="T67" fmla="*/ 444 h 2016"/>
                <a:gd name="T68" fmla="*/ 1 w 2016"/>
                <a:gd name="T69" fmla="*/ 485 h 2016"/>
                <a:gd name="T70" fmla="*/ 23 w 2016"/>
                <a:gd name="T71" fmla="*/ 503 h 2016"/>
                <a:gd name="T72" fmla="*/ 65 w 2016"/>
                <a:gd name="T73" fmla="*/ 504 h 2016"/>
                <a:gd name="T74" fmla="*/ 107 w 2016"/>
                <a:gd name="T75" fmla="*/ 504 h 2016"/>
                <a:gd name="T76" fmla="*/ 150 w 2016"/>
                <a:gd name="T77" fmla="*/ 503 h 2016"/>
                <a:gd name="T78" fmla="*/ 192 w 2016"/>
                <a:gd name="T79" fmla="*/ 503 h 2016"/>
                <a:gd name="T80" fmla="*/ 234 w 2016"/>
                <a:gd name="T81" fmla="*/ 503 h 2016"/>
                <a:gd name="T82" fmla="*/ 276 w 2016"/>
                <a:gd name="T83" fmla="*/ 504 h 2016"/>
                <a:gd name="T84" fmla="*/ 318 w 2016"/>
                <a:gd name="T85" fmla="*/ 504 h 2016"/>
                <a:gd name="T86" fmla="*/ 360 w 2016"/>
                <a:gd name="T87" fmla="*/ 504 h 2016"/>
                <a:gd name="T88" fmla="*/ 403 w 2016"/>
                <a:gd name="T89" fmla="*/ 503 h 2016"/>
                <a:gd name="T90" fmla="*/ 444 w 2016"/>
                <a:gd name="T91" fmla="*/ 504 h 2016"/>
                <a:gd name="T92" fmla="*/ 485 w 2016"/>
                <a:gd name="T93" fmla="*/ 504 h 2016"/>
                <a:gd name="T94" fmla="*/ 503 w 2016"/>
                <a:gd name="T95" fmla="*/ 482 h 2016"/>
                <a:gd name="T96" fmla="*/ 503 w 2016"/>
                <a:gd name="T97" fmla="*/ 440 h 2016"/>
                <a:gd name="T98" fmla="*/ 504 w 2016"/>
                <a:gd name="T99" fmla="*/ 398 h 2016"/>
                <a:gd name="T100" fmla="*/ 503 w 2016"/>
                <a:gd name="T101" fmla="*/ 355 h 2016"/>
                <a:gd name="T102" fmla="*/ 504 w 2016"/>
                <a:gd name="T103" fmla="*/ 312 h 201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0" t="0" r="r" b="b"/>
              <a:pathLst>
                <a:path w="2016" h="2016">
                  <a:moveTo>
                    <a:pt x="2016" y="1248"/>
                  </a:moveTo>
                  <a:lnTo>
                    <a:pt x="2015" y="1164"/>
                  </a:lnTo>
                  <a:lnTo>
                    <a:pt x="2016" y="1080"/>
                  </a:lnTo>
                  <a:lnTo>
                    <a:pt x="2014" y="996"/>
                  </a:lnTo>
                  <a:lnTo>
                    <a:pt x="2012" y="913"/>
                  </a:lnTo>
                  <a:lnTo>
                    <a:pt x="2012" y="829"/>
                  </a:lnTo>
                  <a:lnTo>
                    <a:pt x="2014" y="745"/>
                  </a:lnTo>
                  <a:lnTo>
                    <a:pt x="2012" y="660"/>
                  </a:lnTo>
                  <a:lnTo>
                    <a:pt x="2012" y="577"/>
                  </a:lnTo>
                  <a:lnTo>
                    <a:pt x="2010" y="491"/>
                  </a:lnTo>
                  <a:lnTo>
                    <a:pt x="2016" y="408"/>
                  </a:lnTo>
                  <a:lnTo>
                    <a:pt x="2015" y="324"/>
                  </a:lnTo>
                  <a:lnTo>
                    <a:pt x="2014" y="240"/>
                  </a:lnTo>
                  <a:lnTo>
                    <a:pt x="2013" y="158"/>
                  </a:lnTo>
                  <a:lnTo>
                    <a:pt x="2012" y="77"/>
                  </a:lnTo>
                  <a:lnTo>
                    <a:pt x="2014" y="2"/>
                  </a:lnTo>
                  <a:lnTo>
                    <a:pt x="1927" y="7"/>
                  </a:lnTo>
                  <a:lnTo>
                    <a:pt x="1843" y="4"/>
                  </a:lnTo>
                  <a:lnTo>
                    <a:pt x="1757" y="3"/>
                  </a:lnTo>
                  <a:lnTo>
                    <a:pt x="1673" y="3"/>
                  </a:lnTo>
                  <a:lnTo>
                    <a:pt x="1589" y="6"/>
                  </a:lnTo>
                  <a:lnTo>
                    <a:pt x="1503" y="2"/>
                  </a:lnTo>
                  <a:lnTo>
                    <a:pt x="1419" y="0"/>
                  </a:lnTo>
                  <a:lnTo>
                    <a:pt x="1334" y="6"/>
                  </a:lnTo>
                  <a:lnTo>
                    <a:pt x="1249" y="1"/>
                  </a:lnTo>
                  <a:lnTo>
                    <a:pt x="1164" y="0"/>
                  </a:lnTo>
                  <a:lnTo>
                    <a:pt x="1080" y="1"/>
                  </a:lnTo>
                  <a:lnTo>
                    <a:pt x="997" y="4"/>
                  </a:lnTo>
                  <a:lnTo>
                    <a:pt x="913" y="1"/>
                  </a:lnTo>
                  <a:lnTo>
                    <a:pt x="829" y="6"/>
                  </a:lnTo>
                  <a:lnTo>
                    <a:pt x="745" y="0"/>
                  </a:lnTo>
                  <a:lnTo>
                    <a:pt x="660" y="3"/>
                  </a:lnTo>
                  <a:lnTo>
                    <a:pt x="577" y="4"/>
                  </a:lnTo>
                  <a:lnTo>
                    <a:pt x="492" y="5"/>
                  </a:lnTo>
                  <a:lnTo>
                    <a:pt x="408" y="4"/>
                  </a:lnTo>
                  <a:lnTo>
                    <a:pt x="302" y="1"/>
                  </a:lnTo>
                  <a:lnTo>
                    <a:pt x="302" y="73"/>
                  </a:lnTo>
                  <a:lnTo>
                    <a:pt x="1954" y="73"/>
                  </a:lnTo>
                  <a:lnTo>
                    <a:pt x="1954" y="1957"/>
                  </a:lnTo>
                  <a:lnTo>
                    <a:pt x="70" y="1957"/>
                  </a:lnTo>
                  <a:lnTo>
                    <a:pt x="70" y="73"/>
                  </a:lnTo>
                  <a:lnTo>
                    <a:pt x="302" y="73"/>
                  </a:lnTo>
                  <a:lnTo>
                    <a:pt x="302" y="1"/>
                  </a:lnTo>
                  <a:lnTo>
                    <a:pt x="241" y="1"/>
                  </a:lnTo>
                  <a:lnTo>
                    <a:pt x="159" y="4"/>
                  </a:lnTo>
                  <a:lnTo>
                    <a:pt x="78" y="1"/>
                  </a:lnTo>
                  <a:lnTo>
                    <a:pt x="5" y="5"/>
                  </a:lnTo>
                  <a:lnTo>
                    <a:pt x="1" y="89"/>
                  </a:lnTo>
                  <a:lnTo>
                    <a:pt x="0" y="174"/>
                  </a:lnTo>
                  <a:lnTo>
                    <a:pt x="6" y="259"/>
                  </a:lnTo>
                  <a:lnTo>
                    <a:pt x="1" y="344"/>
                  </a:lnTo>
                  <a:lnTo>
                    <a:pt x="0" y="427"/>
                  </a:lnTo>
                  <a:lnTo>
                    <a:pt x="4" y="513"/>
                  </a:lnTo>
                  <a:lnTo>
                    <a:pt x="5" y="597"/>
                  </a:lnTo>
                  <a:lnTo>
                    <a:pt x="7" y="683"/>
                  </a:lnTo>
                  <a:lnTo>
                    <a:pt x="7" y="768"/>
                  </a:lnTo>
                  <a:lnTo>
                    <a:pt x="5" y="852"/>
                  </a:lnTo>
                  <a:lnTo>
                    <a:pt x="5" y="936"/>
                  </a:lnTo>
                  <a:lnTo>
                    <a:pt x="5" y="1020"/>
                  </a:lnTo>
                  <a:lnTo>
                    <a:pt x="1" y="1103"/>
                  </a:lnTo>
                  <a:lnTo>
                    <a:pt x="0" y="1187"/>
                  </a:lnTo>
                  <a:lnTo>
                    <a:pt x="6" y="1271"/>
                  </a:lnTo>
                  <a:lnTo>
                    <a:pt x="6" y="1356"/>
                  </a:lnTo>
                  <a:lnTo>
                    <a:pt x="5" y="1439"/>
                  </a:lnTo>
                  <a:lnTo>
                    <a:pt x="3" y="1525"/>
                  </a:lnTo>
                  <a:lnTo>
                    <a:pt x="6" y="1608"/>
                  </a:lnTo>
                  <a:lnTo>
                    <a:pt x="3" y="1692"/>
                  </a:lnTo>
                  <a:lnTo>
                    <a:pt x="4" y="1776"/>
                  </a:lnTo>
                  <a:lnTo>
                    <a:pt x="7" y="1858"/>
                  </a:lnTo>
                  <a:lnTo>
                    <a:pt x="3" y="1939"/>
                  </a:lnTo>
                  <a:lnTo>
                    <a:pt x="5" y="2011"/>
                  </a:lnTo>
                  <a:lnTo>
                    <a:pt x="90" y="2011"/>
                  </a:lnTo>
                  <a:lnTo>
                    <a:pt x="174" y="2016"/>
                  </a:lnTo>
                  <a:lnTo>
                    <a:pt x="260" y="2013"/>
                  </a:lnTo>
                  <a:lnTo>
                    <a:pt x="344" y="2015"/>
                  </a:lnTo>
                  <a:lnTo>
                    <a:pt x="428" y="2013"/>
                  </a:lnTo>
                  <a:lnTo>
                    <a:pt x="513" y="2015"/>
                  </a:lnTo>
                  <a:lnTo>
                    <a:pt x="597" y="2011"/>
                  </a:lnTo>
                  <a:lnTo>
                    <a:pt x="683" y="2016"/>
                  </a:lnTo>
                  <a:lnTo>
                    <a:pt x="768" y="2011"/>
                  </a:lnTo>
                  <a:lnTo>
                    <a:pt x="852" y="2010"/>
                  </a:lnTo>
                  <a:lnTo>
                    <a:pt x="936" y="2009"/>
                  </a:lnTo>
                  <a:lnTo>
                    <a:pt x="1020" y="2015"/>
                  </a:lnTo>
                  <a:lnTo>
                    <a:pt x="1104" y="2015"/>
                  </a:lnTo>
                  <a:lnTo>
                    <a:pt x="1187" y="2016"/>
                  </a:lnTo>
                  <a:lnTo>
                    <a:pt x="1271" y="2016"/>
                  </a:lnTo>
                  <a:lnTo>
                    <a:pt x="1356" y="2012"/>
                  </a:lnTo>
                  <a:lnTo>
                    <a:pt x="1439" y="2013"/>
                  </a:lnTo>
                  <a:lnTo>
                    <a:pt x="1525" y="2010"/>
                  </a:lnTo>
                  <a:lnTo>
                    <a:pt x="1609" y="2010"/>
                  </a:lnTo>
                  <a:lnTo>
                    <a:pt x="1692" y="2010"/>
                  </a:lnTo>
                  <a:lnTo>
                    <a:pt x="1776" y="2014"/>
                  </a:lnTo>
                  <a:lnTo>
                    <a:pt x="1858" y="2015"/>
                  </a:lnTo>
                  <a:lnTo>
                    <a:pt x="1939" y="2016"/>
                  </a:lnTo>
                  <a:lnTo>
                    <a:pt x="2012" y="2012"/>
                  </a:lnTo>
                  <a:lnTo>
                    <a:pt x="2012" y="1927"/>
                  </a:lnTo>
                  <a:lnTo>
                    <a:pt x="2016" y="1842"/>
                  </a:lnTo>
                  <a:lnTo>
                    <a:pt x="2012" y="1757"/>
                  </a:lnTo>
                  <a:lnTo>
                    <a:pt x="2010" y="1672"/>
                  </a:lnTo>
                  <a:lnTo>
                    <a:pt x="2015" y="1589"/>
                  </a:lnTo>
                  <a:lnTo>
                    <a:pt x="2015" y="1503"/>
                  </a:lnTo>
                  <a:lnTo>
                    <a:pt x="2010" y="1419"/>
                  </a:lnTo>
                  <a:lnTo>
                    <a:pt x="2011" y="1333"/>
                  </a:lnTo>
                  <a:lnTo>
                    <a:pt x="2016" y="1248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it-IT"/>
            </a:p>
          </p:txBody>
        </p:sp>
      </p:grpSp>
      <p:pic>
        <p:nvPicPr>
          <p:cNvPr id="26630" name="Picture 19" descr="BS00559_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495800"/>
            <a:ext cx="2590800" cy="147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631" name="Text Box 20"/>
          <p:cNvSpPr txBox="1">
            <a:spLocks noChangeArrowheads="1"/>
          </p:cNvSpPr>
          <p:nvPr/>
        </p:nvSpPr>
        <p:spPr bwMode="auto">
          <a:xfrm>
            <a:off x="3962400" y="3352800"/>
            <a:ext cx="38100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dirty="0"/>
              <a:t>2 – </a:t>
            </a:r>
            <a:r>
              <a:rPr lang="it-IT" dirty="0" smtClean="0"/>
              <a:t>Formalizzare </a:t>
            </a:r>
            <a:r>
              <a:rPr lang="it-IT" dirty="0"/>
              <a:t>le </a:t>
            </a:r>
            <a:r>
              <a:rPr lang="it-IT" dirty="0" smtClean="0"/>
              <a:t>competenze (standard)</a:t>
            </a:r>
            <a:endParaRPr lang="it-IT" dirty="0"/>
          </a:p>
        </p:txBody>
      </p:sp>
      <p:sp>
        <p:nvSpPr>
          <p:cNvPr id="26632" name="Text Box 21"/>
          <p:cNvSpPr txBox="1">
            <a:spLocks noChangeArrowheads="1"/>
          </p:cNvSpPr>
          <p:nvPr/>
        </p:nvSpPr>
        <p:spPr bwMode="auto">
          <a:xfrm>
            <a:off x="5029200" y="4648200"/>
            <a:ext cx="35814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dirty="0"/>
              <a:t>3 – Modificare le tecniche e le metodologie per l’apprendimento</a:t>
            </a:r>
          </a:p>
        </p:txBody>
      </p:sp>
    </p:spTree>
    <p:extLst>
      <p:ext uri="{BB962C8B-B14F-4D97-AF65-F5344CB8AC3E}">
        <p14:creationId xmlns:p14="http://schemas.microsoft.com/office/powerpoint/2010/main" val="986655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386" name="Rectangle 2"/>
          <p:cNvSpPr>
            <a:spLocks noChangeArrowheads="1"/>
          </p:cNvSpPr>
          <p:nvPr/>
        </p:nvSpPr>
        <p:spPr bwMode="auto">
          <a:xfrm>
            <a:off x="1828800" y="457200"/>
            <a:ext cx="6172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rgbClr val="FFFFFF"/>
                    </a:gs>
                    <a:gs pos="100000">
                      <a:srgbClr val="990033"/>
                    </a:gs>
                  </a:gsLst>
                  <a:lin ang="0" scaled="1"/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r>
              <a:rPr lang="it-IT" sz="2000"/>
              <a:t>Classificazione delle competenze</a:t>
            </a:r>
          </a:p>
        </p:txBody>
      </p:sp>
      <p:sp>
        <p:nvSpPr>
          <p:cNvPr id="272387" name="Text Box 3"/>
          <p:cNvSpPr txBox="1">
            <a:spLocks noChangeArrowheads="1"/>
          </p:cNvSpPr>
          <p:nvPr/>
        </p:nvSpPr>
        <p:spPr bwMode="auto">
          <a:xfrm>
            <a:off x="457200" y="1219200"/>
            <a:ext cx="8077200" cy="1344613"/>
          </a:xfrm>
          <a:prstGeom prst="rect">
            <a:avLst/>
          </a:prstGeom>
          <a:gradFill rotWithShape="0">
            <a:gsLst>
              <a:gs pos="0">
                <a:srgbClr val="D1FE96">
                  <a:gamma/>
                  <a:tint val="0"/>
                  <a:invGamma/>
                </a:srgbClr>
              </a:gs>
              <a:gs pos="100000">
                <a:srgbClr val="D1FE96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0" hangingPunct="0"/>
            <a:r>
              <a:rPr lang="it-IT" sz="1800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AREA DELLE COMPETENZE DI BASE</a:t>
            </a:r>
            <a:endParaRPr lang="it-IT" sz="1800" b="1">
              <a:solidFill>
                <a:srgbClr val="33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C Candom" pitchFamily="2" charset="0"/>
            </a:endParaRP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(ad es. informatica di base, lingua straniera, economia, organizzazione, diritto </a:t>
            </a: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e legislazione del lavoro) si tratta di competenze consensualmente riconosciute </a:t>
            </a: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quali nuovi “diritti di cittadinanza” nel mercato del lavoro e nella società, veri e     </a:t>
            </a: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rPr>
              <a:t>propri “requisiti di occupabilità” e per lo sviluppo professionale.</a:t>
            </a:r>
          </a:p>
        </p:txBody>
      </p:sp>
      <p:sp>
        <p:nvSpPr>
          <p:cNvPr id="272388" name="Text Box 4"/>
          <p:cNvSpPr txBox="1">
            <a:spLocks noChangeArrowheads="1"/>
          </p:cNvSpPr>
          <p:nvPr/>
        </p:nvSpPr>
        <p:spPr bwMode="auto">
          <a:xfrm>
            <a:off x="457200" y="2819400"/>
            <a:ext cx="8169275" cy="1100138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tint val="0"/>
                  <a:invGamma/>
                </a:schemeClr>
              </a:gs>
              <a:gs pos="100000">
                <a:schemeClr val="hlink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0" hangingPunct="0"/>
            <a:r>
              <a:rPr lang="it-IT" sz="1800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AREA DELLE COMPETENZE TECNICO-PROFESSIONALI</a:t>
            </a:r>
            <a:endParaRPr lang="it-IT" sz="1800" b="1">
              <a:solidFill>
                <a:srgbClr val="33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C Candom" pitchFamily="2" charset="0"/>
            </a:endParaRP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(conoscenze dichiarative generali e specifiche, nonché conoscenze procedurali): </a:t>
            </a: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si tratta dei saperi e delle tecniche operative proprie delle attività relative a              </a:t>
            </a: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determinate funzioni o processi lavorativi</a:t>
            </a:r>
          </a:p>
        </p:txBody>
      </p:sp>
      <p:sp>
        <p:nvSpPr>
          <p:cNvPr id="272389" name="Text Box 5"/>
          <p:cNvSpPr txBox="1">
            <a:spLocks noChangeArrowheads="1"/>
          </p:cNvSpPr>
          <p:nvPr/>
        </p:nvSpPr>
        <p:spPr bwMode="auto">
          <a:xfrm>
            <a:off x="457200" y="4191000"/>
            <a:ext cx="8212138" cy="1833563"/>
          </a:xfrm>
          <a:prstGeom prst="rect">
            <a:avLst/>
          </a:prstGeom>
          <a:gradFill rotWithShape="0">
            <a:gsLst>
              <a:gs pos="0">
                <a:srgbClr val="F8E6A4">
                  <a:gamma/>
                  <a:tint val="0"/>
                  <a:invGamma/>
                </a:srgbClr>
              </a:gs>
              <a:gs pos="100000">
                <a:srgbClr val="F8E6A4"/>
              </a:gs>
            </a:gsLst>
            <a:path path="shape">
              <a:fillToRect l="50000" t="50000" r="50000" b="50000"/>
            </a:path>
          </a:gradFill>
          <a:ln>
            <a:noFill/>
          </a:ln>
          <a:effectLst>
            <a:outerShdw dist="35921" dir="2700000" algn="ctr" rotWithShape="0">
              <a:schemeClr val="bg2"/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just" eaLnBrk="0" hangingPunct="0"/>
            <a:r>
              <a:rPr lang="it-IT" sz="1800" b="1">
                <a:solidFill>
                  <a:srgbClr val="A5002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AREA DELLE COMPETENZE TRASVERSALI</a:t>
            </a:r>
            <a:endParaRPr lang="it-IT" sz="1800" b="1">
              <a:solidFill>
                <a:srgbClr val="333399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MC Candom" pitchFamily="2" charset="0"/>
            </a:endParaRP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(risorse psico-sociali quali </a:t>
            </a:r>
            <a:r>
              <a:rPr lang="it-IT" sz="1600" b="1" i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work habits</a:t>
            </a:r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 e identità, ma anche abilità di diagnosi, </a:t>
            </a: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di comunicazione, di decisione, di </a:t>
            </a:r>
            <a:r>
              <a:rPr lang="it-IT" sz="1600" b="1" i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problem solving</a:t>
            </a:r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, ecc): si tratta di quelle </a:t>
            </a: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caratteristiche e modalità di funzionamento individuale che entrano in gioco </a:t>
            </a: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quando un soggetto si “attiva” a fronte di una richiesta dell’ambiente organizzativo</a:t>
            </a: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e che sono essenziali al fine di produrre un comportamento professionale che </a:t>
            </a:r>
          </a:p>
          <a:p>
            <a:pPr algn="just" eaLnBrk="0" hangingPunct="0"/>
            <a:r>
              <a:rPr lang="it-IT" sz="1600" b="1">
                <a:solidFill>
                  <a:srgbClr val="3333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MC Candom" pitchFamily="2" charset="0"/>
              </a:rPr>
              <a:t>trasformi un “sapere” in una prestazione lavorativa efficace.</a:t>
            </a:r>
          </a:p>
        </p:txBody>
      </p:sp>
    </p:spTree>
    <p:extLst>
      <p:ext uri="{BB962C8B-B14F-4D97-AF65-F5344CB8AC3E}">
        <p14:creationId xmlns:p14="http://schemas.microsoft.com/office/powerpoint/2010/main" val="404739883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 anchor="b">
            <a:normAutofit fontScale="90000"/>
          </a:bodyPr>
          <a:lstStyle/>
          <a:p>
            <a:pPr eaLnBrk="1" hangingPunct="1"/>
            <a:r>
              <a:rPr lang="it-IT" smtClean="0"/>
              <a:t>Raccomandazione Unione Europea Dicembre 2006</a:t>
            </a:r>
          </a:p>
        </p:txBody>
      </p:sp>
      <p:sp>
        <p:nvSpPr>
          <p:cNvPr id="10957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it-IT" sz="2000" b="1" smtClean="0"/>
              <a:t>Sono individuati 8 ambiti di COMPETENZE CHIAVE: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it-IT" sz="2000" b="1" smtClean="0"/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it-IT" sz="2000" b="1" smtClean="0"/>
              <a:t>Comunicazione nella madrelingua; </a:t>
            </a:r>
            <a:endParaRPr lang="it-IT" sz="2000" smtClean="0"/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it-IT" sz="2000" b="1" smtClean="0"/>
              <a:t>Comunicazione nelle lingue straniere; </a:t>
            </a:r>
            <a:endParaRPr lang="it-IT" sz="2000" smtClean="0"/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it-IT" sz="2000" b="1" smtClean="0"/>
              <a:t>Competenza matematica e competenze di base in scienza e tecnologia; </a:t>
            </a:r>
            <a:endParaRPr lang="it-IT" sz="2000" smtClean="0"/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it-IT" sz="2000" b="1" smtClean="0"/>
              <a:t>Competenza digitale; </a:t>
            </a:r>
            <a:endParaRPr lang="it-IT" sz="2000" smtClean="0"/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it-IT" sz="2000" b="1" smtClean="0"/>
              <a:t>Imparare ad imparare; </a:t>
            </a:r>
            <a:endParaRPr lang="it-IT" sz="2000" smtClean="0"/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it-IT" sz="2000" b="1" smtClean="0"/>
              <a:t>Competenze sociali e civiche; </a:t>
            </a:r>
            <a:endParaRPr lang="it-IT" sz="2000" smtClean="0"/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it-IT" sz="2000" b="1" smtClean="0"/>
              <a:t>Spirito di iniziativa e imprenditorialità; </a:t>
            </a:r>
            <a:endParaRPr lang="it-IT" sz="2000" smtClean="0"/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r>
              <a:rPr lang="it-IT" sz="2000" b="1" smtClean="0"/>
              <a:t>Consapevolezza ed espressione culturale.</a:t>
            </a:r>
            <a:endParaRPr lang="it-IT" sz="2000" smtClean="0"/>
          </a:p>
          <a:p>
            <a:pPr marL="609600" indent="-609600" eaLnBrk="1" hangingPunct="1">
              <a:lnSpc>
                <a:spcPct val="90000"/>
              </a:lnSpc>
              <a:buFontTx/>
              <a:buChar char="•"/>
            </a:pPr>
            <a:endParaRPr lang="it-IT" sz="2000" smtClean="0"/>
          </a:p>
        </p:txBody>
      </p:sp>
    </p:spTree>
    <p:extLst>
      <p:ext uri="{BB962C8B-B14F-4D97-AF65-F5344CB8AC3E}">
        <p14:creationId xmlns:p14="http://schemas.microsoft.com/office/powerpoint/2010/main" val="1628501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Text Box 2"/>
          <p:cNvSpPr txBox="1">
            <a:spLocks noChangeArrowheads="1"/>
          </p:cNvSpPr>
          <p:nvPr/>
        </p:nvSpPr>
        <p:spPr bwMode="auto">
          <a:xfrm>
            <a:off x="5105400" y="1219200"/>
            <a:ext cx="3140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/>
          </a:p>
        </p:txBody>
      </p:sp>
      <p:pic>
        <p:nvPicPr>
          <p:cNvPr id="113667" name="Picture 3" descr="c:\Programmi\File comuni\Microsoft Shared\Clipart\cagcat50\PE02661_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1371600"/>
            <a:ext cx="1593850" cy="1798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668" name="Picture 4" descr="c:\Programmi\File comuni\Microsoft Shared\Clipart\cagcat50\PE02716_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371600"/>
            <a:ext cx="1820863" cy="171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3669" name="Picture 5" descr="c:\Programmi\File comuni\Microsoft Shared\Clipart\cagcat50\BD07153_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33800" y="304800"/>
            <a:ext cx="1646238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3670" name="Text Box 6"/>
          <p:cNvSpPr txBox="1">
            <a:spLocks noChangeArrowheads="1"/>
          </p:cNvSpPr>
          <p:nvPr/>
        </p:nvSpPr>
        <p:spPr bwMode="auto">
          <a:xfrm>
            <a:off x="2498725" y="2022475"/>
            <a:ext cx="3521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113671" name="Text Box 7"/>
          <p:cNvSpPr txBox="1">
            <a:spLocks noChangeArrowheads="1"/>
          </p:cNvSpPr>
          <p:nvPr/>
        </p:nvSpPr>
        <p:spPr bwMode="auto">
          <a:xfrm>
            <a:off x="2743200" y="2133600"/>
            <a:ext cx="3657600" cy="3925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/>
              <a:t>Se partiamo da una prestazione osservabile è come se partissimo da un prodotto finito di cui occorre ricostruire almeno tre cose: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>
                <a:solidFill>
                  <a:srgbClr val="CC0000"/>
                </a:solidFill>
              </a:rPr>
              <a:t>I COMPONENTI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>
                <a:solidFill>
                  <a:srgbClr val="CC0000"/>
                </a:solidFill>
              </a:rPr>
              <a:t>LA STRUTTURA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>
                <a:solidFill>
                  <a:srgbClr val="CC0000"/>
                </a:solidFill>
              </a:rPr>
              <a:t>IL PROCEDIMENTO</a:t>
            </a:r>
          </a:p>
        </p:txBody>
      </p:sp>
    </p:spTree>
    <p:extLst>
      <p:ext uri="{BB962C8B-B14F-4D97-AF65-F5344CB8AC3E}">
        <p14:creationId xmlns:p14="http://schemas.microsoft.com/office/powerpoint/2010/main" val="128232781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690" name="Group 2"/>
          <p:cNvGrpSpPr>
            <a:grpSpLocks/>
          </p:cNvGrpSpPr>
          <p:nvPr/>
        </p:nvGrpSpPr>
        <p:grpSpPr bwMode="auto">
          <a:xfrm>
            <a:off x="1295400" y="2133600"/>
            <a:ext cx="1828800" cy="685800"/>
            <a:chOff x="720" y="1536"/>
            <a:chExt cx="1152" cy="432"/>
          </a:xfrm>
        </p:grpSpPr>
        <p:sp>
          <p:nvSpPr>
            <p:cNvPr id="114691" name="Rectangle 3"/>
            <p:cNvSpPr>
              <a:spLocks noChangeArrowheads="1"/>
            </p:cNvSpPr>
            <p:nvPr/>
          </p:nvSpPr>
          <p:spPr bwMode="auto">
            <a:xfrm>
              <a:off x="720" y="1536"/>
              <a:ext cx="960" cy="240"/>
            </a:xfrm>
            <a:prstGeom prst="rect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692" name="Rectangle 4"/>
            <p:cNvSpPr>
              <a:spLocks noChangeArrowheads="1"/>
            </p:cNvSpPr>
            <p:nvPr/>
          </p:nvSpPr>
          <p:spPr bwMode="auto">
            <a:xfrm>
              <a:off x="816" y="1632"/>
              <a:ext cx="960" cy="240"/>
            </a:xfrm>
            <a:prstGeom prst="rect">
              <a:avLst/>
            </a:prstGeom>
            <a:solidFill>
              <a:srgbClr val="CC6600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693" name="Rectangle 5"/>
            <p:cNvSpPr>
              <a:spLocks noChangeArrowheads="1"/>
            </p:cNvSpPr>
            <p:nvPr/>
          </p:nvSpPr>
          <p:spPr bwMode="auto">
            <a:xfrm>
              <a:off x="912" y="1728"/>
              <a:ext cx="960" cy="240"/>
            </a:xfrm>
            <a:prstGeom prst="rect">
              <a:avLst/>
            </a:prstGeom>
            <a:solidFill>
              <a:srgbClr val="FFFF66"/>
            </a:solidFill>
            <a:ln w="2857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114694" name="Group 6"/>
          <p:cNvGrpSpPr>
            <a:grpSpLocks/>
          </p:cNvGrpSpPr>
          <p:nvPr/>
        </p:nvGrpSpPr>
        <p:grpSpPr bwMode="auto">
          <a:xfrm>
            <a:off x="1371600" y="4724400"/>
            <a:ext cx="2057400" cy="914400"/>
            <a:chOff x="720" y="2016"/>
            <a:chExt cx="1296" cy="576"/>
          </a:xfrm>
        </p:grpSpPr>
        <p:sp>
          <p:nvSpPr>
            <p:cNvPr id="114695" name="Oval 7"/>
            <p:cNvSpPr>
              <a:spLocks noChangeArrowheads="1"/>
            </p:cNvSpPr>
            <p:nvPr/>
          </p:nvSpPr>
          <p:spPr bwMode="auto">
            <a:xfrm>
              <a:off x="720" y="2016"/>
              <a:ext cx="1008" cy="288"/>
            </a:xfrm>
            <a:prstGeom prst="ellipse">
              <a:avLst/>
            </a:prstGeom>
            <a:solidFill>
              <a:schemeClr val="accent2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696" name="Oval 8"/>
            <p:cNvSpPr>
              <a:spLocks noChangeArrowheads="1"/>
            </p:cNvSpPr>
            <p:nvPr/>
          </p:nvSpPr>
          <p:spPr bwMode="auto">
            <a:xfrm>
              <a:off x="816" y="2112"/>
              <a:ext cx="1008" cy="288"/>
            </a:xfrm>
            <a:prstGeom prst="ellipse">
              <a:avLst/>
            </a:prstGeom>
            <a:solidFill>
              <a:srgbClr val="CC6600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697" name="Oval 9"/>
            <p:cNvSpPr>
              <a:spLocks noChangeArrowheads="1"/>
            </p:cNvSpPr>
            <p:nvPr/>
          </p:nvSpPr>
          <p:spPr bwMode="auto">
            <a:xfrm>
              <a:off x="912" y="2208"/>
              <a:ext cx="1008" cy="288"/>
            </a:xfrm>
            <a:prstGeom prst="ellipse">
              <a:avLst/>
            </a:prstGeom>
            <a:solidFill>
              <a:srgbClr val="FFCC99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698" name="Oval 10"/>
            <p:cNvSpPr>
              <a:spLocks noChangeArrowheads="1"/>
            </p:cNvSpPr>
            <p:nvPr/>
          </p:nvSpPr>
          <p:spPr bwMode="auto">
            <a:xfrm>
              <a:off x="1008" y="2304"/>
              <a:ext cx="1008" cy="288"/>
            </a:xfrm>
            <a:prstGeom prst="ellipse">
              <a:avLst/>
            </a:prstGeom>
            <a:solidFill>
              <a:srgbClr val="FFFF66"/>
            </a:solidFill>
            <a:ln w="2857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</p:grpSp>
      <p:grpSp>
        <p:nvGrpSpPr>
          <p:cNvPr id="114699" name="Group 11"/>
          <p:cNvGrpSpPr>
            <a:grpSpLocks/>
          </p:cNvGrpSpPr>
          <p:nvPr/>
        </p:nvGrpSpPr>
        <p:grpSpPr bwMode="auto">
          <a:xfrm>
            <a:off x="4648200" y="3352800"/>
            <a:ext cx="4267200" cy="2438400"/>
            <a:chOff x="2832" y="1824"/>
            <a:chExt cx="2688" cy="1536"/>
          </a:xfrm>
        </p:grpSpPr>
        <p:sp>
          <p:nvSpPr>
            <p:cNvPr id="114700" name="Oval 12"/>
            <p:cNvSpPr>
              <a:spLocks noChangeArrowheads="1"/>
            </p:cNvSpPr>
            <p:nvPr/>
          </p:nvSpPr>
          <p:spPr bwMode="auto">
            <a:xfrm>
              <a:off x="2832" y="2304"/>
              <a:ext cx="1008" cy="288"/>
            </a:xfrm>
            <a:prstGeom prst="ellipse">
              <a:avLst/>
            </a:prstGeom>
            <a:solidFill>
              <a:schemeClr val="accent2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701" name="Oval 13"/>
            <p:cNvSpPr>
              <a:spLocks noChangeArrowheads="1"/>
            </p:cNvSpPr>
            <p:nvPr/>
          </p:nvSpPr>
          <p:spPr bwMode="auto">
            <a:xfrm>
              <a:off x="4512" y="2496"/>
              <a:ext cx="1008" cy="288"/>
            </a:xfrm>
            <a:prstGeom prst="ellipse">
              <a:avLst/>
            </a:prstGeom>
            <a:solidFill>
              <a:srgbClr val="CC6600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702" name="Oval 14"/>
            <p:cNvSpPr>
              <a:spLocks noChangeArrowheads="1"/>
            </p:cNvSpPr>
            <p:nvPr/>
          </p:nvSpPr>
          <p:spPr bwMode="auto">
            <a:xfrm>
              <a:off x="3168" y="3072"/>
              <a:ext cx="1008" cy="288"/>
            </a:xfrm>
            <a:prstGeom prst="ellipse">
              <a:avLst/>
            </a:prstGeom>
            <a:solidFill>
              <a:srgbClr val="FFCC99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703" name="Oval 15"/>
            <p:cNvSpPr>
              <a:spLocks noChangeArrowheads="1"/>
            </p:cNvSpPr>
            <p:nvPr/>
          </p:nvSpPr>
          <p:spPr bwMode="auto">
            <a:xfrm>
              <a:off x="4080" y="3072"/>
              <a:ext cx="1008" cy="288"/>
            </a:xfrm>
            <a:prstGeom prst="ellipse">
              <a:avLst/>
            </a:prstGeom>
            <a:solidFill>
              <a:srgbClr val="FFFF66"/>
            </a:solidFill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704" name="Rectangle 16"/>
            <p:cNvSpPr>
              <a:spLocks noChangeArrowheads="1"/>
            </p:cNvSpPr>
            <p:nvPr/>
          </p:nvSpPr>
          <p:spPr bwMode="auto">
            <a:xfrm>
              <a:off x="4272" y="2016"/>
              <a:ext cx="960" cy="240"/>
            </a:xfrm>
            <a:prstGeom prst="rect">
              <a:avLst/>
            </a:prstGeom>
            <a:solidFill>
              <a:schemeClr val="accent2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705" name="Rectangle 17"/>
            <p:cNvSpPr>
              <a:spLocks noChangeArrowheads="1"/>
            </p:cNvSpPr>
            <p:nvPr/>
          </p:nvSpPr>
          <p:spPr bwMode="auto">
            <a:xfrm>
              <a:off x="3600" y="2400"/>
              <a:ext cx="960" cy="240"/>
            </a:xfrm>
            <a:prstGeom prst="rect">
              <a:avLst/>
            </a:prstGeom>
            <a:solidFill>
              <a:srgbClr val="CC6600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sp>
          <p:nvSpPr>
            <p:cNvPr id="114706" name="Rectangle 18"/>
            <p:cNvSpPr>
              <a:spLocks noChangeArrowheads="1"/>
            </p:cNvSpPr>
            <p:nvPr/>
          </p:nvSpPr>
          <p:spPr bwMode="auto">
            <a:xfrm>
              <a:off x="3456" y="1824"/>
              <a:ext cx="960" cy="240"/>
            </a:xfrm>
            <a:prstGeom prst="rect">
              <a:avLst/>
            </a:prstGeom>
            <a:solidFill>
              <a:srgbClr val="FFFF66"/>
            </a:solidFill>
            <a:ln w="5715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cxnSp>
          <p:nvCxnSpPr>
            <p:cNvPr id="114707" name="AutoShape 19"/>
            <p:cNvCxnSpPr>
              <a:cxnSpLocks noChangeShapeType="1"/>
              <a:stCxn id="114706" idx="1"/>
              <a:endCxn id="114700" idx="0"/>
            </p:cNvCxnSpPr>
            <p:nvPr/>
          </p:nvCxnSpPr>
          <p:spPr bwMode="auto">
            <a:xfrm flipH="1">
              <a:off x="3336" y="1944"/>
              <a:ext cx="120" cy="36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4708" name="AutoShape 20"/>
            <p:cNvCxnSpPr>
              <a:cxnSpLocks noChangeShapeType="1"/>
              <a:stCxn id="114706" idx="2"/>
              <a:endCxn id="114705" idx="0"/>
            </p:cNvCxnSpPr>
            <p:nvPr/>
          </p:nvCxnSpPr>
          <p:spPr bwMode="auto">
            <a:xfrm>
              <a:off x="3936" y="2064"/>
              <a:ext cx="144" cy="336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4709" name="AutoShape 21"/>
            <p:cNvCxnSpPr>
              <a:cxnSpLocks noChangeShapeType="1"/>
              <a:stCxn id="114700" idx="4"/>
              <a:endCxn id="114703" idx="0"/>
            </p:cNvCxnSpPr>
            <p:nvPr/>
          </p:nvCxnSpPr>
          <p:spPr bwMode="auto">
            <a:xfrm>
              <a:off x="3336" y="2592"/>
              <a:ext cx="1248" cy="48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4710" name="AutoShape 22"/>
            <p:cNvCxnSpPr>
              <a:cxnSpLocks noChangeShapeType="1"/>
              <a:stCxn id="114705" idx="2"/>
              <a:endCxn id="114702" idx="0"/>
            </p:cNvCxnSpPr>
            <p:nvPr/>
          </p:nvCxnSpPr>
          <p:spPr bwMode="auto">
            <a:xfrm flipH="1">
              <a:off x="3672" y="2640"/>
              <a:ext cx="408" cy="432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4711" name="AutoShape 23"/>
            <p:cNvCxnSpPr>
              <a:cxnSpLocks noChangeShapeType="1"/>
              <a:stCxn id="114704" idx="2"/>
              <a:endCxn id="114701" idx="0"/>
            </p:cNvCxnSpPr>
            <p:nvPr/>
          </p:nvCxnSpPr>
          <p:spPr bwMode="auto">
            <a:xfrm>
              <a:off x="4752" y="2256"/>
              <a:ext cx="264" cy="240"/>
            </a:xfrm>
            <a:prstGeom prst="straightConnector1">
              <a:avLst/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114712" name="AutoShape 24"/>
            <p:cNvCxnSpPr>
              <a:cxnSpLocks noChangeShapeType="1"/>
              <a:stCxn id="114701" idx="3"/>
              <a:endCxn id="114703" idx="7"/>
            </p:cNvCxnSpPr>
            <p:nvPr/>
          </p:nvCxnSpPr>
          <p:spPr bwMode="auto">
            <a:xfrm rot="16200000" flipH="1">
              <a:off x="4614" y="2788"/>
              <a:ext cx="372" cy="280"/>
            </a:xfrm>
            <a:prstGeom prst="curvedConnector3">
              <a:avLst>
                <a:gd name="adj1" fmla="val 50000"/>
              </a:avLst>
            </a:prstGeom>
            <a:noFill/>
            <a:ln w="5715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114713" name="Text Box 25"/>
          <p:cNvSpPr txBox="1">
            <a:spLocks noChangeArrowheads="1"/>
          </p:cNvSpPr>
          <p:nvPr/>
        </p:nvSpPr>
        <p:spPr bwMode="auto">
          <a:xfrm>
            <a:off x="685800" y="1066800"/>
            <a:ext cx="25908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/>
              <a:t>CONOSCENZE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/>
              <a:t>Sapere…</a:t>
            </a:r>
          </a:p>
        </p:txBody>
      </p:sp>
      <p:sp>
        <p:nvSpPr>
          <p:cNvPr id="114714" name="Text Box 26"/>
          <p:cNvSpPr txBox="1">
            <a:spLocks noChangeArrowheads="1"/>
          </p:cNvSpPr>
          <p:nvPr/>
        </p:nvSpPr>
        <p:spPr bwMode="auto">
          <a:xfrm>
            <a:off x="838200" y="3581400"/>
            <a:ext cx="2819400" cy="1004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/>
              <a:t>ABILITA’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/>
              <a:t>Essere in grado di…</a:t>
            </a:r>
          </a:p>
        </p:txBody>
      </p:sp>
      <p:sp>
        <p:nvSpPr>
          <p:cNvPr id="114715" name="Text Box 27"/>
          <p:cNvSpPr txBox="1">
            <a:spLocks noChangeArrowheads="1"/>
          </p:cNvSpPr>
          <p:nvPr/>
        </p:nvSpPr>
        <p:spPr bwMode="auto">
          <a:xfrm>
            <a:off x="4800600" y="1066800"/>
            <a:ext cx="3581400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/>
              <a:t>COMPETENZA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 sz="2000" b="1"/>
              <a:t>Mix</a:t>
            </a:r>
            <a:r>
              <a:rPr lang="it-IT" sz="2000"/>
              <a:t> di conoscenze ed abilità combinate in </a:t>
            </a:r>
            <a:r>
              <a:rPr lang="it-IT" sz="2000" b="1"/>
              <a:t>procedura</a:t>
            </a:r>
            <a:r>
              <a:rPr lang="it-IT" sz="2000"/>
              <a:t> da un </a:t>
            </a:r>
            <a:r>
              <a:rPr lang="it-IT" sz="2000" b="1"/>
              <a:t>soggetto</a:t>
            </a:r>
            <a:r>
              <a:rPr lang="it-IT" sz="2000"/>
              <a:t> in risposta ad un </a:t>
            </a:r>
            <a:r>
              <a:rPr lang="it-IT" sz="2000" b="1"/>
              <a:t>contesto</a:t>
            </a:r>
          </a:p>
        </p:txBody>
      </p:sp>
    </p:spTree>
    <p:extLst>
      <p:ext uri="{BB962C8B-B14F-4D97-AF65-F5344CB8AC3E}">
        <p14:creationId xmlns:p14="http://schemas.microsoft.com/office/powerpoint/2010/main" val="30884252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714" name="Group 2"/>
          <p:cNvGrpSpPr>
            <a:grpSpLocks/>
          </p:cNvGrpSpPr>
          <p:nvPr/>
        </p:nvGrpSpPr>
        <p:grpSpPr bwMode="auto">
          <a:xfrm>
            <a:off x="1447800" y="533400"/>
            <a:ext cx="6172200" cy="4114800"/>
            <a:chOff x="912" y="336"/>
            <a:chExt cx="3888" cy="2592"/>
          </a:xfrm>
        </p:grpSpPr>
        <p:sp>
          <p:nvSpPr>
            <p:cNvPr id="115715" name="Oval 3"/>
            <p:cNvSpPr>
              <a:spLocks noChangeArrowheads="1"/>
            </p:cNvSpPr>
            <p:nvPr/>
          </p:nvSpPr>
          <p:spPr bwMode="auto">
            <a:xfrm>
              <a:off x="912" y="576"/>
              <a:ext cx="3888" cy="2112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it-IT"/>
            </a:p>
          </p:txBody>
        </p:sp>
        <p:grpSp>
          <p:nvGrpSpPr>
            <p:cNvPr id="115716" name="Group 4"/>
            <p:cNvGrpSpPr>
              <a:grpSpLocks/>
            </p:cNvGrpSpPr>
            <p:nvPr/>
          </p:nvGrpSpPr>
          <p:grpSpPr bwMode="auto">
            <a:xfrm>
              <a:off x="1488" y="768"/>
              <a:ext cx="2688" cy="1536"/>
              <a:chOff x="2832" y="1824"/>
              <a:chExt cx="2688" cy="1536"/>
            </a:xfrm>
          </p:grpSpPr>
          <p:sp>
            <p:nvSpPr>
              <p:cNvPr id="115717" name="Oval 5"/>
              <p:cNvSpPr>
                <a:spLocks noChangeArrowheads="1"/>
              </p:cNvSpPr>
              <p:nvPr/>
            </p:nvSpPr>
            <p:spPr bwMode="auto">
              <a:xfrm>
                <a:off x="2832" y="2304"/>
                <a:ext cx="1008" cy="288"/>
              </a:xfrm>
              <a:prstGeom prst="ellipse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15718" name="Oval 6"/>
              <p:cNvSpPr>
                <a:spLocks noChangeArrowheads="1"/>
              </p:cNvSpPr>
              <p:nvPr/>
            </p:nvSpPr>
            <p:spPr bwMode="auto">
              <a:xfrm>
                <a:off x="4512" y="2496"/>
                <a:ext cx="1008" cy="288"/>
              </a:xfrm>
              <a:prstGeom prst="ellipse">
                <a:avLst/>
              </a:prstGeom>
              <a:solidFill>
                <a:srgbClr val="CC6600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15719" name="Oval 7"/>
              <p:cNvSpPr>
                <a:spLocks noChangeArrowheads="1"/>
              </p:cNvSpPr>
              <p:nvPr/>
            </p:nvSpPr>
            <p:spPr bwMode="auto">
              <a:xfrm>
                <a:off x="3168" y="3072"/>
                <a:ext cx="1008" cy="288"/>
              </a:xfrm>
              <a:prstGeom prst="ellipse">
                <a:avLst/>
              </a:prstGeom>
              <a:solidFill>
                <a:srgbClr val="FFCC99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15720" name="Oval 8"/>
              <p:cNvSpPr>
                <a:spLocks noChangeArrowheads="1"/>
              </p:cNvSpPr>
              <p:nvPr/>
            </p:nvSpPr>
            <p:spPr bwMode="auto">
              <a:xfrm>
                <a:off x="4080" y="3072"/>
                <a:ext cx="1008" cy="288"/>
              </a:xfrm>
              <a:prstGeom prst="ellipse">
                <a:avLst/>
              </a:prstGeom>
              <a:solidFill>
                <a:srgbClr val="FFFF66"/>
              </a:solidFill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15721" name="Rectangle 9"/>
              <p:cNvSpPr>
                <a:spLocks noChangeArrowheads="1"/>
              </p:cNvSpPr>
              <p:nvPr/>
            </p:nvSpPr>
            <p:spPr bwMode="auto">
              <a:xfrm>
                <a:off x="4272" y="2016"/>
                <a:ext cx="960" cy="240"/>
              </a:xfrm>
              <a:prstGeom prst="rect">
                <a:avLst/>
              </a:prstGeom>
              <a:solidFill>
                <a:schemeClr val="accent2"/>
              </a:solidFill>
              <a:ln w="571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15722" name="Rectangle 10"/>
              <p:cNvSpPr>
                <a:spLocks noChangeArrowheads="1"/>
              </p:cNvSpPr>
              <p:nvPr/>
            </p:nvSpPr>
            <p:spPr bwMode="auto">
              <a:xfrm>
                <a:off x="3600" y="2400"/>
                <a:ext cx="960" cy="240"/>
              </a:xfrm>
              <a:prstGeom prst="rect">
                <a:avLst/>
              </a:prstGeom>
              <a:solidFill>
                <a:srgbClr val="CC6600"/>
              </a:solidFill>
              <a:ln w="571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sp>
            <p:nvSpPr>
              <p:cNvPr id="115723" name="Rectangle 11"/>
              <p:cNvSpPr>
                <a:spLocks noChangeArrowheads="1"/>
              </p:cNvSpPr>
              <p:nvPr/>
            </p:nvSpPr>
            <p:spPr bwMode="auto">
              <a:xfrm>
                <a:off x="3456" y="1824"/>
                <a:ext cx="960" cy="240"/>
              </a:xfrm>
              <a:prstGeom prst="rect">
                <a:avLst/>
              </a:prstGeom>
              <a:solidFill>
                <a:srgbClr val="FFFF66"/>
              </a:solidFill>
              <a:ln w="57150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it-IT"/>
              </a:p>
            </p:txBody>
          </p:sp>
          <p:cxnSp>
            <p:nvCxnSpPr>
              <p:cNvPr id="115724" name="AutoShape 12"/>
              <p:cNvCxnSpPr>
                <a:cxnSpLocks noChangeShapeType="1"/>
                <a:stCxn id="115723" idx="1"/>
                <a:endCxn id="115717" idx="0"/>
              </p:cNvCxnSpPr>
              <p:nvPr/>
            </p:nvCxnSpPr>
            <p:spPr bwMode="auto">
              <a:xfrm flipH="1">
                <a:off x="3336" y="1944"/>
                <a:ext cx="120" cy="360"/>
              </a:xfrm>
              <a:prstGeom prst="straightConnector1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5725" name="AutoShape 13"/>
              <p:cNvCxnSpPr>
                <a:cxnSpLocks noChangeShapeType="1"/>
                <a:stCxn id="115723" idx="2"/>
                <a:endCxn id="115722" idx="0"/>
              </p:cNvCxnSpPr>
              <p:nvPr/>
            </p:nvCxnSpPr>
            <p:spPr bwMode="auto">
              <a:xfrm>
                <a:off x="3936" y="2064"/>
                <a:ext cx="144" cy="336"/>
              </a:xfrm>
              <a:prstGeom prst="straightConnector1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5726" name="AutoShape 14"/>
              <p:cNvCxnSpPr>
                <a:cxnSpLocks noChangeShapeType="1"/>
                <a:stCxn id="115717" idx="4"/>
                <a:endCxn id="115720" idx="0"/>
              </p:cNvCxnSpPr>
              <p:nvPr/>
            </p:nvCxnSpPr>
            <p:spPr bwMode="auto">
              <a:xfrm>
                <a:off x="3336" y="2592"/>
                <a:ext cx="1248" cy="480"/>
              </a:xfrm>
              <a:prstGeom prst="straightConnector1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5727" name="AutoShape 15"/>
              <p:cNvCxnSpPr>
                <a:cxnSpLocks noChangeShapeType="1"/>
                <a:stCxn id="115722" idx="2"/>
                <a:endCxn id="115719" idx="0"/>
              </p:cNvCxnSpPr>
              <p:nvPr/>
            </p:nvCxnSpPr>
            <p:spPr bwMode="auto">
              <a:xfrm flipH="1">
                <a:off x="3672" y="2640"/>
                <a:ext cx="408" cy="432"/>
              </a:xfrm>
              <a:prstGeom prst="straightConnector1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5728" name="AutoShape 16"/>
              <p:cNvCxnSpPr>
                <a:cxnSpLocks noChangeShapeType="1"/>
                <a:stCxn id="115721" idx="2"/>
                <a:endCxn id="115718" idx="0"/>
              </p:cNvCxnSpPr>
              <p:nvPr/>
            </p:nvCxnSpPr>
            <p:spPr bwMode="auto">
              <a:xfrm>
                <a:off x="4752" y="2256"/>
                <a:ext cx="264" cy="240"/>
              </a:xfrm>
              <a:prstGeom prst="straightConnector1">
                <a:avLst/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  <p:cxnSp>
            <p:nvCxnSpPr>
              <p:cNvPr id="115729" name="AutoShape 17"/>
              <p:cNvCxnSpPr>
                <a:cxnSpLocks noChangeShapeType="1"/>
                <a:stCxn id="115718" idx="3"/>
                <a:endCxn id="115720" idx="7"/>
              </p:cNvCxnSpPr>
              <p:nvPr/>
            </p:nvCxnSpPr>
            <p:spPr bwMode="auto">
              <a:xfrm rot="16200000" flipH="1">
                <a:off x="4614" y="2788"/>
                <a:ext cx="372" cy="280"/>
              </a:xfrm>
              <a:prstGeom prst="curvedConnector3">
                <a:avLst>
                  <a:gd name="adj1" fmla="val 50000"/>
                </a:avLst>
              </a:prstGeom>
              <a:noFill/>
              <a:ln w="57150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cxnSp>
        </p:grpSp>
        <p:sp>
          <p:nvSpPr>
            <p:cNvPr id="115730" name="Text Box 18"/>
            <p:cNvSpPr txBox="1">
              <a:spLocks noChangeArrowheads="1"/>
            </p:cNvSpPr>
            <p:nvPr/>
          </p:nvSpPr>
          <p:spPr bwMode="auto">
            <a:xfrm>
              <a:off x="2208" y="768"/>
              <a:ext cx="657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it-IT" sz="1400"/>
                <a:t>Conoscenze</a:t>
              </a:r>
            </a:p>
          </p:txBody>
        </p:sp>
        <p:sp>
          <p:nvSpPr>
            <p:cNvPr id="115731" name="Text Box 19"/>
            <p:cNvSpPr txBox="1">
              <a:spLocks noChangeArrowheads="1"/>
            </p:cNvSpPr>
            <p:nvPr/>
          </p:nvSpPr>
          <p:spPr bwMode="auto">
            <a:xfrm>
              <a:off x="3926" y="1879"/>
              <a:ext cx="73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algn="ctr" eaLnBrk="1" hangingPunct="1"/>
              <a:r>
                <a:rPr lang="it-IT" sz="1400"/>
                <a:t>Struttura</a:t>
              </a:r>
            </a:p>
          </p:txBody>
        </p:sp>
        <p:sp>
          <p:nvSpPr>
            <p:cNvPr id="115732" name="Line 20"/>
            <p:cNvSpPr>
              <a:spLocks noChangeShapeType="1"/>
            </p:cNvSpPr>
            <p:nvPr/>
          </p:nvSpPr>
          <p:spPr bwMode="auto">
            <a:xfrm>
              <a:off x="3456" y="1872"/>
              <a:ext cx="480" cy="4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it-IT"/>
            </a:p>
          </p:txBody>
        </p:sp>
        <p:sp>
          <p:nvSpPr>
            <p:cNvPr id="115733" name="WordArt 21"/>
            <p:cNvSpPr>
              <a:spLocks noChangeArrowheads="1" noChangeShapeType="1" noTextEdit="1"/>
            </p:cNvSpPr>
            <p:nvPr/>
          </p:nvSpPr>
          <p:spPr bwMode="auto">
            <a:xfrm>
              <a:off x="1920" y="2592"/>
              <a:ext cx="1920" cy="336"/>
            </a:xfrm>
            <a:prstGeom prst="rect">
              <a:avLst/>
            </a:prstGeom>
          </p:spPr>
          <p:txBody>
            <a:bodyPr wrap="none" fromWordArt="1">
              <a:prstTxWarp prst="textCanDown">
                <a:avLst>
                  <a:gd name="adj" fmla="val 33333"/>
                </a:avLst>
              </a:prstTxWarp>
            </a:bodyPr>
            <a:lstStyle/>
            <a:p>
              <a:pPr algn="ctr"/>
              <a:r>
                <a:rPr lang="it-IT" sz="1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Competenza osservabile</a:t>
              </a:r>
            </a:p>
            <a:p>
              <a:pPr algn="ctr"/>
              <a:r>
                <a:rPr lang="it-IT" sz="1800" kern="1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latin typeface="Times New Roman"/>
                  <a:cs typeface="Times New Roman"/>
                </a:rPr>
                <a:t>(Risultato atteso)</a:t>
              </a:r>
            </a:p>
          </p:txBody>
        </p:sp>
        <p:sp>
          <p:nvSpPr>
            <p:cNvPr id="115734" name="Text Box 22"/>
            <p:cNvSpPr txBox="1">
              <a:spLocks noChangeArrowheads="1"/>
            </p:cNvSpPr>
            <p:nvPr/>
          </p:nvSpPr>
          <p:spPr bwMode="auto">
            <a:xfrm>
              <a:off x="4560" y="336"/>
              <a:ext cx="116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endParaRPr lang="it-IT"/>
            </a:p>
          </p:txBody>
        </p:sp>
        <p:sp>
          <p:nvSpPr>
            <p:cNvPr id="115735" name="Text Box 23"/>
            <p:cNvSpPr txBox="1">
              <a:spLocks noChangeArrowheads="1"/>
            </p:cNvSpPr>
            <p:nvPr/>
          </p:nvSpPr>
          <p:spPr bwMode="auto">
            <a:xfrm>
              <a:off x="3456" y="1488"/>
              <a:ext cx="480" cy="2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it-IT" sz="1600">
                  <a:solidFill>
                    <a:schemeClr val="bg1"/>
                  </a:solidFill>
                </a:rPr>
                <a:t>Abilità</a:t>
              </a:r>
            </a:p>
          </p:txBody>
        </p:sp>
      </p:grpSp>
      <p:sp>
        <p:nvSpPr>
          <p:cNvPr id="115736" name="Text Box 24"/>
          <p:cNvSpPr txBox="1">
            <a:spLocks noChangeArrowheads="1"/>
          </p:cNvSpPr>
          <p:nvPr/>
        </p:nvSpPr>
        <p:spPr bwMode="auto">
          <a:xfrm>
            <a:off x="457200" y="5105400"/>
            <a:ext cx="8305800" cy="900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1600" b="1"/>
              <a:t>Ogni COMPETENZA FORMABILE  è un mix di elementi a dosaggio variabile combinati in modo tale da produrre un risultato osservabile e valutabile come adeguato. </a:t>
            </a:r>
          </a:p>
          <a:p>
            <a:pPr eaLnBrk="1" hangingPunct="1">
              <a:spcBef>
                <a:spcPct val="50000"/>
              </a:spcBef>
            </a:pPr>
            <a:r>
              <a:rPr lang="it-IT" sz="1400"/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2083074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ext Box 2"/>
          <p:cNvSpPr txBox="1">
            <a:spLocks noChangeArrowheads="1"/>
          </p:cNvSpPr>
          <p:nvPr/>
        </p:nvSpPr>
        <p:spPr bwMode="auto">
          <a:xfrm>
            <a:off x="762000" y="381000"/>
            <a:ext cx="8229600" cy="346075"/>
          </a:xfrm>
          <a:prstGeom prst="rect">
            <a:avLst/>
          </a:prstGeom>
          <a:solidFill>
            <a:srgbClr val="FDD9B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sz="1600" b="1">
                <a:solidFill>
                  <a:srgbClr val="08080C"/>
                </a:solidFill>
                <a:latin typeface="Tahoma" pitchFamily="34" charset="0"/>
              </a:rPr>
              <a:t>Le competenze di base </a:t>
            </a:r>
            <a:r>
              <a:rPr lang="it-IT" sz="1600" b="1">
                <a:latin typeface="Tahoma" pitchFamily="34" charset="0"/>
              </a:rPr>
              <a:t> </a:t>
            </a:r>
            <a:endParaRPr lang="it-IT" sz="1600">
              <a:solidFill>
                <a:schemeClr val="hlink"/>
              </a:solidFill>
              <a:latin typeface="Tahoma" pitchFamily="34" charset="0"/>
            </a:endParaRPr>
          </a:p>
        </p:txBody>
      </p:sp>
      <p:sp>
        <p:nvSpPr>
          <p:cNvPr id="27651" name="Rectangle 3"/>
          <p:cNvSpPr>
            <a:spLocks noChangeArrowheads="1"/>
          </p:cNvSpPr>
          <p:nvPr/>
        </p:nvSpPr>
        <p:spPr bwMode="auto">
          <a:xfrm>
            <a:off x="8534400" y="228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sz="1600">
                <a:solidFill>
                  <a:schemeClr val="tx2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685800" y="762000"/>
            <a:ext cx="8305800" cy="730250"/>
          </a:xfrm>
          <a:prstGeom prst="rect">
            <a:avLst/>
          </a:prstGeom>
          <a:solidFill>
            <a:srgbClr val="FFFFC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sz="1400" b="1">
                <a:solidFill>
                  <a:schemeClr val="hlink"/>
                </a:solidFill>
                <a:latin typeface="Tahoma" pitchFamily="34" charset="0"/>
              </a:rPr>
              <a:t>ESEMPIO 1: Impianto degli standard formativi minimi relativi alle competenze di base</a:t>
            </a:r>
            <a:r>
              <a:rPr lang="it-IT" sz="1400" b="1">
                <a:latin typeface="Tahoma" pitchFamily="34" charset="0"/>
              </a:rPr>
              <a:t> </a:t>
            </a:r>
            <a:endParaRPr lang="it-IT" sz="1400" b="1" i="1">
              <a:latin typeface="Tahoma" pitchFamily="34" charset="0"/>
            </a:endParaRPr>
          </a:p>
          <a:p>
            <a:pPr eaLnBrk="1" hangingPunct="1"/>
            <a:r>
              <a:rPr lang="it-IT" sz="1400" b="1" i="1">
                <a:latin typeface="Tahoma" pitchFamily="34" charset="0"/>
              </a:rPr>
              <a:t>Contesto di riferimento specifico</a:t>
            </a:r>
            <a:r>
              <a:rPr lang="it-IT" sz="1400" b="1">
                <a:latin typeface="Tahoma" pitchFamily="34" charset="0"/>
              </a:rPr>
              <a:t>: percorsi triennali sperimentali per il conseguimento della qualifica professionale (Accordo in Conferenza unificata del 15.01.2004).</a:t>
            </a:r>
          </a:p>
        </p:txBody>
      </p:sp>
      <p:sp>
        <p:nvSpPr>
          <p:cNvPr id="27653" name="Text Box 5"/>
          <p:cNvSpPr txBox="1">
            <a:spLocks noChangeArrowheads="1"/>
          </p:cNvSpPr>
          <p:nvPr/>
        </p:nvSpPr>
        <p:spPr bwMode="auto">
          <a:xfrm>
            <a:off x="762000" y="1600200"/>
            <a:ext cx="7772400" cy="1155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sz="1400">
                <a:solidFill>
                  <a:srgbClr val="08080C"/>
                </a:solidFill>
                <a:latin typeface="Tahoma" pitchFamily="34" charset="0"/>
              </a:rPr>
              <a:t>Nell’ambito di questo modello agli </a:t>
            </a:r>
            <a:r>
              <a:rPr lang="it-IT" sz="1400" u="sng">
                <a:solidFill>
                  <a:srgbClr val="08080C"/>
                </a:solidFill>
                <a:latin typeface="Tahoma" pitchFamily="34" charset="0"/>
              </a:rPr>
              <a:t>standard formativi</a:t>
            </a:r>
            <a:r>
              <a:rPr lang="it-IT" sz="1400">
                <a:solidFill>
                  <a:srgbClr val="08080C"/>
                </a:solidFill>
                <a:latin typeface="Tahoma" pitchFamily="34" charset="0"/>
              </a:rPr>
              <a:t> sono articolati in quattro aree:</a:t>
            </a:r>
          </a:p>
          <a:p>
            <a:pPr eaLnBrk="1" hangingPunct="1"/>
            <a:r>
              <a:rPr lang="it-IT" sz="1400">
                <a:solidFill>
                  <a:srgbClr val="08080C"/>
                </a:solidFill>
                <a:latin typeface="Tahoma" pitchFamily="34" charset="0"/>
              </a:rPr>
              <a:t>1) area dei linguaggi;	</a:t>
            </a:r>
          </a:p>
          <a:p>
            <a:pPr eaLnBrk="1" hangingPunct="1"/>
            <a:r>
              <a:rPr lang="it-IT" sz="1400">
                <a:solidFill>
                  <a:srgbClr val="08080C"/>
                </a:solidFill>
                <a:latin typeface="Tahoma" pitchFamily="34" charset="0"/>
              </a:rPr>
              <a:t>2) area scientifica;	</a:t>
            </a:r>
          </a:p>
          <a:p>
            <a:pPr eaLnBrk="1" hangingPunct="1"/>
            <a:r>
              <a:rPr lang="it-IT" sz="1400">
                <a:solidFill>
                  <a:srgbClr val="08080C"/>
                </a:solidFill>
                <a:latin typeface="Tahoma" pitchFamily="34" charset="0"/>
              </a:rPr>
              <a:t>3) area tecnologica;	</a:t>
            </a:r>
          </a:p>
          <a:p>
            <a:pPr eaLnBrk="1" hangingPunct="1"/>
            <a:r>
              <a:rPr lang="it-IT" sz="1400">
                <a:solidFill>
                  <a:srgbClr val="08080C"/>
                </a:solidFill>
                <a:latin typeface="Tahoma" pitchFamily="34" charset="0"/>
              </a:rPr>
              <a:t>4) area storico-socio-economica.	</a:t>
            </a:r>
          </a:p>
        </p:txBody>
      </p:sp>
      <p:graphicFrame>
        <p:nvGraphicFramePr>
          <p:cNvPr id="27668" name="Group 20"/>
          <p:cNvGraphicFramePr>
            <a:graphicFrameLocks noGrp="1"/>
          </p:cNvGraphicFramePr>
          <p:nvPr/>
        </p:nvGraphicFramePr>
        <p:xfrm>
          <a:off x="838200" y="2743200"/>
          <a:ext cx="7467600" cy="3530600"/>
        </p:xfrm>
        <a:graphic>
          <a:graphicData uri="http://schemas.openxmlformats.org/drawingml/2006/table">
            <a:tbl>
              <a:tblPr/>
              <a:tblGrid>
                <a:gridCol w="2211388"/>
                <a:gridCol w="5256212"/>
              </a:tblGrid>
              <a:tr h="327025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Esempio  - AREA DEI LINGUAGGI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0A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53657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STANDARD FORMATIVI MINIMI 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DECLINAZIONE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0A0"/>
                    </a:solidFill>
                  </a:tcPr>
                </a:tc>
              </a:tr>
              <a:tr h="8223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1. Padroneggiare gli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strumenti espressivi ed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argomentativi indispensabili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per gestire l’interazione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comunicativa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1.1 Comprende le idee principali e secondarie di conversazioni,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formali ed informali, individuando il punto di vista e le finalità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dell’emittente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1.2 Riconosce differenti codici comunicativi all’interno del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messaggio ascoltato, anche attraverso trasmissioni radio, video, etc.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1.3 Svolge presentazioni chiare e logicamente strutturate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1.4 Possiede proprietà di linguaggio, anche in senso lessicale e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morfosintattico, adeguata a situazioni riferibili a fatti di vita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quotidiana e professionale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1.5 Affronta situazioni comunicative diverse, impreviste, anche in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contesti non noti, scambiando informazioni ed idee, utilizzando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adeguate risorse linguistiche ed esprimendo il proprio punto di vista</a:t>
                      </a:r>
                      <a:endParaRPr kumimoji="0" lang="it-IT" sz="12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8080C"/>
                          </a:solidFill>
                          <a:effectLst/>
                          <a:latin typeface="Garamond" pitchFamily="18" charset="0"/>
                          <a:cs typeface="Times New Roman" pitchFamily="18" charset="0"/>
                        </a:rPr>
                        <a:t>motivato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rgbClr val="08080C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0A0"/>
                    </a:solidFill>
                  </a:tcPr>
                </a:tc>
              </a:tr>
            </a:tbl>
          </a:graphicData>
        </a:graphic>
      </p:graphicFrame>
      <p:sp>
        <p:nvSpPr>
          <p:cNvPr id="27667" name="Rectangle 19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endParaRPr lang="it-IT" sz="2000" smtClean="0">
              <a:latin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it-IT" sz="1200" smtClean="0"/>
          </a:p>
        </p:txBody>
      </p:sp>
    </p:spTree>
    <p:extLst>
      <p:ext uri="{BB962C8B-B14F-4D97-AF65-F5344CB8AC3E}">
        <p14:creationId xmlns:p14="http://schemas.microsoft.com/office/powerpoint/2010/main" val="1277919019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Riepiloghiamo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268760"/>
            <a:ext cx="8363272" cy="53285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t-IT" sz="1800" dirty="0" smtClean="0"/>
              <a:t>A Rieti abbiamo lavorato su:</a:t>
            </a:r>
          </a:p>
          <a:p>
            <a:pPr marL="0" indent="0">
              <a:buNone/>
            </a:pPr>
            <a:endParaRPr lang="it-IT" sz="1800" dirty="0" smtClean="0"/>
          </a:p>
          <a:p>
            <a:pPr>
              <a:spcBef>
                <a:spcPts val="1200"/>
              </a:spcBef>
            </a:pPr>
            <a:r>
              <a:rPr lang="it-IT" sz="2400" b="1" dirty="0" smtClean="0"/>
              <a:t>Scuola e competenze</a:t>
            </a:r>
            <a:r>
              <a:rPr lang="it-IT" sz="2400" dirty="0" smtClean="0"/>
              <a:t>: cosa significa per gli utenti, i docenti, il territorio, il sistema educativo e formativo? Il quadro dei problemi, luci ed ombre</a:t>
            </a:r>
          </a:p>
          <a:p>
            <a:pPr>
              <a:spcBef>
                <a:spcPts val="1200"/>
              </a:spcBef>
            </a:pPr>
            <a:r>
              <a:rPr lang="it-IT" sz="2400" dirty="0" smtClean="0"/>
              <a:t>Cosa intendiamo quando parliamo di </a:t>
            </a:r>
            <a:r>
              <a:rPr lang="it-IT" sz="2400" b="1" dirty="0" smtClean="0"/>
              <a:t>«competenze»</a:t>
            </a:r>
            <a:r>
              <a:rPr lang="it-IT" sz="2400" dirty="0" smtClean="0"/>
              <a:t>? Dibattito internazionale, definizioni, concetti</a:t>
            </a:r>
          </a:p>
          <a:p>
            <a:pPr>
              <a:spcBef>
                <a:spcPts val="1200"/>
              </a:spcBef>
            </a:pPr>
            <a:r>
              <a:rPr lang="it-IT" sz="2400" dirty="0" smtClean="0"/>
              <a:t>Perché e come si possono </a:t>
            </a:r>
            <a:r>
              <a:rPr lang="it-IT" sz="2400" b="1" dirty="0" smtClean="0"/>
              <a:t>valorizzare e validare apprendimenti non formali e informali</a:t>
            </a:r>
            <a:r>
              <a:rPr lang="it-IT" sz="2400" dirty="0" smtClean="0"/>
              <a:t>? </a:t>
            </a:r>
            <a:r>
              <a:rPr lang="it-IT" sz="2400" dirty="0" smtClean="0">
                <a:hlinkClick r:id="rId2"/>
              </a:rPr>
              <a:t>www.librettocompetenze.it</a:t>
            </a:r>
            <a:endParaRPr lang="it-IT" sz="2400" dirty="0" smtClean="0"/>
          </a:p>
          <a:p>
            <a:pPr>
              <a:spcBef>
                <a:spcPts val="1200"/>
              </a:spcBef>
            </a:pPr>
            <a:r>
              <a:rPr lang="it-IT" sz="2400" dirty="0" smtClean="0"/>
              <a:t>Cosa accade (o accadeva) </a:t>
            </a:r>
            <a:r>
              <a:rPr lang="it-IT" sz="2400" b="1" dirty="0" smtClean="0"/>
              <a:t>in Europa e in Italia </a:t>
            </a:r>
            <a:r>
              <a:rPr lang="it-IT" sz="2400" dirty="0" smtClean="0"/>
              <a:t>sui sistemi educativi formativi che riguarda il lavoro intorno al tema delle competenze? EQF, riforma </a:t>
            </a:r>
            <a:r>
              <a:rPr lang="it-IT" sz="2400" dirty="0" err="1" smtClean="0"/>
              <a:t>MdL</a:t>
            </a:r>
            <a:r>
              <a:rPr lang="it-IT" sz="2400" dirty="0" smtClean="0"/>
              <a:t> e apprendimento permanente, competenze chiave, certificazione delle competenze.</a:t>
            </a:r>
          </a:p>
          <a:p>
            <a:pPr>
              <a:spcBef>
                <a:spcPts val="1200"/>
              </a:spcBef>
            </a:pPr>
            <a:r>
              <a:rPr lang="it-IT" sz="2400" dirty="0" smtClean="0"/>
              <a:t> Come possiamo affrontare il tema della </a:t>
            </a:r>
            <a:r>
              <a:rPr lang="it-IT" sz="2400" b="1" dirty="0" smtClean="0"/>
              <a:t>didattica, valutazione e certificazione delle competenze</a:t>
            </a:r>
            <a:r>
              <a:rPr lang="it-IT" sz="2400" dirty="0" smtClean="0"/>
              <a:t> per arrivare ad una prassi comune? Vediamo cosa già si fa! (raccolta pratiche)</a:t>
            </a:r>
          </a:p>
          <a:p>
            <a:endParaRPr lang="it-IT" sz="1800" dirty="0" smtClean="0"/>
          </a:p>
          <a:p>
            <a:pPr marL="0" indent="0">
              <a:buNone/>
            </a:pPr>
            <a:endParaRPr lang="it-IT" dirty="0" smtClean="0"/>
          </a:p>
        </p:txBody>
      </p:sp>
    </p:spTree>
    <p:extLst>
      <p:ext uri="{BB962C8B-B14F-4D97-AF65-F5344CB8AC3E}">
        <p14:creationId xmlns:p14="http://schemas.microsoft.com/office/powerpoint/2010/main" val="187207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170" name="Text Box 2"/>
          <p:cNvSpPr txBox="1">
            <a:spLocks noChangeArrowheads="1"/>
          </p:cNvSpPr>
          <p:nvPr/>
        </p:nvSpPr>
        <p:spPr bwMode="auto">
          <a:xfrm>
            <a:off x="762000" y="1371600"/>
            <a:ext cx="7467600" cy="1681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sz="16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Competenze trasversali</a:t>
            </a:r>
          </a:p>
          <a:p>
            <a:pPr>
              <a:defRPr/>
            </a:pPr>
            <a:endParaRPr lang="it-IT" sz="800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ahoma" pitchFamily="34" charset="0"/>
            </a:endParaRPr>
          </a:p>
          <a:p>
            <a:pPr>
              <a:defRPr/>
            </a:pPr>
            <a:r>
              <a:rPr lang="it-IT" sz="1600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Sono considerate le caratteristiche, non già del lavoro "in sé", quanto piuttosto del “pensare” ed “agire” lavorativo degli individui e delle risorse, che sono in grado di influire in modo significativo sull’efficacia delle prestazioni.</a:t>
            </a:r>
            <a:r>
              <a:rPr lang="it-IT" sz="1600">
                <a:latin typeface="Tahoma" pitchFamily="34" charset="0"/>
              </a:rPr>
              <a:t> Per analizzarle occorre tenere conto delle risorse messe in campo dall’individuo in risposta alle richieste del contesto.</a:t>
            </a:r>
          </a:p>
        </p:txBody>
      </p:sp>
      <p:graphicFrame>
        <p:nvGraphicFramePr>
          <p:cNvPr id="263171" name="Group 3"/>
          <p:cNvGraphicFramePr>
            <a:graphicFrameLocks noGrp="1"/>
          </p:cNvGraphicFramePr>
          <p:nvPr/>
        </p:nvGraphicFramePr>
        <p:xfrm>
          <a:off x="838200" y="3657600"/>
          <a:ext cx="7315200" cy="2417764"/>
        </p:xfrm>
        <a:graphic>
          <a:graphicData uri="http://schemas.openxmlformats.org/drawingml/2006/table">
            <a:tbl>
              <a:tblPr/>
              <a:tblGrid>
                <a:gridCol w="3616325"/>
                <a:gridCol w="3698875"/>
              </a:tblGrid>
              <a:tr h="6365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/>
                      </a:pPr>
                      <a:endParaRPr kumimoji="0" lang="it-IT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</a:rPr>
                        <a:t>COMPETENZE OBIETTIVO STANDARD NAZIONALI IFTS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0A0"/>
                    </a:solidFill>
                  </a:tcPr>
                </a:tc>
              </a:tr>
              <a:tr h="890588">
                <a:tc rowSpan="2"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Garamond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Esempio: “Diagnosticare”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0A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  <a:tab pos="3060700" algn="ctr"/>
                          <a:tab pos="6119813" algn="r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1. “</a:t>
                      </a: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Evidenziare le proprie motivazioni” principali in relazione al personale progetto professionale di sviluppo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0A0"/>
                    </a:solidFill>
                  </a:tcPr>
                </a:tc>
              </a:tr>
              <a:tr h="890588">
                <a:tc v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49263" algn="r"/>
                          <a:tab pos="3060700" algn="ctr"/>
                          <a:tab pos="6119813" algn="r"/>
                        </a:tabLst>
                      </a:pPr>
                      <a:r>
                        <a:rPr kumimoji="0" lang="it-IT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2. “</a:t>
                      </a:r>
                      <a:r>
                        <a:rPr kumimoji="0" lang="it-IT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Garamond" pitchFamily="18" charset="0"/>
                          <a:ea typeface="Arial Unicode MS" pitchFamily="34" charset="-128"/>
                          <a:cs typeface="Arial Unicode MS" pitchFamily="34" charset="-128"/>
                        </a:rPr>
                        <a:t>Riconoscere e valutare situazioni e problemi di lavoro” di diversa natura: tecnico-operativi, relazionali, organizzativi</a:t>
                      </a:r>
                      <a:endParaRPr kumimoji="0" lang="it-IT" sz="20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2E0A0"/>
                    </a:solidFill>
                  </a:tcPr>
                </a:tc>
              </a:tr>
            </a:tbl>
          </a:graphicData>
        </a:graphic>
      </p:graphicFrame>
      <p:sp>
        <p:nvSpPr>
          <p:cNvPr id="28688" name="Rectangle 17"/>
          <p:cNvSpPr>
            <a:spLocks noChangeArrowheads="1"/>
          </p:cNvSpPr>
          <p:nvPr/>
        </p:nvSpPr>
        <p:spPr bwMode="auto">
          <a:xfrm>
            <a:off x="685800" y="2286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sz="1600">
                <a:solidFill>
                  <a:schemeClr val="tx2"/>
                </a:solidFill>
                <a:latin typeface="Tahoma" pitchFamily="34" charset="0"/>
              </a:rPr>
              <a:t>1</a:t>
            </a:r>
          </a:p>
        </p:txBody>
      </p:sp>
      <p:sp>
        <p:nvSpPr>
          <p:cNvPr id="28689" name="Text Box 18"/>
          <p:cNvSpPr txBox="1">
            <a:spLocks noChangeArrowheads="1"/>
          </p:cNvSpPr>
          <p:nvPr/>
        </p:nvSpPr>
        <p:spPr bwMode="auto">
          <a:xfrm>
            <a:off x="685800" y="609600"/>
            <a:ext cx="8229600" cy="346075"/>
          </a:xfrm>
          <a:prstGeom prst="rect">
            <a:avLst/>
          </a:prstGeom>
          <a:solidFill>
            <a:srgbClr val="FDD9B9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/>
            <a:r>
              <a:rPr lang="it-IT" sz="1600" b="1">
                <a:solidFill>
                  <a:srgbClr val="08080C"/>
                </a:solidFill>
                <a:latin typeface="Tahoma" pitchFamily="34" charset="0"/>
              </a:rPr>
              <a:t>Le competenze trasversali</a:t>
            </a:r>
            <a:r>
              <a:rPr lang="it-IT" sz="1600" b="1">
                <a:latin typeface="Tahoma" pitchFamily="34" charset="0"/>
              </a:rPr>
              <a:t> </a:t>
            </a:r>
            <a:endParaRPr lang="it-IT" sz="1600">
              <a:solidFill>
                <a:schemeClr val="hlink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4712128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738" name="Text Box 2"/>
          <p:cNvSpPr txBox="1">
            <a:spLocks noChangeArrowheads="1"/>
          </p:cNvSpPr>
          <p:nvPr/>
        </p:nvSpPr>
        <p:spPr bwMode="auto">
          <a:xfrm>
            <a:off x="1066800" y="1600200"/>
            <a:ext cx="6553200" cy="1016000"/>
          </a:xfrm>
          <a:prstGeom prst="rect">
            <a:avLst/>
          </a:prstGeom>
          <a:solidFill>
            <a:srgbClr val="FFFF99"/>
          </a:solidFill>
          <a:ln w="9525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it-IT" sz="2000">
                <a:solidFill>
                  <a:schemeClr val="hlink"/>
                </a:solidFill>
                <a:latin typeface="Tahoma" pitchFamily="34" charset="0"/>
              </a:rPr>
              <a:t>al fine di utilizzare un comune linguaggio e una metodologia condivisa è necessario che le competenze siano descritte con una sintassi omogenea </a:t>
            </a:r>
          </a:p>
        </p:txBody>
      </p:sp>
      <p:sp>
        <p:nvSpPr>
          <p:cNvPr id="116739" name="Text Box 3"/>
          <p:cNvSpPr txBox="1">
            <a:spLocks noChangeArrowheads="1"/>
          </p:cNvSpPr>
          <p:nvPr/>
        </p:nvSpPr>
        <p:spPr bwMode="auto">
          <a:xfrm>
            <a:off x="304800" y="3352800"/>
            <a:ext cx="8229600" cy="2227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it-IT" sz="2800">
                <a:solidFill>
                  <a:schemeClr val="hlink"/>
                </a:solidFill>
                <a:latin typeface="Tahoma" pitchFamily="34" charset="0"/>
              </a:rPr>
              <a:t>azione</a:t>
            </a:r>
            <a:r>
              <a:rPr lang="it-IT" sz="2800">
                <a:latin typeface="Tahoma" pitchFamily="34" charset="0"/>
              </a:rPr>
              <a:t> (in forma di verbo o sostantivo)</a:t>
            </a:r>
          </a:p>
          <a:p>
            <a:pPr eaLnBrk="1" hangingPunct="1"/>
            <a:r>
              <a:rPr lang="it-IT" sz="2800">
                <a:solidFill>
                  <a:schemeClr val="hlink"/>
                </a:solidFill>
                <a:latin typeface="Tahoma" pitchFamily="34" charset="0"/>
              </a:rPr>
              <a:t>oggetto </a:t>
            </a:r>
          </a:p>
          <a:p>
            <a:pPr eaLnBrk="1" hangingPunct="1"/>
            <a:r>
              <a:rPr lang="it-IT" sz="2800">
                <a:solidFill>
                  <a:schemeClr val="hlink"/>
                </a:solidFill>
                <a:latin typeface="Tahoma" pitchFamily="34" charset="0"/>
              </a:rPr>
              <a:t>specifica</a:t>
            </a:r>
            <a:r>
              <a:rPr lang="it-IT" sz="2800">
                <a:latin typeface="Tahoma" pitchFamily="34" charset="0"/>
              </a:rPr>
              <a:t> (ad es. integrando ove necessario il grado di autonomia e responsabilità, o il livello di competenze, o altro) </a:t>
            </a:r>
            <a:r>
              <a:rPr lang="it-IT" sz="2800">
                <a:solidFill>
                  <a:schemeClr val="hlink"/>
                </a:solidFill>
                <a:latin typeface="Tahoma" pitchFamily="34" charset="0"/>
              </a:rPr>
              <a:t>e/o un ambito di riferimento</a:t>
            </a:r>
            <a:r>
              <a:rPr lang="it-IT" sz="2800">
                <a:latin typeface="Tahoma" pitchFamily="34" charset="0"/>
              </a:rPr>
              <a:t>.  </a:t>
            </a:r>
          </a:p>
        </p:txBody>
      </p:sp>
      <p:sp>
        <p:nvSpPr>
          <p:cNvPr id="116740" name="Rectangle 5"/>
          <p:cNvSpPr>
            <a:spLocks noChangeArrowheads="1"/>
          </p:cNvSpPr>
          <p:nvPr/>
        </p:nvSpPr>
        <p:spPr bwMode="auto">
          <a:xfrm>
            <a:off x="762000" y="152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sz="1600">
                <a:solidFill>
                  <a:schemeClr val="tx2"/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271366" name="Text Box 6"/>
          <p:cNvSpPr txBox="1">
            <a:spLocks noChangeArrowheads="1"/>
          </p:cNvSpPr>
          <p:nvPr/>
        </p:nvSpPr>
        <p:spPr bwMode="auto">
          <a:xfrm>
            <a:off x="685800" y="457200"/>
            <a:ext cx="6934200" cy="650875"/>
          </a:xfrm>
          <a:prstGeom prst="rect">
            <a:avLst/>
          </a:prstGeom>
          <a:solidFill>
            <a:srgbClr val="FCC796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LA FORMALIZZAZIONE DELLE COMPETENZE – OMOGENEITA’ SINTATTICA</a:t>
            </a:r>
          </a:p>
        </p:txBody>
      </p:sp>
    </p:spTree>
    <p:extLst>
      <p:ext uri="{BB962C8B-B14F-4D97-AF65-F5344CB8AC3E}">
        <p14:creationId xmlns:p14="http://schemas.microsoft.com/office/powerpoint/2010/main" val="742191813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ChangeArrowheads="1"/>
          </p:cNvSpPr>
          <p:nvPr/>
        </p:nvSpPr>
        <p:spPr bwMode="auto">
          <a:xfrm>
            <a:off x="838200" y="1524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sz="1600">
                <a:solidFill>
                  <a:schemeClr val="tx2"/>
                </a:solidFill>
                <a:latin typeface="Tahoma" pitchFamily="34" charset="0"/>
              </a:rPr>
              <a:t>2</a:t>
            </a:r>
          </a:p>
        </p:txBody>
      </p:sp>
      <p:sp>
        <p:nvSpPr>
          <p:cNvPr id="273411" name="Text Box 3"/>
          <p:cNvSpPr txBox="1">
            <a:spLocks noChangeArrowheads="1"/>
          </p:cNvSpPr>
          <p:nvPr/>
        </p:nvSpPr>
        <p:spPr bwMode="auto">
          <a:xfrm>
            <a:off x="685800" y="1752600"/>
            <a:ext cx="8001000" cy="3686175"/>
          </a:xfrm>
          <a:prstGeom prst="rect">
            <a:avLst/>
          </a:prstGeom>
          <a:solidFill>
            <a:srgbClr val="FFFF9B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it-IT" b="1">
                <a:solidFill>
                  <a:schemeClr val="hlink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E’ necessario scegliere con attenzione il verbo (o il sostantivo) di azione che rappresenta il nucleo della competenza.</a:t>
            </a:r>
          </a:p>
          <a:p>
            <a:pPr algn="just">
              <a:defRPr/>
            </a:pPr>
            <a:endParaRPr lang="it-IT" b="1">
              <a:solidFill>
                <a:schemeClr val="hlink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  <a:p>
            <a:pPr algn="just">
              <a:defRPr/>
            </a:pPr>
            <a:r>
              <a:rPr lang="it-IT" sz="2000">
                <a:latin typeface="Tahoma" pitchFamily="34" charset="0"/>
              </a:rPr>
              <a:t>i </a:t>
            </a:r>
            <a:r>
              <a:rPr lang="it-IT" sz="2000" b="1">
                <a:latin typeface="Tahoma" pitchFamily="34" charset="0"/>
              </a:rPr>
              <a:t>verbi di azione</a:t>
            </a:r>
            <a:r>
              <a:rPr lang="it-IT" sz="2000">
                <a:latin typeface="Tahoma" pitchFamily="34" charset="0"/>
              </a:rPr>
              <a:t> possibili sono riconducibili a  quattro categorie che prefigurano altrettante azioni essenziali: </a:t>
            </a:r>
          </a:p>
          <a:p>
            <a:pPr algn="just">
              <a:defRPr/>
            </a:pPr>
            <a:endParaRPr lang="it-IT" sz="2000">
              <a:latin typeface="Tahoma" pitchFamily="34" charset="0"/>
            </a:endParaRPr>
          </a:p>
          <a:p>
            <a:pPr algn="just">
              <a:defRPr/>
            </a:pPr>
            <a:r>
              <a:rPr lang="it-IT" sz="2000">
                <a:latin typeface="Tahoma" pitchFamily="34" charset="0"/>
              </a:rPr>
              <a:t>-  verbi operativi (utilizzare, operare su, ecc.), </a:t>
            </a:r>
          </a:p>
          <a:p>
            <a:pPr algn="just">
              <a:defRPr/>
            </a:pPr>
            <a:r>
              <a:rPr lang="it-IT" sz="2000">
                <a:latin typeface="Tahoma" pitchFamily="34" charset="0"/>
              </a:rPr>
              <a:t>-  verbi cognitivi (diagnosticare, interpretare, elaborare, ecc.), </a:t>
            </a:r>
          </a:p>
          <a:p>
            <a:pPr algn="just">
              <a:defRPr/>
            </a:pPr>
            <a:r>
              <a:rPr lang="it-IT" sz="2000">
                <a:latin typeface="Tahoma" pitchFamily="34" charset="0"/>
              </a:rPr>
              <a:t>-  verbi relazionali (partecipare, interfacciarsi, comunicare, ecc.) e </a:t>
            </a:r>
          </a:p>
          <a:p>
            <a:pPr algn="just">
              <a:defRPr/>
            </a:pPr>
            <a:r>
              <a:rPr lang="it-IT" sz="2000">
                <a:latin typeface="Tahoma" pitchFamily="34" charset="0"/>
              </a:rPr>
              <a:t>-  verbi gestionali (coordinare, gestire, occuparsi di, dirigere, ecc.).</a:t>
            </a:r>
          </a:p>
        </p:txBody>
      </p:sp>
      <p:sp>
        <p:nvSpPr>
          <p:cNvPr id="273412" name="Text Box 4"/>
          <p:cNvSpPr txBox="1">
            <a:spLocks noChangeArrowheads="1"/>
          </p:cNvSpPr>
          <p:nvPr/>
        </p:nvSpPr>
        <p:spPr bwMode="auto">
          <a:xfrm>
            <a:off x="762000" y="457200"/>
            <a:ext cx="6934200" cy="650875"/>
          </a:xfrm>
          <a:prstGeom prst="rect">
            <a:avLst/>
          </a:prstGeom>
          <a:solidFill>
            <a:srgbClr val="FCC796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LA FORMALIZZAZIONE DELLE COMPETENZE – OMOGENEITA’ SINTATTICA</a:t>
            </a:r>
          </a:p>
        </p:txBody>
      </p:sp>
    </p:spTree>
    <p:extLst>
      <p:ext uri="{BB962C8B-B14F-4D97-AF65-F5344CB8AC3E}">
        <p14:creationId xmlns:p14="http://schemas.microsoft.com/office/powerpoint/2010/main" val="1945340891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ChangeArrowheads="1"/>
          </p:cNvSpPr>
          <p:nvPr/>
        </p:nvSpPr>
        <p:spPr bwMode="auto">
          <a:xfrm>
            <a:off x="993775" y="1524000"/>
            <a:ext cx="77009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it-IT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ahoma" pitchFamily="34" charset="0"/>
              </a:rPr>
              <a:t>omogeneità sintattica: esempi di formalizzazione</a:t>
            </a:r>
          </a:p>
        </p:txBody>
      </p:sp>
      <p:sp>
        <p:nvSpPr>
          <p:cNvPr id="32771" name="Rectangle 3"/>
          <p:cNvSpPr>
            <a:spLocks noChangeArrowheads="1"/>
          </p:cNvSpPr>
          <p:nvPr/>
        </p:nvSpPr>
        <p:spPr bwMode="auto">
          <a:xfrm>
            <a:off x="762000" y="381000"/>
            <a:ext cx="228600" cy="228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it-IT" sz="1600">
                <a:solidFill>
                  <a:schemeClr val="tx2"/>
                </a:solidFill>
                <a:latin typeface="Tahoma" pitchFamily="34" charset="0"/>
              </a:rPr>
              <a:t>2</a:t>
            </a:r>
          </a:p>
        </p:txBody>
      </p:sp>
      <p:graphicFrame>
        <p:nvGraphicFramePr>
          <p:cNvPr id="275489" name="Group 33"/>
          <p:cNvGraphicFramePr>
            <a:graphicFrameLocks noGrp="1"/>
          </p:cNvGraphicFramePr>
          <p:nvPr>
            <p:ph/>
          </p:nvPr>
        </p:nvGraphicFramePr>
        <p:xfrm>
          <a:off x="1066800" y="2286000"/>
          <a:ext cx="7772400" cy="4297620"/>
        </p:xfrm>
        <a:graphic>
          <a:graphicData uri="http://schemas.openxmlformats.org/drawingml/2006/table">
            <a:tbl>
              <a:tblPr/>
              <a:tblGrid>
                <a:gridCol w="1852613"/>
                <a:gridCol w="2814637"/>
                <a:gridCol w="3105150"/>
              </a:tblGrid>
              <a:tr h="640031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Azione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Oggetto/i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>
                            <a:outerShdw blurRad="38100" dist="38100" dir="2700000" algn="tl">
                              <a:srgbClr val="000000"/>
                            </a:outerShdw>
                          </a:effectLst>
                          <a:latin typeface="Tahoma" pitchFamily="34" charset="0"/>
                        </a:rPr>
                        <a:t>Specifica e/o ambito di riferimento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99"/>
                    </a:solidFill>
                  </a:tcPr>
                </a:tc>
              </a:tr>
              <a:tr h="9143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Utilizza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strumenti tecnologici e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informatici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 consultare archivi, gestire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informazioni, analizzare dati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3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Collabora  alla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progettazione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 prodotti/servizi turistici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personalizzati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nell’ambito di strutture di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promozione</a:t>
                      </a: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turistica territoriale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3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Comprende e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interfaccia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ruoli e funzioni organizzative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nell’ambito di realtà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organizzative  complessa di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dimensioni medio grandi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333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Gestisce in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autonomia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le attività amministrativo/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contabili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nell’ambito di un esercizio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commerciale di piccole </a:t>
                      </a:r>
                    </a:p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it-IT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dimensioni</a:t>
                      </a:r>
                    </a:p>
                  </a:txBody>
                  <a:tcPr marT="45714" marB="4571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5486" name="Text Box 30"/>
          <p:cNvSpPr txBox="1">
            <a:spLocks noChangeArrowheads="1"/>
          </p:cNvSpPr>
          <p:nvPr/>
        </p:nvSpPr>
        <p:spPr bwMode="auto">
          <a:xfrm>
            <a:off x="762000" y="762000"/>
            <a:ext cx="6934200" cy="650875"/>
          </a:xfrm>
          <a:prstGeom prst="rect">
            <a:avLst/>
          </a:prstGeom>
          <a:solidFill>
            <a:srgbClr val="FCC796"/>
          </a:solidFill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lvl="1">
              <a:defRPr/>
            </a:pPr>
            <a:r>
              <a:rPr lang="it-IT" sz="1800" b="1"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LA FORMALIZZAZIONE DELLE COMPETENZE – OMOGENEITA’ SINTATTICA</a:t>
            </a:r>
          </a:p>
        </p:txBody>
      </p:sp>
    </p:spTree>
    <p:extLst>
      <p:ext uri="{BB962C8B-B14F-4D97-AF65-F5344CB8AC3E}">
        <p14:creationId xmlns:p14="http://schemas.microsoft.com/office/powerpoint/2010/main" val="1939428806"/>
      </p:ext>
    </p:extLst>
  </p:cSld>
  <p:clrMapOvr>
    <a:masterClrMapping/>
  </p:clrMapOvr>
  <p:transition>
    <p:wip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contenuto 1"/>
          <p:cNvSpPr>
            <a:spLocks noGrp="1"/>
          </p:cNvSpPr>
          <p:nvPr>
            <p:ph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it-IT" dirty="0" smtClean="0"/>
              <a:t>PROPOSTA PER I GRUPPI DI LAVORO:</a:t>
            </a:r>
          </a:p>
          <a:p>
            <a:endParaRPr lang="it-IT" dirty="0"/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2 GRUPPI LAVORERANNO SUL REPERTORIO DI UNITA’ DI COMPETENZA IMPARARE A IMPARARE (MERCURI E TOMASELLI)</a:t>
            </a:r>
          </a:p>
          <a:p>
            <a:pPr marL="0" indent="0">
              <a:buNone/>
            </a:pPr>
            <a:endParaRPr lang="it-IT" dirty="0" smtClean="0"/>
          </a:p>
          <a:p>
            <a:r>
              <a:rPr lang="it-IT" dirty="0" smtClean="0"/>
              <a:t>2 SULL’INDICE/CONTENUTI DEL VADEMECUM (MANGANO E FRANGIONE)</a:t>
            </a:r>
          </a:p>
          <a:p>
            <a:endParaRPr lang="it-IT" dirty="0" smtClean="0"/>
          </a:p>
          <a:p>
            <a:r>
              <a:rPr lang="it-IT" dirty="0" smtClean="0"/>
              <a:t>CIASCUN GRUPPO E’ GEMELLATO CON UN ALTRO E QUINDI DEVE «PRESTARE» DUE SUOI COMPONENTI AGLI ALTRI GRUPPI QUALI RAPPRESENTANTI , I GEMELLAGGI SONO: MERCURI CON MANGANO E TOMASELLI CON FRANGIONE. 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4863588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L’11 ottobre abbiamo: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spcBef>
                <a:spcPts val="1200"/>
              </a:spcBef>
            </a:pPr>
            <a:r>
              <a:rPr lang="it-IT" sz="2800" dirty="0" smtClean="0"/>
              <a:t>Elaborato una riflessione su </a:t>
            </a:r>
            <a:r>
              <a:rPr lang="it-IT" sz="2800" b="1" dirty="0" smtClean="0"/>
              <a:t>lavorare </a:t>
            </a:r>
            <a:r>
              <a:rPr lang="it-IT" sz="2800" b="1" dirty="0" smtClean="0"/>
              <a:t>con le competenze nei </a:t>
            </a:r>
            <a:r>
              <a:rPr lang="it-IT" sz="2800" b="1" dirty="0" smtClean="0"/>
              <a:t>CTP finalizzata ad un Vademecum</a:t>
            </a:r>
          </a:p>
          <a:p>
            <a:pPr marL="0" indent="0">
              <a:spcBef>
                <a:spcPts val="1200"/>
              </a:spcBef>
              <a:buNone/>
            </a:pPr>
            <a:endParaRPr lang="it-IT" sz="2800" b="1" dirty="0" smtClean="0"/>
          </a:p>
          <a:p>
            <a:pPr>
              <a:spcBef>
                <a:spcPts val="1200"/>
              </a:spcBef>
            </a:pPr>
            <a:r>
              <a:rPr lang="it-IT" sz="2800" dirty="0" smtClean="0"/>
              <a:t>Affrontato </a:t>
            </a:r>
            <a:r>
              <a:rPr lang="it-IT" sz="2800" dirty="0" smtClean="0"/>
              <a:t>il tema della formalizzazione delle </a:t>
            </a:r>
            <a:r>
              <a:rPr lang="it-IT" sz="2800" dirty="0"/>
              <a:t>competenze </a:t>
            </a:r>
            <a:r>
              <a:rPr lang="it-IT" sz="2800" dirty="0" smtClean="0"/>
              <a:t>ovvero perché e come scriviamo le </a:t>
            </a:r>
            <a:r>
              <a:rPr lang="it-IT" sz="2800" b="1" dirty="0" smtClean="0"/>
              <a:t>Unità standard di competenze o di risultati </a:t>
            </a:r>
            <a:r>
              <a:rPr lang="it-IT" sz="2800" b="1" dirty="0" smtClean="0"/>
              <a:t>dell’apprendimento</a:t>
            </a:r>
          </a:p>
          <a:p>
            <a:pPr>
              <a:spcBef>
                <a:spcPts val="1200"/>
              </a:spcBef>
            </a:pPr>
            <a:endParaRPr lang="it-IT" sz="2800" b="1" dirty="0" smtClean="0"/>
          </a:p>
          <a:p>
            <a:pPr>
              <a:spcBef>
                <a:spcPts val="1200"/>
              </a:spcBef>
            </a:pPr>
            <a:r>
              <a:rPr lang="it-IT" sz="2800" dirty="0" smtClean="0"/>
              <a:t>Lanciato il lavoro sull’</a:t>
            </a:r>
            <a:r>
              <a:rPr lang="it-IT" sz="2800" b="1" dirty="0" smtClean="0"/>
              <a:t>Unità di competenze «Imparare ad Imparare»</a:t>
            </a:r>
            <a:endParaRPr lang="it-IT" sz="2800" b="1" dirty="0"/>
          </a:p>
          <a:p>
            <a:pPr marL="0" indent="0">
              <a:spcBef>
                <a:spcPts val="1200"/>
              </a:spcBef>
              <a:buNone/>
            </a:pPr>
            <a:endParaRPr lang="it-IT" sz="2800" b="1" dirty="0"/>
          </a:p>
        </p:txBody>
      </p:sp>
    </p:spTree>
    <p:extLst>
      <p:ext uri="{BB962C8B-B14F-4D97-AF65-F5344CB8AC3E}">
        <p14:creationId xmlns:p14="http://schemas.microsoft.com/office/powerpoint/2010/main" val="4102245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Oggi: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Aggiorniamo il panorama degli eventi a livello europeo e </a:t>
            </a:r>
            <a:r>
              <a:rPr lang="it-IT" dirty="0" smtClean="0"/>
              <a:t>nazionale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Costruiamo l’indice del VADEMECUM lavorare con le competenze nei </a:t>
            </a:r>
            <a:r>
              <a:rPr lang="it-IT" dirty="0" smtClean="0"/>
              <a:t>CTP</a:t>
            </a:r>
          </a:p>
          <a:p>
            <a:pPr marL="514350" indent="-514350">
              <a:buFont typeface="+mj-lt"/>
              <a:buAutoNum type="arabicPeriod"/>
            </a:pPr>
            <a:endParaRPr lang="it-IT" dirty="0"/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Definiamo e condividiamo un repertorio di «Unità di Competenza» su Imparare a Imparare per sperimentarlo nelle vostre realtà</a:t>
            </a:r>
          </a:p>
          <a:p>
            <a:endParaRPr 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553396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29600" cy="1139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sz="4000" smtClean="0"/>
              <a:t>Validation of non formal and informal learning: strategia dell’Unione Europea</a:t>
            </a:r>
          </a:p>
        </p:txBody>
      </p:sp>
      <p:pic>
        <p:nvPicPr>
          <p:cNvPr id="16387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64388" y="1557338"/>
            <a:ext cx="1714500" cy="1371600"/>
          </a:xfrm>
          <a:noFill/>
        </p:spPr>
      </p:pic>
      <p:sp>
        <p:nvSpPr>
          <p:cNvPr id="16388" name="Text Box 7"/>
          <p:cNvSpPr txBox="1">
            <a:spLocks noChangeArrowheads="1"/>
          </p:cNvSpPr>
          <p:nvPr/>
        </p:nvSpPr>
        <p:spPr bwMode="auto">
          <a:xfrm>
            <a:off x="879475" y="2003425"/>
            <a:ext cx="5780088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endParaRPr lang="it-IT"/>
          </a:p>
        </p:txBody>
      </p:sp>
      <p:sp>
        <p:nvSpPr>
          <p:cNvPr id="16389" name="Text Box 8"/>
          <p:cNvSpPr txBox="1">
            <a:spLocks noChangeArrowheads="1"/>
          </p:cNvSpPr>
          <p:nvPr/>
        </p:nvSpPr>
        <p:spPr bwMode="auto">
          <a:xfrm>
            <a:off x="468313" y="1628775"/>
            <a:ext cx="6769100" cy="27084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it-IT" sz="1400" dirty="0"/>
              <a:t>2004</a:t>
            </a:r>
            <a:r>
              <a:rPr lang="it-IT" sz="1400" i="1" dirty="0"/>
              <a:t> Conclusioni sui principi comuni europei per l’identificazione e la convalida degli apprendimenti non formali e informali</a:t>
            </a:r>
            <a:endParaRPr lang="it-IT" sz="1400" dirty="0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it-IT" sz="1400" dirty="0"/>
              <a:t>2005 - 2007- 2010 CEDFOP </a:t>
            </a:r>
            <a:r>
              <a:rPr lang="en-GB" sz="1400" i="1" dirty="0"/>
              <a:t>Inventory on Validation of non-formal and informal learning</a:t>
            </a:r>
            <a:endParaRPr lang="it-IT" sz="1400" dirty="0"/>
          </a:p>
          <a:p>
            <a:pPr eaLnBrk="1" hangingPunct="1">
              <a:spcBef>
                <a:spcPct val="50000"/>
              </a:spcBef>
              <a:buFontTx/>
              <a:buAutoNum type="arabicPeriod"/>
            </a:pPr>
            <a:r>
              <a:rPr lang="it-IT" sz="1400" dirty="0"/>
              <a:t>2009 – CEDEFOP “</a:t>
            </a:r>
            <a:r>
              <a:rPr lang="it-IT" sz="1400" i="1" dirty="0" err="1"/>
              <a:t>European</a:t>
            </a:r>
            <a:r>
              <a:rPr lang="it-IT" sz="1400" i="1" dirty="0"/>
              <a:t> </a:t>
            </a:r>
            <a:r>
              <a:rPr lang="it-IT" sz="1400" i="1" dirty="0" err="1"/>
              <a:t>guidelines</a:t>
            </a:r>
            <a:r>
              <a:rPr lang="it-IT" sz="1400" i="1" dirty="0"/>
              <a:t> for </a:t>
            </a:r>
            <a:r>
              <a:rPr lang="it-IT" sz="1400" i="1" dirty="0" err="1"/>
              <a:t>validating</a:t>
            </a:r>
            <a:r>
              <a:rPr lang="it-IT" sz="1400" i="1" dirty="0"/>
              <a:t> non‑</a:t>
            </a:r>
            <a:r>
              <a:rPr lang="it-IT" sz="1400" i="1" dirty="0" err="1"/>
              <a:t>formal</a:t>
            </a:r>
            <a:r>
              <a:rPr lang="it-IT" sz="1400" i="1" dirty="0"/>
              <a:t> and </a:t>
            </a:r>
            <a:r>
              <a:rPr lang="it-IT" sz="1400" i="1" dirty="0" err="1"/>
              <a:t>informal</a:t>
            </a:r>
            <a:r>
              <a:rPr lang="it-IT" sz="1400" i="1" dirty="0"/>
              <a:t> </a:t>
            </a:r>
            <a:r>
              <a:rPr lang="it-IT" sz="1400" i="1" dirty="0" err="1"/>
              <a:t>learning</a:t>
            </a:r>
            <a:r>
              <a:rPr lang="it-IT" sz="1400" dirty="0"/>
              <a:t> 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 b="1" dirty="0"/>
              <a:t>5 settembre 2012 </a:t>
            </a:r>
          </a:p>
          <a:p>
            <a:pPr algn="ctr" eaLnBrk="1" hangingPunct="1">
              <a:spcBef>
                <a:spcPct val="50000"/>
              </a:spcBef>
            </a:pPr>
            <a:r>
              <a:rPr lang="it-IT" b="1" dirty="0"/>
              <a:t>Proposta di Raccomandazione della Commissione al Parlamento Europeo</a:t>
            </a:r>
          </a:p>
        </p:txBody>
      </p:sp>
      <p:sp>
        <p:nvSpPr>
          <p:cNvPr id="16390" name="Text Box 9"/>
          <p:cNvSpPr txBox="1">
            <a:spLocks noChangeArrowheads="1"/>
          </p:cNvSpPr>
          <p:nvPr/>
        </p:nvSpPr>
        <p:spPr bwMode="auto">
          <a:xfrm>
            <a:off x="179512" y="4663106"/>
            <a:ext cx="8893175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it-IT" dirty="0" smtClean="0"/>
              <a:t>Chiede a tutti i Paesi di allestire sistemi accessibili a tutti e a regime per la validazione dell’apprendimento non formale e informale entro il 2015</a:t>
            </a:r>
          </a:p>
          <a:p>
            <a:pPr eaLnBrk="1" hangingPunct="1">
              <a:spcBef>
                <a:spcPct val="50000"/>
              </a:spcBef>
            </a:pPr>
            <a:endParaRPr lang="it-IT" dirty="0" smtClean="0"/>
          </a:p>
          <a:p>
            <a:pPr eaLnBrk="1" hangingPunct="1">
              <a:spcBef>
                <a:spcPct val="50000"/>
              </a:spcBef>
            </a:pPr>
            <a:r>
              <a:rPr lang="it-IT" dirty="0" smtClean="0"/>
              <a:t>Chiede di effettuare un attento monitoraggio dei costi/benefici di questi sistemi mentre vengono implementati (a chi servono, quanto costano, a quali condizioni funzionano)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8331083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778C33-421B-494C-A81C-1412A0F98F85}" type="slidenum">
              <a:rPr lang="it-IT"/>
              <a:pPr/>
              <a:t>6</a:t>
            </a:fld>
            <a:endParaRPr lang="it-IT"/>
          </a:p>
        </p:txBody>
      </p:sp>
      <p:sp>
        <p:nvSpPr>
          <p:cNvPr id="154626" name="AutoShap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/>
              <a:t>Legge 92/2012 Riforma Mercato del Lavoro</a:t>
            </a:r>
          </a:p>
        </p:txBody>
      </p:sp>
      <p:sp>
        <p:nvSpPr>
          <p:cNvPr id="154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925143"/>
          </a:xfrm>
        </p:spPr>
        <p:txBody>
          <a:bodyPr>
            <a:normAutofit fontScale="47500" lnSpcReduction="20000"/>
          </a:bodyPr>
          <a:lstStyle/>
          <a:p>
            <a:pPr>
              <a:buFont typeface="Wingdings" pitchFamily="2" charset="2"/>
              <a:buNone/>
            </a:pPr>
            <a:r>
              <a:rPr lang="it-IT" sz="3300" dirty="0"/>
              <a:t>Prevede</a:t>
            </a:r>
            <a:r>
              <a:rPr lang="it-IT" sz="3300" dirty="0" smtClean="0"/>
              <a:t>:</a:t>
            </a:r>
          </a:p>
          <a:p>
            <a:pPr>
              <a:buFont typeface="Wingdings" pitchFamily="2" charset="2"/>
              <a:buNone/>
            </a:pPr>
            <a:endParaRPr lang="it-IT" sz="3300" dirty="0" smtClean="0"/>
          </a:p>
          <a:p>
            <a:pPr>
              <a:buFont typeface="Wingdings" pitchFamily="2" charset="2"/>
              <a:buNone/>
            </a:pPr>
            <a:r>
              <a:rPr lang="it-IT" sz="3300" dirty="0" smtClean="0"/>
              <a:t>Tramite Accordo Conferenza Unificata</a:t>
            </a:r>
            <a:endParaRPr lang="it-IT" sz="3300" dirty="0"/>
          </a:p>
          <a:p>
            <a:r>
              <a:rPr lang="it-IT" sz="3300" dirty="0"/>
              <a:t>Rilancio delle politiche per l’apprendimento permanente attraverso reti territoriali</a:t>
            </a:r>
          </a:p>
          <a:p>
            <a:r>
              <a:rPr lang="it-IT" sz="3300" dirty="0"/>
              <a:t>Servizi al cittadino per la ricostruzione e valorizzazione degli apprendimenti formali non formali e informali con una dorsale informativa unica (Libretto</a:t>
            </a:r>
            <a:r>
              <a:rPr lang="it-IT" sz="3300" dirty="0" smtClean="0"/>
              <a:t>)</a:t>
            </a:r>
          </a:p>
          <a:p>
            <a:pPr marL="0" indent="0">
              <a:buNone/>
            </a:pPr>
            <a:endParaRPr lang="it-IT" sz="3300" dirty="0" smtClean="0"/>
          </a:p>
          <a:p>
            <a:pPr marL="0" indent="0">
              <a:buNone/>
            </a:pPr>
            <a:r>
              <a:rPr lang="it-IT" sz="3300" dirty="0" smtClean="0"/>
              <a:t>Tramite Decreto legislativo</a:t>
            </a:r>
            <a:endParaRPr lang="it-IT" sz="3300" dirty="0"/>
          </a:p>
          <a:p>
            <a:r>
              <a:rPr lang="it-IT" sz="3300" b="1" dirty="0"/>
              <a:t>Norme nazionali e LEP per la validazione degli apprendimenti e certificazione delle competenze</a:t>
            </a:r>
          </a:p>
          <a:p>
            <a:r>
              <a:rPr lang="it-IT" sz="3300" b="1" dirty="0"/>
              <a:t>Repertorio nazionale delle </a:t>
            </a:r>
            <a:r>
              <a:rPr lang="it-IT" sz="3300" b="1" dirty="0" smtClean="0"/>
              <a:t>qualificazioni</a:t>
            </a:r>
          </a:p>
          <a:p>
            <a:pPr>
              <a:buFont typeface="Wingdings" pitchFamily="2" charset="2"/>
              <a:buNone/>
            </a:pPr>
            <a:endParaRPr lang="it-IT" sz="2400" b="1" dirty="0" smtClean="0"/>
          </a:p>
          <a:p>
            <a:pPr>
              <a:buFont typeface="Wingdings" pitchFamily="2" charset="2"/>
              <a:buNone/>
            </a:pPr>
            <a:endParaRPr lang="it-IT" sz="2400" b="1" dirty="0"/>
          </a:p>
          <a:p>
            <a:pPr>
              <a:buFont typeface="Wingdings" pitchFamily="2" charset="2"/>
              <a:buNone/>
            </a:pPr>
            <a:endParaRPr lang="it-IT" sz="2400" b="1" dirty="0" smtClean="0"/>
          </a:p>
          <a:p>
            <a:pPr>
              <a:buFont typeface="Wingdings" pitchFamily="2" charset="2"/>
              <a:buNone/>
            </a:pPr>
            <a:endParaRPr lang="it-IT" sz="2400" b="1" dirty="0"/>
          </a:p>
          <a:p>
            <a:pPr>
              <a:buFont typeface="Wingdings" pitchFamily="2" charset="2"/>
              <a:buNone/>
            </a:pPr>
            <a:endParaRPr lang="it-IT" sz="2400" b="1" dirty="0"/>
          </a:p>
          <a:p>
            <a:pPr algn="ctr">
              <a:buFont typeface="Wingdings" pitchFamily="2" charset="2"/>
              <a:buNone/>
            </a:pPr>
            <a:r>
              <a:rPr lang="it-IT" sz="3100" b="1" dirty="0" smtClean="0"/>
              <a:t>Il Decreto Legislativo </a:t>
            </a:r>
          </a:p>
          <a:p>
            <a:pPr algn="ctr">
              <a:buFont typeface="Wingdings" pitchFamily="2" charset="2"/>
              <a:buNone/>
            </a:pPr>
            <a:r>
              <a:rPr lang="it-IT" sz="3100" b="1" dirty="0" smtClean="0"/>
              <a:t>sul Sistema Nazionale di Certificazione delle competenze e validazione dell’Apprendimento non formale e informale </a:t>
            </a:r>
          </a:p>
          <a:p>
            <a:pPr algn="ctr">
              <a:buFont typeface="Wingdings" pitchFamily="2" charset="2"/>
              <a:buNone/>
            </a:pPr>
            <a:r>
              <a:rPr lang="it-IT" sz="3100" b="1" dirty="0" smtClean="0"/>
              <a:t>è stato approvato (in prima lettura) in Consiglio dei Ministri </a:t>
            </a:r>
          </a:p>
          <a:p>
            <a:pPr algn="ctr">
              <a:buFont typeface="Wingdings" pitchFamily="2" charset="2"/>
              <a:buNone/>
            </a:pPr>
            <a:r>
              <a:rPr lang="it-IT" sz="3100" b="1" dirty="0" smtClean="0"/>
              <a:t>il 30 Novembre 2012</a:t>
            </a:r>
            <a:endParaRPr lang="it-IT" sz="3100" b="1" dirty="0"/>
          </a:p>
        </p:txBody>
      </p:sp>
    </p:spTree>
    <p:extLst>
      <p:ext uri="{BB962C8B-B14F-4D97-AF65-F5344CB8AC3E}">
        <p14:creationId xmlns:p14="http://schemas.microsoft.com/office/powerpoint/2010/main" val="898010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lnSpc>
                <a:spcPct val="115000"/>
              </a:lnSpc>
            </a:pPr>
            <a:r>
              <a:rPr lang="it-IT" sz="2400" dirty="0"/>
              <a:t>IL VADEMECUM «LAVORARE PER COMPETENZE NEI CTP»</a:t>
            </a:r>
            <a:br>
              <a:rPr lang="it-IT" sz="2400" dirty="0"/>
            </a:br>
            <a:r>
              <a:rPr lang="it-IT" sz="2400" dirty="0"/>
              <a:t> spunti per l’indice</a:t>
            </a:r>
            <a:endParaRPr lang="it-IT" sz="2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1600200"/>
            <a:ext cx="8435280" cy="5069160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it-IT" sz="3400" dirty="0"/>
              <a:t>A partire da un lettura comune delle pratiche esemplificative allegate, il gruppo le analizzi e poi rifletta sui seguenti punti di attenzione. Il gruppo lavori nell’idea di impostare ed elaborare, attraverso queste riflessioni un VADEMECUM DI CONSIGLI PRATICI destinato a colleghi. </a:t>
            </a:r>
          </a:p>
          <a:p>
            <a:pPr marL="0" lvl="0" indent="0">
              <a:buNone/>
            </a:pPr>
            <a:endParaRPr lang="it-IT" sz="3400" dirty="0" smtClean="0"/>
          </a:p>
          <a:p>
            <a:pPr marL="0" lvl="0" indent="0">
              <a:buNone/>
            </a:pPr>
            <a:endParaRPr lang="it-IT" sz="3400" dirty="0"/>
          </a:p>
          <a:p>
            <a:pPr marL="0" lvl="0" indent="0">
              <a:buNone/>
            </a:pPr>
            <a:r>
              <a:rPr lang="it-IT" sz="3400" b="1" dirty="0" smtClean="0"/>
              <a:t>Le Unità </a:t>
            </a:r>
          </a:p>
          <a:p>
            <a:pPr marL="0" lvl="0" indent="0">
              <a:buNone/>
            </a:pPr>
            <a:r>
              <a:rPr lang="it-IT" sz="3400" dirty="0" smtClean="0"/>
              <a:t>QUAL’E</a:t>
            </a:r>
            <a:r>
              <a:rPr lang="it-IT" sz="3400" dirty="0"/>
              <a:t>’ IL SENSO E L’IMPORTANZA DEL CONCETTO DI “UNITA’” (UNITA’ DIDATTICA, UNITA’ DI APPRENDIMENTO, ECC.) QUANDO SI LAVORA PER COMPETENZE?</a:t>
            </a:r>
          </a:p>
          <a:p>
            <a:pPr marL="0" indent="0">
              <a:buNone/>
            </a:pPr>
            <a:r>
              <a:rPr lang="it-IT" sz="3400" dirty="0"/>
              <a:t> </a:t>
            </a:r>
          </a:p>
          <a:p>
            <a:pPr marL="0" lvl="0" indent="0">
              <a:buNone/>
            </a:pPr>
            <a:r>
              <a:rPr lang="it-IT" sz="3400" b="1" dirty="0" smtClean="0"/>
              <a:t>Progettazione/pianificazione </a:t>
            </a:r>
          </a:p>
          <a:p>
            <a:pPr marL="0" lvl="0" indent="0">
              <a:buNone/>
            </a:pPr>
            <a:r>
              <a:rPr lang="it-IT" sz="3400" dirty="0" smtClean="0"/>
              <a:t>COME </a:t>
            </a:r>
            <a:r>
              <a:rPr lang="it-IT" sz="3400" dirty="0"/>
              <a:t>IMPOSTARE IL LAVORO DI PROGETTAZIONE DEI RISULTATI E QUELLO DI PIANIFICAZIONE (O PROGRAMMAZIONE) DELL’APPRENDIMENTO QUANDO LAVORIAMO PER COMPETENZE? </a:t>
            </a:r>
          </a:p>
          <a:p>
            <a:pPr marL="0" indent="0">
              <a:buNone/>
            </a:pPr>
            <a:r>
              <a:rPr lang="it-IT" sz="3400" dirty="0"/>
              <a:t> </a:t>
            </a:r>
          </a:p>
          <a:p>
            <a:pPr marL="0" lvl="0" indent="0">
              <a:buNone/>
            </a:pPr>
            <a:r>
              <a:rPr lang="it-IT" sz="3400" b="1" dirty="0"/>
              <a:t>Didattica </a:t>
            </a:r>
          </a:p>
          <a:p>
            <a:pPr marL="0" indent="0">
              <a:buNone/>
            </a:pPr>
            <a:r>
              <a:rPr lang="it-IT" sz="3400" dirty="0"/>
              <a:t>QUALI SONO LE METODOLOGIE </a:t>
            </a:r>
            <a:r>
              <a:rPr lang="it-IT" sz="3400" dirty="0" smtClean="0"/>
              <a:t>DIDATTICHE </a:t>
            </a:r>
            <a:r>
              <a:rPr lang="it-IT" sz="3400" dirty="0"/>
              <a:t>CHE POSSIAMO CONSIDERARE PIU’ ADATTE AD UN LAVORO PER COMPETENZE?</a:t>
            </a:r>
          </a:p>
          <a:p>
            <a:pPr marL="0" indent="0">
              <a:buNone/>
            </a:pPr>
            <a:r>
              <a:rPr lang="it-IT" sz="3400" dirty="0"/>
              <a:t> </a:t>
            </a:r>
          </a:p>
          <a:p>
            <a:pPr marL="0" lvl="0" indent="0">
              <a:buNone/>
            </a:pPr>
            <a:r>
              <a:rPr lang="it-IT" sz="3400" b="1" dirty="0"/>
              <a:t>Valutazione </a:t>
            </a:r>
          </a:p>
          <a:p>
            <a:pPr marL="0" indent="0">
              <a:buNone/>
            </a:pPr>
            <a:r>
              <a:rPr lang="it-IT" sz="3400" dirty="0"/>
              <a:t>IN CHE MODO SI PUO’ PASSARE DA VALUTARE SAPERI A VALUTARE COMPETENZE</a:t>
            </a:r>
            <a:r>
              <a:rPr lang="it-IT" dirty="0" smtClean="0"/>
              <a:t>?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13557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www.ripetizionipisa.it/assets/images/registrazione/studenti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47864" y="3356992"/>
            <a:ext cx="2206492" cy="20917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2700" dirty="0" smtClean="0"/>
              <a:t>IL VADEMECUM «LAVORARE PER COMPETENZE NEI CTP»</a:t>
            </a:r>
            <a:br>
              <a:rPr lang="it-IT" sz="2700" dirty="0" smtClean="0"/>
            </a:br>
            <a:r>
              <a:rPr lang="it-IT" sz="2700" dirty="0" smtClean="0"/>
              <a:t> spunti per l’indice</a:t>
            </a:r>
            <a:r>
              <a:rPr lang="it-IT" dirty="0" smtClean="0"/>
              <a:t/>
            </a:r>
            <a:br>
              <a:rPr lang="it-IT" dirty="0" smtClean="0"/>
            </a:br>
            <a:endParaRPr lang="it-IT" dirty="0"/>
          </a:p>
        </p:txBody>
      </p:sp>
      <p:graphicFrame>
        <p:nvGraphicFramePr>
          <p:cNvPr id="4" name="Segnaposto contenut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543396"/>
              </p:ext>
            </p:extLst>
          </p:nvPr>
        </p:nvGraphicFramePr>
        <p:xfrm>
          <a:off x="395536" y="1268760"/>
          <a:ext cx="8229600" cy="5112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32713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sz="1400" b="1" dirty="0" smtClean="0">
                <a:solidFill>
                  <a:prstClr val="black"/>
                </a:solidFill>
              </a:rPr>
              <a:t/>
            </a:r>
            <a:br>
              <a:rPr lang="en-GB" sz="1400" b="1" dirty="0" smtClean="0">
                <a:solidFill>
                  <a:prstClr val="black"/>
                </a:solidFill>
              </a:rPr>
            </a:br>
            <a:r>
              <a:rPr lang="en-GB" sz="1400" b="1" dirty="0">
                <a:solidFill>
                  <a:prstClr val="black"/>
                </a:solidFill>
              </a:rPr>
              <a:t/>
            </a:r>
            <a:br>
              <a:rPr lang="en-GB" sz="1400" b="1" dirty="0">
                <a:solidFill>
                  <a:prstClr val="black"/>
                </a:solidFill>
              </a:rPr>
            </a:br>
            <a:r>
              <a:rPr lang="en-GB" sz="1400" b="1" dirty="0" smtClean="0">
                <a:solidFill>
                  <a:prstClr val="black"/>
                </a:solidFill>
              </a:rPr>
              <a:t/>
            </a:r>
            <a:br>
              <a:rPr lang="en-GB" sz="1400" b="1" dirty="0" smtClean="0">
                <a:solidFill>
                  <a:prstClr val="black"/>
                </a:solidFill>
              </a:rPr>
            </a:br>
            <a:r>
              <a:rPr lang="en-GB" sz="1400" b="1" dirty="0" smtClean="0">
                <a:solidFill>
                  <a:prstClr val="black"/>
                </a:solidFill>
              </a:rPr>
              <a:t>PERCORSO </a:t>
            </a:r>
            <a:r>
              <a:rPr lang="en-GB" sz="1400" b="1" dirty="0">
                <a:solidFill>
                  <a:prstClr val="black"/>
                </a:solidFill>
              </a:rPr>
              <a:t>DI RICERCA/AZIONE CTP</a:t>
            </a:r>
            <a:r>
              <a:rPr lang="it-IT" sz="1400" dirty="0">
                <a:solidFill>
                  <a:prstClr val="black"/>
                </a:solidFill>
              </a:rPr>
              <a:t/>
            </a:r>
            <a:br>
              <a:rPr lang="it-IT" sz="1400" dirty="0">
                <a:solidFill>
                  <a:prstClr val="black"/>
                </a:solidFill>
              </a:rPr>
            </a:br>
            <a:r>
              <a:rPr lang="en-GB" sz="1400" b="1" dirty="0" err="1">
                <a:solidFill>
                  <a:prstClr val="black"/>
                </a:solidFill>
              </a:rPr>
              <a:t>Valorizzazione</a:t>
            </a:r>
            <a:r>
              <a:rPr lang="en-GB" sz="1400" b="1" dirty="0">
                <a:solidFill>
                  <a:prstClr val="black"/>
                </a:solidFill>
              </a:rPr>
              <a:t> </a:t>
            </a:r>
            <a:r>
              <a:rPr lang="en-GB" sz="1400" b="1" dirty="0" err="1">
                <a:solidFill>
                  <a:prstClr val="black"/>
                </a:solidFill>
              </a:rPr>
              <a:t>delle</a:t>
            </a:r>
            <a:r>
              <a:rPr lang="en-GB" sz="1400" b="1" dirty="0">
                <a:solidFill>
                  <a:prstClr val="black"/>
                </a:solidFill>
              </a:rPr>
              <a:t> </a:t>
            </a:r>
            <a:r>
              <a:rPr lang="en-GB" sz="1400" b="1" dirty="0" err="1">
                <a:solidFill>
                  <a:prstClr val="black"/>
                </a:solidFill>
              </a:rPr>
              <a:t>competenze</a:t>
            </a:r>
            <a:r>
              <a:rPr lang="en-GB" sz="1400" b="1" dirty="0">
                <a:solidFill>
                  <a:prstClr val="black"/>
                </a:solidFill>
              </a:rPr>
              <a:t> e </a:t>
            </a:r>
            <a:r>
              <a:rPr lang="en-GB" sz="1400" b="1" dirty="0" err="1">
                <a:solidFill>
                  <a:prstClr val="black"/>
                </a:solidFill>
              </a:rPr>
              <a:t>dell’apprendimento</a:t>
            </a:r>
            <a:r>
              <a:rPr lang="en-GB" sz="1400" b="1" dirty="0">
                <a:solidFill>
                  <a:prstClr val="black"/>
                </a:solidFill>
              </a:rPr>
              <a:t> </a:t>
            </a:r>
            <a:r>
              <a:rPr lang="en-GB" sz="1400" b="1" dirty="0" err="1">
                <a:solidFill>
                  <a:prstClr val="black"/>
                </a:solidFill>
              </a:rPr>
              <a:t>formale</a:t>
            </a:r>
            <a:r>
              <a:rPr lang="en-GB" sz="1400" b="1" dirty="0">
                <a:solidFill>
                  <a:prstClr val="black"/>
                </a:solidFill>
              </a:rPr>
              <a:t> non </a:t>
            </a:r>
            <a:r>
              <a:rPr lang="en-GB" sz="1400" b="1" dirty="0" err="1">
                <a:solidFill>
                  <a:prstClr val="black"/>
                </a:solidFill>
              </a:rPr>
              <a:t>formale</a:t>
            </a:r>
            <a:r>
              <a:rPr lang="en-GB" sz="1400" b="1" dirty="0">
                <a:solidFill>
                  <a:prstClr val="black"/>
                </a:solidFill>
              </a:rPr>
              <a:t> e </a:t>
            </a:r>
            <a:r>
              <a:rPr lang="en-GB" sz="1400" b="1" dirty="0" err="1">
                <a:solidFill>
                  <a:prstClr val="black"/>
                </a:solidFill>
              </a:rPr>
              <a:t>informale</a:t>
            </a:r>
            <a:r>
              <a:rPr lang="it-IT" sz="1400" dirty="0">
                <a:solidFill>
                  <a:prstClr val="black"/>
                </a:solidFill>
              </a:rPr>
              <a:t/>
            </a:r>
            <a:br>
              <a:rPr lang="it-IT" sz="1400" dirty="0">
                <a:solidFill>
                  <a:prstClr val="black"/>
                </a:solidFill>
              </a:rPr>
            </a:br>
            <a:r>
              <a:rPr lang="en-GB" sz="1400" b="1" dirty="0">
                <a:solidFill>
                  <a:prstClr val="black"/>
                </a:solidFill>
              </a:rPr>
              <a:t>  </a:t>
            </a:r>
            <a:r>
              <a:rPr lang="it-IT" sz="1400" dirty="0">
                <a:solidFill>
                  <a:prstClr val="black"/>
                </a:solidFill>
              </a:rPr>
              <a:t/>
            </a:r>
            <a:br>
              <a:rPr lang="it-IT" sz="1400" dirty="0">
                <a:solidFill>
                  <a:prstClr val="black"/>
                </a:solidFill>
              </a:rPr>
            </a:br>
            <a:r>
              <a:rPr lang="en-GB" sz="1400" b="1" dirty="0" err="1">
                <a:solidFill>
                  <a:prstClr val="black"/>
                </a:solidFill>
              </a:rPr>
              <a:t>Didattica</a:t>
            </a:r>
            <a:r>
              <a:rPr lang="en-GB" sz="1400" b="1" dirty="0">
                <a:solidFill>
                  <a:prstClr val="black"/>
                </a:solidFill>
              </a:rPr>
              <a:t> per </a:t>
            </a:r>
            <a:r>
              <a:rPr lang="en-GB" sz="1400" b="1" dirty="0" err="1">
                <a:solidFill>
                  <a:prstClr val="black"/>
                </a:solidFill>
              </a:rPr>
              <a:t>competenze</a:t>
            </a:r>
            <a:r>
              <a:rPr lang="en-GB" sz="1400" b="1" dirty="0">
                <a:solidFill>
                  <a:prstClr val="black"/>
                </a:solidFill>
              </a:rPr>
              <a:t>: </a:t>
            </a:r>
            <a:r>
              <a:rPr lang="en-GB" sz="1400" b="1" dirty="0" err="1">
                <a:solidFill>
                  <a:prstClr val="black"/>
                </a:solidFill>
              </a:rPr>
              <a:t>raccolta</a:t>
            </a:r>
            <a:r>
              <a:rPr lang="en-GB" sz="1400" b="1" dirty="0">
                <a:solidFill>
                  <a:prstClr val="black"/>
                </a:solidFill>
              </a:rPr>
              <a:t> di </a:t>
            </a:r>
            <a:r>
              <a:rPr lang="en-GB" sz="1400" b="1" dirty="0" err="1">
                <a:solidFill>
                  <a:prstClr val="black"/>
                </a:solidFill>
              </a:rPr>
              <a:t>pratiche</a:t>
            </a:r>
            <a:r>
              <a:rPr lang="en-GB" sz="1400" b="1" dirty="0">
                <a:solidFill>
                  <a:prstClr val="black"/>
                </a:solidFill>
              </a:rPr>
              <a:t> </a:t>
            </a:r>
            <a:r>
              <a:rPr lang="en-GB" sz="1400" b="1" dirty="0" err="1">
                <a:solidFill>
                  <a:prstClr val="black"/>
                </a:solidFill>
              </a:rPr>
              <a:t>ed</a:t>
            </a:r>
            <a:r>
              <a:rPr lang="en-GB" sz="1400" b="1" dirty="0">
                <a:solidFill>
                  <a:prstClr val="black"/>
                </a:solidFill>
              </a:rPr>
              <a:t> </a:t>
            </a:r>
            <a:r>
              <a:rPr lang="en-GB" sz="1400" b="1" dirty="0" err="1">
                <a:solidFill>
                  <a:prstClr val="black"/>
                </a:solidFill>
              </a:rPr>
              <a:t>esperienze</a:t>
            </a:r>
            <a:r>
              <a:rPr lang="en-GB" sz="1400" b="1" dirty="0">
                <a:solidFill>
                  <a:prstClr val="black"/>
                </a:solidFill>
              </a:rPr>
              <a:t> </a:t>
            </a:r>
            <a:r>
              <a:rPr lang="it-IT" sz="1400" dirty="0">
                <a:solidFill>
                  <a:prstClr val="black"/>
                </a:solidFill>
              </a:rPr>
              <a:t/>
            </a:r>
            <a:br>
              <a:rPr lang="it-IT" sz="1400" dirty="0">
                <a:solidFill>
                  <a:prstClr val="black"/>
                </a:solidFill>
              </a:rPr>
            </a:b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it-IT" sz="2000" b="1" dirty="0" smtClean="0"/>
              <a:t>Lavoro per competenze quando:</a:t>
            </a:r>
          </a:p>
          <a:p>
            <a:pPr>
              <a:spcBef>
                <a:spcPts val="1200"/>
              </a:spcBef>
            </a:pPr>
            <a:r>
              <a:rPr lang="it-IT" sz="2000" dirty="0" smtClean="0"/>
              <a:t>Mi occupo di un sapere pratico (posa in opera, il fare)</a:t>
            </a:r>
          </a:p>
          <a:p>
            <a:pPr>
              <a:spcBef>
                <a:spcPts val="1200"/>
              </a:spcBef>
            </a:pPr>
            <a:r>
              <a:rPr lang="it-IT" sz="2000" dirty="0" smtClean="0"/>
              <a:t>Svolgo una valutazione oggettiva su standard esterni (QCERT)</a:t>
            </a:r>
          </a:p>
          <a:p>
            <a:pPr>
              <a:spcBef>
                <a:spcPts val="1200"/>
              </a:spcBef>
            </a:pPr>
            <a:r>
              <a:rPr lang="it-IT" sz="2000" dirty="0" smtClean="0"/>
              <a:t>Combino insieme </a:t>
            </a:r>
            <a:r>
              <a:rPr lang="it-IT" sz="2000" dirty="0" err="1" smtClean="0"/>
              <a:t>saperi</a:t>
            </a:r>
            <a:r>
              <a:rPr lang="it-IT" sz="2000" dirty="0" smtClean="0"/>
              <a:t> afferenti a diverse aree disciplinari</a:t>
            </a:r>
          </a:p>
          <a:p>
            <a:pPr>
              <a:spcBef>
                <a:spcPts val="1200"/>
              </a:spcBef>
            </a:pPr>
            <a:r>
              <a:rPr lang="it-IT" sz="2000" dirty="0" smtClean="0"/>
              <a:t>Combino insieme metodologie diverse</a:t>
            </a:r>
          </a:p>
          <a:p>
            <a:pPr>
              <a:spcBef>
                <a:spcPts val="1200"/>
              </a:spcBef>
            </a:pPr>
            <a:r>
              <a:rPr lang="it-IT" sz="2000" dirty="0" smtClean="0"/>
              <a:t>Parto dalle competenze in ingresso degli allievi</a:t>
            </a:r>
          </a:p>
          <a:p>
            <a:pPr>
              <a:spcBef>
                <a:spcPts val="1200"/>
              </a:spcBef>
            </a:pPr>
            <a:r>
              <a:rPr lang="it-IT" sz="2000" dirty="0" smtClean="0"/>
              <a:t>Attivo un progetto personalizzato e lavoro con la persona</a:t>
            </a:r>
          </a:p>
          <a:p>
            <a:pPr>
              <a:spcBef>
                <a:spcPts val="1200"/>
              </a:spcBef>
            </a:pPr>
            <a:r>
              <a:rPr lang="it-IT" sz="2000" dirty="0" smtClean="0"/>
              <a:t>Mi occupo del </a:t>
            </a:r>
            <a:r>
              <a:rPr lang="it-IT" sz="2000" smtClean="0"/>
              <a:t>mondo fuori </a:t>
            </a:r>
            <a:r>
              <a:rPr lang="it-IT" sz="2000" dirty="0" smtClean="0"/>
              <a:t>da scuola (visite e contatti sul territorio)</a:t>
            </a:r>
          </a:p>
          <a:p>
            <a:pPr>
              <a:spcBef>
                <a:spcPts val="1200"/>
              </a:spcBef>
            </a:pPr>
            <a:r>
              <a:rPr lang="it-IT" sz="2000" dirty="0" smtClean="0"/>
              <a:t>Pratico una didattica attiva e multidisciplinare</a:t>
            </a:r>
          </a:p>
          <a:p>
            <a:pPr>
              <a:spcBef>
                <a:spcPts val="1200"/>
              </a:spcBef>
            </a:pPr>
            <a:r>
              <a:rPr lang="it-IT" sz="2000" dirty="0" smtClean="0"/>
              <a:t>Mi riferisco alle competenze chiave</a:t>
            </a:r>
          </a:p>
          <a:p>
            <a:pPr>
              <a:spcBef>
                <a:spcPts val="1200"/>
              </a:spcBef>
            </a:pPr>
            <a:r>
              <a:rPr lang="it-IT" sz="2000" dirty="0" smtClean="0"/>
              <a:t>Lavoro e faccio lavorare in piccoli gruppi</a:t>
            </a:r>
          </a:p>
          <a:p>
            <a:pPr>
              <a:spcBef>
                <a:spcPts val="1200"/>
              </a:spcBef>
            </a:pPr>
            <a:r>
              <a:rPr lang="it-IT" sz="2000" dirty="0" smtClean="0"/>
              <a:t>Uso mezzi didattici innovativi (film, tecnologie)</a:t>
            </a:r>
            <a:endParaRPr lang="it-IT" sz="2000" dirty="0"/>
          </a:p>
        </p:txBody>
      </p:sp>
    </p:spTree>
    <p:extLst>
      <p:ext uri="{BB962C8B-B14F-4D97-AF65-F5344CB8AC3E}">
        <p14:creationId xmlns:p14="http://schemas.microsoft.com/office/powerpoint/2010/main" val="376185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</TotalTime>
  <Words>1841</Words>
  <Application>Microsoft Office PowerPoint</Application>
  <PresentationFormat>Presentazione su schermo (4:3)</PresentationFormat>
  <Paragraphs>265</Paragraphs>
  <Slides>24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24</vt:i4>
      </vt:variant>
    </vt:vector>
  </HeadingPairs>
  <TitlesOfParts>
    <vt:vector size="25" baseType="lpstr">
      <vt:lpstr>Tema di Office</vt:lpstr>
      <vt:lpstr>PERCORSO DI RICERCA/AZIONE CTP Valorizzazione delle competenze e dell’apprendimento formale non formale e informale  </vt:lpstr>
      <vt:lpstr>Riepiloghiamo</vt:lpstr>
      <vt:lpstr>L’11 ottobre abbiamo:</vt:lpstr>
      <vt:lpstr>Oggi:</vt:lpstr>
      <vt:lpstr>Validation of non formal and informal learning: strategia dell’Unione Europea</vt:lpstr>
      <vt:lpstr>Legge 92/2012 Riforma Mercato del Lavoro</vt:lpstr>
      <vt:lpstr>IL VADEMECUM «LAVORARE PER COMPETENZE NEI CTP»  spunti per l’indice</vt:lpstr>
      <vt:lpstr>IL VADEMECUM «LAVORARE PER COMPETENZE NEI CTP»  spunti per l’indice </vt:lpstr>
      <vt:lpstr>   PERCORSO DI RICERCA/AZIONE CTP Valorizzazione delle competenze e dell’apprendimento formale non formale e informale    Didattica per competenze: raccolta di pratiche ed esperienze 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Raccomandazione Unione Europea Dicembre 2006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Olidata S.p.A.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PERCORSO DI RICERCA/AZIONE CTP Valorizzazione delle competenze e dell’apprendimento formale non formale e informale</dc:title>
  <dc:creator>Perulli Elisabetta</dc:creator>
  <cp:lastModifiedBy>Perulli Elisabetta</cp:lastModifiedBy>
  <cp:revision>23</cp:revision>
  <dcterms:created xsi:type="dcterms:W3CDTF">2012-10-10T10:35:20Z</dcterms:created>
  <dcterms:modified xsi:type="dcterms:W3CDTF">2012-12-04T11:09:23Z</dcterms:modified>
</cp:coreProperties>
</file>