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2" r:id="rId6"/>
    <p:sldId id="260" r:id="rId7"/>
    <p:sldId id="264" r:id="rId8"/>
    <p:sldId id="266" r:id="rId9"/>
    <p:sldId id="265" r:id="rId10"/>
    <p:sldId id="267" r:id="rId11"/>
    <p:sldId id="268" r:id="rId12"/>
    <p:sldId id="269" r:id="rId13"/>
    <p:sldId id="278" r:id="rId14"/>
    <p:sldId id="270" r:id="rId15"/>
    <p:sldId id="271" r:id="rId16"/>
    <p:sldId id="280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81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A610-EBE3-4E76-860F-A5DABF8C707A}" type="datetimeFigureOut">
              <a:rPr lang="it-IT" smtClean="0"/>
              <a:pPr/>
              <a:t>23/11/2013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6975-A691-48DD-8109-CEF41715BA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A610-EBE3-4E76-860F-A5DABF8C707A}" type="datetimeFigureOut">
              <a:rPr lang="it-IT" smtClean="0"/>
              <a:pPr/>
              <a:t>23/11/2013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6975-A691-48DD-8109-CEF41715BA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A610-EBE3-4E76-860F-A5DABF8C707A}" type="datetimeFigureOut">
              <a:rPr lang="it-IT" smtClean="0"/>
              <a:pPr/>
              <a:t>23/11/2013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6975-A691-48DD-8109-CEF41715BA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A610-EBE3-4E76-860F-A5DABF8C707A}" type="datetimeFigureOut">
              <a:rPr lang="it-IT" smtClean="0"/>
              <a:pPr/>
              <a:t>23/11/2013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6975-A691-48DD-8109-CEF41715BA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A610-EBE3-4E76-860F-A5DABF8C707A}" type="datetimeFigureOut">
              <a:rPr lang="it-IT" smtClean="0"/>
              <a:pPr/>
              <a:t>23/11/2013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6975-A691-48DD-8109-CEF41715BA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A610-EBE3-4E76-860F-A5DABF8C707A}" type="datetimeFigureOut">
              <a:rPr lang="it-IT" smtClean="0"/>
              <a:pPr/>
              <a:t>23/11/2013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6975-A691-48DD-8109-CEF41715BA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A610-EBE3-4E76-860F-A5DABF8C707A}" type="datetimeFigureOut">
              <a:rPr lang="it-IT" smtClean="0"/>
              <a:pPr/>
              <a:t>23/11/2013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6975-A691-48DD-8109-CEF41715BA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A610-EBE3-4E76-860F-A5DABF8C707A}" type="datetimeFigureOut">
              <a:rPr lang="it-IT" smtClean="0"/>
              <a:pPr/>
              <a:t>23/11/2013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6975-A691-48DD-8109-CEF41715BA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A610-EBE3-4E76-860F-A5DABF8C707A}" type="datetimeFigureOut">
              <a:rPr lang="it-IT" smtClean="0"/>
              <a:pPr/>
              <a:t>23/11/2013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6975-A691-48DD-8109-CEF41715BA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A610-EBE3-4E76-860F-A5DABF8C707A}" type="datetimeFigureOut">
              <a:rPr lang="it-IT" smtClean="0"/>
              <a:pPr/>
              <a:t>23/11/2013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6975-A691-48DD-8109-CEF41715BA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A610-EBE3-4E76-860F-A5DABF8C707A}" type="datetimeFigureOut">
              <a:rPr lang="it-IT" smtClean="0"/>
              <a:pPr/>
              <a:t>23/11/2013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6975-A691-48DD-8109-CEF41715BA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DA610-EBE3-4E76-860F-A5DABF8C707A}" type="datetimeFigureOut">
              <a:rPr lang="it-IT" smtClean="0"/>
              <a:pPr/>
              <a:t>23/11/2013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C6975-A691-48DD-8109-CEF41715BA1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348" y="5500702"/>
            <a:ext cx="7715304" cy="971560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tx1"/>
                </a:solidFill>
              </a:rPr>
              <a:t>Maddalena </a:t>
            </a:r>
            <a:r>
              <a:rPr lang="it-IT" sz="2400" dirty="0" err="1" smtClean="0">
                <a:solidFill>
                  <a:schemeClr val="tx1"/>
                </a:solidFill>
              </a:rPr>
              <a:t>Awa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Adissa</a:t>
            </a:r>
            <a:r>
              <a:rPr lang="it-IT" sz="2400" dirty="0" smtClean="0">
                <a:solidFill>
                  <a:schemeClr val="tx1"/>
                </a:solidFill>
              </a:rPr>
              <a:t>, Chiara </a:t>
            </a:r>
            <a:r>
              <a:rPr lang="it-IT" sz="2400" dirty="0" err="1" smtClean="0">
                <a:solidFill>
                  <a:schemeClr val="tx1"/>
                </a:solidFill>
              </a:rPr>
              <a:t>Cepollaro</a:t>
            </a:r>
            <a:r>
              <a:rPr lang="it-IT" sz="2400" dirty="0" smtClean="0">
                <a:solidFill>
                  <a:schemeClr val="tx1"/>
                </a:solidFill>
              </a:rPr>
              <a:t>, Santina Marino, Valentina </a:t>
            </a:r>
            <a:r>
              <a:rPr lang="it-IT" sz="2400" dirty="0" err="1" smtClean="0">
                <a:solidFill>
                  <a:schemeClr val="tx1"/>
                </a:solidFill>
              </a:rPr>
              <a:t>Rensi</a:t>
            </a:r>
            <a:r>
              <a:rPr lang="it-IT" sz="2400" dirty="0" smtClean="0">
                <a:solidFill>
                  <a:schemeClr val="tx1"/>
                </a:solidFill>
              </a:rPr>
              <a:t>, </a:t>
            </a:r>
            <a:r>
              <a:rPr lang="it-IT" sz="2400" dirty="0" err="1" smtClean="0">
                <a:solidFill>
                  <a:schemeClr val="tx1"/>
                </a:solidFill>
              </a:rPr>
              <a:t>Aneta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Katarzyna</a:t>
            </a:r>
            <a:r>
              <a:rPr lang="it-IT" sz="2400" dirty="0" smtClean="0">
                <a:solidFill>
                  <a:schemeClr val="tx1"/>
                </a:solidFill>
              </a:rPr>
              <a:t>  </a:t>
            </a:r>
            <a:r>
              <a:rPr lang="it-IT" sz="2400" dirty="0" err="1" smtClean="0">
                <a:solidFill>
                  <a:schemeClr val="tx1"/>
                </a:solidFill>
              </a:rPr>
              <a:t>Zierkowska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42976" y="714356"/>
            <a:ext cx="6929486" cy="40626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96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Wikipedia</a:t>
            </a:r>
            <a:r>
              <a:rPr lang="it-IT" sz="9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br>
              <a:rPr lang="it-IT" sz="9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it-IT" sz="6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&amp;</a:t>
            </a:r>
            <a:r>
              <a:rPr lang="it-IT" sz="9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/>
            </a:r>
            <a:br>
              <a:rPr lang="it-IT" sz="9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it-IT" sz="9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Blog</a:t>
            </a:r>
            <a:endParaRPr lang="it-IT" sz="9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8"/>
          </a:xfrm>
        </p:spPr>
        <p:txBody>
          <a:bodyPr>
            <a:normAutofit/>
          </a:bodyPr>
          <a:lstStyle/>
          <a:p>
            <a:r>
              <a:rPr lang="it-IT" dirty="0" smtClean="0"/>
              <a:t>Blog tematico: punto di incontro per persone con interessi </a:t>
            </a:r>
            <a:r>
              <a:rPr lang="it-IT" dirty="0" smtClean="0"/>
              <a:t>comuni</a:t>
            </a:r>
          </a:p>
          <a:p>
            <a:r>
              <a:rPr lang="it-IT" dirty="0" smtClean="0"/>
              <a:t>Blog </a:t>
            </a:r>
            <a:r>
              <a:rPr lang="it-IT" dirty="0" smtClean="0"/>
              <a:t>vetrina: fungono da vetrina per le opere di autori (fumetti, vignette)</a:t>
            </a:r>
          </a:p>
          <a:p>
            <a:r>
              <a:rPr lang="it-IT" dirty="0" smtClean="0"/>
              <a:t>Blog politico:</a:t>
            </a:r>
          </a:p>
          <a:p>
            <a:pPr>
              <a:buFontTx/>
              <a:buChar char="-"/>
            </a:pPr>
            <a:r>
              <a:rPr lang="it-IT" dirty="0" smtClean="0"/>
              <a:t>Usato da politici</a:t>
            </a:r>
          </a:p>
          <a:p>
            <a:pPr>
              <a:buFontTx/>
              <a:buChar char="-"/>
            </a:pPr>
            <a:r>
              <a:rPr lang="it-IT" dirty="0" smtClean="0"/>
              <a:t>Interazione con cittadini</a:t>
            </a:r>
          </a:p>
          <a:p>
            <a:r>
              <a:rPr lang="it-IT" dirty="0" err="1" smtClean="0"/>
              <a:t>Watch</a:t>
            </a:r>
            <a:r>
              <a:rPr lang="it-IT" dirty="0" smtClean="0"/>
              <a:t> Blog: criticati quelli che l’autore considera errori in notiziari on-line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Blog sperimentali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Photoblog</a:t>
            </a:r>
            <a:r>
              <a:rPr lang="it-IT" dirty="0" smtClean="0"/>
              <a:t>: </a:t>
            </a:r>
            <a:r>
              <a:rPr lang="it-IT" dirty="0" smtClean="0"/>
              <a:t>pubblicazioni di foto</a:t>
            </a:r>
            <a:endParaRPr lang="it-IT" dirty="0" smtClean="0"/>
          </a:p>
          <a:p>
            <a:r>
              <a:rPr lang="it-IT" dirty="0" smtClean="0"/>
              <a:t>m-Blog: pubblicazioni </a:t>
            </a:r>
            <a:r>
              <a:rPr lang="it-IT" dirty="0" smtClean="0"/>
              <a:t>di scoperte </a:t>
            </a:r>
            <a:r>
              <a:rPr lang="it-IT" dirty="0" smtClean="0"/>
              <a:t>musicali</a:t>
            </a:r>
          </a:p>
          <a:p>
            <a:r>
              <a:rPr lang="it-IT" dirty="0" smtClean="0"/>
              <a:t>v-log o video blog: utilizzati filmati, contesti e immagini</a:t>
            </a:r>
          </a:p>
          <a:p>
            <a:r>
              <a:rPr lang="it-IT" dirty="0" smtClean="0"/>
              <a:t>Audio blog e </a:t>
            </a:r>
            <a:r>
              <a:rPr lang="it-IT" dirty="0" err="1" smtClean="0"/>
              <a:t>podcasting</a:t>
            </a:r>
            <a:r>
              <a:rPr lang="it-IT" dirty="0" smtClean="0"/>
              <a:t>: audio pubblicati tramite il </a:t>
            </a:r>
            <a:r>
              <a:rPr lang="it-IT" dirty="0" err="1" smtClean="0"/>
              <a:t>podcasting</a:t>
            </a:r>
            <a:r>
              <a:rPr lang="it-IT" dirty="0" smtClean="0"/>
              <a:t> (scaricare automaticamente sul </a:t>
            </a:r>
            <a:r>
              <a:rPr lang="it-IT" dirty="0" err="1" smtClean="0"/>
              <a:t>pc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Wikiblog</a:t>
            </a:r>
            <a:r>
              <a:rPr lang="it-IT" dirty="0" smtClean="0"/>
              <a:t>: aggiunte le funzionalità di </a:t>
            </a:r>
            <a:r>
              <a:rPr lang="it-IT" dirty="0" err="1" smtClean="0"/>
              <a:t>Wiki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Weblog collaborativi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2114552"/>
          </a:xfrm>
        </p:spPr>
        <p:txBody>
          <a:bodyPr/>
          <a:lstStyle/>
          <a:p>
            <a:r>
              <a:rPr lang="it-IT" dirty="0" smtClean="0"/>
              <a:t>Tipologie di blog</a:t>
            </a:r>
          </a:p>
          <a:p>
            <a:r>
              <a:rPr lang="it-IT" dirty="0" smtClean="0"/>
              <a:t>Responsabilità dell’inserimento dei contenuti condivisa da un gruppo di redattori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335699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tx2"/>
                </a:solidFill>
              </a:rPr>
              <a:t>Diffusione Blog </a:t>
            </a:r>
            <a:endParaRPr lang="it-IT" sz="4400" b="1" dirty="0">
              <a:solidFill>
                <a:schemeClr val="tx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4077072"/>
            <a:ext cx="86044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dirty="0" smtClean="0"/>
              <a:t>  </a:t>
            </a:r>
            <a:r>
              <a:rPr lang="it-IT" sz="3200" dirty="0" smtClean="0"/>
              <a:t>Mondo </a:t>
            </a:r>
            <a:r>
              <a:rPr lang="it-IT" sz="3200" dirty="0" smtClean="0"/>
              <a:t>del giornalismo 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/>
              <a:t> </a:t>
            </a:r>
            <a:r>
              <a:rPr lang="it-IT" sz="3200" dirty="0" smtClean="0"/>
              <a:t> </a:t>
            </a:r>
            <a:r>
              <a:rPr lang="it-IT" sz="3200" dirty="0" smtClean="0"/>
              <a:t>Mondo </a:t>
            </a:r>
            <a:r>
              <a:rPr lang="it-IT" sz="3200" dirty="0" smtClean="0"/>
              <a:t>politico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 smtClean="0"/>
              <a:t>  </a:t>
            </a:r>
            <a:r>
              <a:rPr lang="it-IT" sz="3200" dirty="0" smtClean="0"/>
              <a:t>Marketing</a:t>
            </a:r>
            <a:endParaRPr lang="it-IT" sz="3200" dirty="0" smtClean="0"/>
          </a:p>
          <a:p>
            <a:pPr>
              <a:buFont typeface="Arial" pitchFamily="34" charset="0"/>
              <a:buChar char="•"/>
            </a:pPr>
            <a:r>
              <a:rPr lang="it-IT" sz="3200" dirty="0"/>
              <a:t> </a:t>
            </a:r>
            <a:r>
              <a:rPr lang="it-IT" sz="3200" dirty="0" smtClean="0"/>
              <a:t> </a:t>
            </a:r>
            <a:r>
              <a:rPr lang="it-IT" sz="3200" dirty="0" smtClean="0"/>
              <a:t>Comunicazione  </a:t>
            </a:r>
            <a:endParaRPr lang="it-IT" sz="3200" dirty="0" smtClean="0"/>
          </a:p>
          <a:p>
            <a:pPr>
              <a:buFont typeface="Arial" pitchFamily="34" charset="0"/>
              <a:buChar char="•"/>
            </a:pPr>
            <a:r>
              <a:rPr lang="it-IT" sz="3200" dirty="0" smtClean="0"/>
              <a:t>  M</a:t>
            </a:r>
            <a:r>
              <a:rPr lang="it-IT" sz="3200" dirty="0" smtClean="0"/>
              <a:t>ondo </a:t>
            </a:r>
            <a:r>
              <a:rPr lang="it-IT" sz="3200" dirty="0" smtClean="0"/>
              <a:t>del lavoro 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Blog e </a:t>
            </a:r>
            <a:r>
              <a:rPr lang="it-IT" b="1" dirty="0" err="1" smtClean="0">
                <a:solidFill>
                  <a:schemeClr val="tx2"/>
                </a:solidFill>
              </a:rPr>
              <a:t>Wiki</a:t>
            </a:r>
            <a:r>
              <a:rPr lang="it-IT" b="1" dirty="0" smtClean="0">
                <a:solidFill>
                  <a:schemeClr val="tx2"/>
                </a:solidFill>
              </a:rPr>
              <a:t> 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00502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Due strumenti di editoria personale sul web utilizzati nell’ambito della formazione in rete e nella </a:t>
            </a:r>
            <a:r>
              <a:rPr lang="it-IT" dirty="0" smtClean="0"/>
              <a:t>didattica</a:t>
            </a:r>
          </a:p>
          <a:p>
            <a:r>
              <a:rPr lang="it-IT" dirty="0" smtClean="0"/>
              <a:t>F</a:t>
            </a:r>
            <a:r>
              <a:rPr lang="it-IT" dirty="0" smtClean="0"/>
              <a:t>acilità </a:t>
            </a:r>
            <a:r>
              <a:rPr lang="it-IT" dirty="0" smtClean="0"/>
              <a:t>di compilazione </a:t>
            </a:r>
            <a:endParaRPr lang="it-IT" dirty="0" smtClean="0"/>
          </a:p>
          <a:p>
            <a:r>
              <a:rPr lang="it-IT" dirty="0" smtClean="0"/>
              <a:t>La prudenza è d’</a:t>
            </a:r>
            <a:r>
              <a:rPr lang="it-IT" dirty="0" err="1" smtClean="0"/>
              <a:t>obbigo</a:t>
            </a:r>
            <a:endParaRPr lang="it-IT" dirty="0" smtClean="0"/>
          </a:p>
          <a:p>
            <a:r>
              <a:rPr lang="it-IT" dirty="0" err="1" smtClean="0"/>
              <a:t>Wiki</a:t>
            </a:r>
            <a:r>
              <a:rPr lang="it-IT" dirty="0" smtClean="0"/>
              <a:t>: caratteristiche </a:t>
            </a:r>
            <a:r>
              <a:rPr lang="it-IT" dirty="0" smtClean="0"/>
              <a:t>ipertestuali più </a:t>
            </a:r>
            <a:r>
              <a:rPr lang="it-IT" dirty="0" smtClean="0"/>
              <a:t>“intrinseche”</a:t>
            </a:r>
            <a:endParaRPr lang="it-IT" dirty="0" smtClean="0"/>
          </a:p>
          <a:p>
            <a:r>
              <a:rPr lang="it-IT" dirty="0" smtClean="0"/>
              <a:t>Blog: </a:t>
            </a:r>
            <a:r>
              <a:rPr lang="it-IT" dirty="0" smtClean="0"/>
              <a:t>paragonato al giornale </a:t>
            </a:r>
            <a:r>
              <a:rPr lang="it-IT" dirty="0" smtClean="0"/>
              <a:t>online</a:t>
            </a:r>
          </a:p>
          <a:p>
            <a:r>
              <a:rPr lang="it-IT" dirty="0" err="1" smtClean="0"/>
              <a:t>Wiki</a:t>
            </a:r>
            <a:r>
              <a:rPr lang="it-IT" dirty="0" smtClean="0"/>
              <a:t>: come </a:t>
            </a:r>
            <a:r>
              <a:rPr lang="it-IT" dirty="0" smtClean="0"/>
              <a:t>un muro dove scrivere liberamente il proprio </a:t>
            </a:r>
            <a:r>
              <a:rPr lang="it-IT" dirty="0" smtClean="0"/>
              <a:t>pensiero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Punti di forza del Blog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Strumenti per l’apprendimento collaborativo e cooperativo</a:t>
            </a:r>
          </a:p>
          <a:p>
            <a:r>
              <a:rPr lang="it-IT" dirty="0" smtClean="0"/>
              <a:t>Strumenti per realizzare prodotti editoriali, multimediali e </a:t>
            </a:r>
            <a:r>
              <a:rPr lang="it-IT" dirty="0" err="1" smtClean="0"/>
              <a:t>ipermediali</a:t>
            </a:r>
            <a:endParaRPr lang="it-IT" dirty="0" smtClean="0"/>
          </a:p>
          <a:p>
            <a:r>
              <a:rPr lang="it-IT" dirty="0" smtClean="0"/>
              <a:t>Si recuperano abilità di diversi registri di scrittura</a:t>
            </a:r>
          </a:p>
          <a:p>
            <a:r>
              <a:rPr lang="it-IT" dirty="0" smtClean="0"/>
              <a:t>Aprono la classe ad attività con altre classi</a:t>
            </a:r>
          </a:p>
          <a:p>
            <a:r>
              <a:rPr lang="it-IT" dirty="0" smtClean="0"/>
              <a:t>Aggiornarsi, confrontarsi e sperimentare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Vantaggi del </a:t>
            </a:r>
            <a:r>
              <a:rPr lang="it-IT" b="1" dirty="0" smtClean="0">
                <a:solidFill>
                  <a:schemeClr val="tx2"/>
                </a:solidFill>
              </a:rPr>
              <a:t>Blog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Rapidità e facilità d’uso</a:t>
            </a:r>
          </a:p>
          <a:p>
            <a:r>
              <a:rPr lang="it-IT" dirty="0" smtClean="0"/>
              <a:t>Servizi gratuiti</a:t>
            </a:r>
          </a:p>
          <a:p>
            <a:r>
              <a:rPr lang="it-IT" dirty="0" smtClean="0"/>
              <a:t>Velocità di aggiornamento</a:t>
            </a:r>
          </a:p>
          <a:p>
            <a:r>
              <a:rPr lang="it-IT" dirty="0" smtClean="0"/>
              <a:t>Distribuzione contenuti</a:t>
            </a:r>
          </a:p>
          <a:p>
            <a:r>
              <a:rPr lang="it-IT" dirty="0" smtClean="0"/>
              <a:t>Collaborazione a livello di produzione di messaggi e a livello di inserimenti di commenti</a:t>
            </a:r>
          </a:p>
          <a:p>
            <a:r>
              <a:rPr lang="it-IT" dirty="0" smtClean="0"/>
              <a:t>Richieste di poche conoscenze tecnologiche</a:t>
            </a:r>
          </a:p>
          <a:p>
            <a:r>
              <a:rPr lang="it-IT" dirty="0" smtClean="0"/>
              <a:t>Scansione dei post in ordine cronologico inverso</a:t>
            </a:r>
          </a:p>
          <a:p>
            <a:r>
              <a:rPr lang="it-IT" dirty="0" smtClean="0"/>
              <a:t>Presenza di molti collegamenti</a:t>
            </a:r>
          </a:p>
          <a:p>
            <a:r>
              <a:rPr lang="it-IT" dirty="0" err="1" smtClean="0"/>
              <a:t>Permalink</a:t>
            </a:r>
            <a:r>
              <a:rPr lang="it-IT" dirty="0" smtClean="0"/>
              <a:t>: esistenza di collegamento univoco per ciascun post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Tentativi di classificazione 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Rispetto al contenuto</a:t>
            </a:r>
            <a:r>
              <a:rPr lang="it-IT" dirty="0" smtClean="0"/>
              <a:t>: dedicati a qualsiasi esperienza editoriale pensabile o </a:t>
            </a:r>
            <a:r>
              <a:rPr lang="it-IT" dirty="0" smtClean="0"/>
              <a:t>ad altri </a:t>
            </a:r>
            <a:r>
              <a:rPr lang="it-IT" dirty="0" smtClean="0"/>
              <a:t>contesti</a:t>
            </a:r>
          </a:p>
          <a:p>
            <a:r>
              <a:rPr lang="it-IT" dirty="0" smtClean="0"/>
              <a:t>Gino </a:t>
            </a:r>
            <a:r>
              <a:rPr lang="it-IT" dirty="0" err="1" smtClean="0"/>
              <a:t>Roncaglia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Rassegna e segnalazione </a:t>
            </a:r>
          </a:p>
          <a:p>
            <a:pPr>
              <a:buFontTx/>
              <a:buChar char="-"/>
            </a:pPr>
            <a:r>
              <a:rPr lang="it-IT" dirty="0" smtClean="0"/>
              <a:t>Commento </a:t>
            </a:r>
          </a:p>
          <a:p>
            <a:pPr>
              <a:buFontTx/>
              <a:buChar char="-"/>
            </a:pPr>
            <a:r>
              <a:rPr lang="it-IT" dirty="0" smtClean="0"/>
              <a:t>Narrazione e affini</a:t>
            </a:r>
          </a:p>
          <a:p>
            <a:pPr>
              <a:buFontTx/>
              <a:buChar char="-"/>
            </a:pPr>
            <a:r>
              <a:rPr lang="it-IT" dirty="0" smtClean="0"/>
              <a:t>Progettazione </a:t>
            </a:r>
          </a:p>
          <a:p>
            <a:pPr>
              <a:buFontTx/>
              <a:buChar char="-"/>
            </a:pPr>
            <a:r>
              <a:rPr lang="it-IT" dirty="0" smtClean="0"/>
              <a:t>Collaborativi e </a:t>
            </a:r>
            <a:r>
              <a:rPr lang="it-IT" dirty="0" err="1" smtClean="0"/>
              <a:t>blogzine</a:t>
            </a:r>
            <a:r>
              <a:rPr lang="it-IT" dirty="0" smtClean="0"/>
              <a:t> </a:t>
            </a:r>
          </a:p>
          <a:p>
            <a:r>
              <a:rPr lang="it-IT" dirty="0" smtClean="0"/>
              <a:t>Altri hanno individuato più categorie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Usi del Blog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9552" y="1412776"/>
            <a:ext cx="7848872" cy="115212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Strumento personale</a:t>
            </a:r>
          </a:p>
          <a:p>
            <a:r>
              <a:rPr lang="it-IT" dirty="0" smtClean="0"/>
              <a:t>Strumento di collaborazione e cooperazione sociale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7544" y="3789040"/>
            <a:ext cx="8064896" cy="259228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Capacità </a:t>
            </a:r>
            <a:r>
              <a:rPr lang="it-IT" dirty="0" smtClean="0"/>
              <a:t>espressiva: privilegiata voglia di scrivere nella </a:t>
            </a:r>
            <a:r>
              <a:rPr lang="it-IT" dirty="0" smtClean="0"/>
              <a:t>didattica </a:t>
            </a:r>
            <a:endParaRPr lang="it-IT" dirty="0" smtClean="0"/>
          </a:p>
          <a:p>
            <a:r>
              <a:rPr lang="it-IT" dirty="0" smtClean="0"/>
              <a:t>Weblog </a:t>
            </a:r>
            <a:r>
              <a:rPr lang="it-IT" dirty="0" smtClean="0"/>
              <a:t>finalizzato nella scrittura creativa affermata nella non didattica </a:t>
            </a:r>
          </a:p>
          <a:p>
            <a:r>
              <a:rPr lang="it-IT" dirty="0" smtClean="0"/>
              <a:t>Capacità </a:t>
            </a:r>
            <a:r>
              <a:rPr lang="it-IT" dirty="0" smtClean="0"/>
              <a:t>comunicativa </a:t>
            </a:r>
            <a:endParaRPr lang="it-IT" dirty="0" smtClean="0"/>
          </a:p>
          <a:p>
            <a:r>
              <a:rPr lang="it-IT" dirty="0" smtClean="0"/>
              <a:t>Aiuta a migliorare l’organizzazione mentale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2996952"/>
            <a:ext cx="9324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tx2"/>
                </a:solidFill>
              </a:rPr>
              <a:t>Aspetti  del blog</a:t>
            </a:r>
            <a:endParaRPr lang="it-IT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Rappresentazione di possibili attività del Blog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Web </a:t>
            </a:r>
            <a:r>
              <a:rPr lang="it-IT" dirty="0" err="1" smtClean="0"/>
              <a:t>publishing</a:t>
            </a:r>
            <a:r>
              <a:rPr lang="it-IT" dirty="0" smtClean="0"/>
              <a:t>: </a:t>
            </a:r>
          </a:p>
          <a:p>
            <a:pPr marL="514350" indent="-514350"/>
            <a:r>
              <a:rPr lang="it-IT" dirty="0" smtClean="0"/>
              <a:t>Per </a:t>
            </a:r>
            <a:r>
              <a:rPr lang="it-IT" dirty="0" smtClean="0"/>
              <a:t>insegnanti </a:t>
            </a:r>
            <a:endParaRPr lang="it-IT" dirty="0" smtClean="0"/>
          </a:p>
          <a:p>
            <a:pPr marL="514350" indent="-514350"/>
            <a:r>
              <a:rPr lang="it-IT" dirty="0" smtClean="0"/>
              <a:t>Informazioni dall’insegnante alla classe e oltre</a:t>
            </a:r>
          </a:p>
          <a:p>
            <a:pPr marL="514350" indent="-514350"/>
            <a:r>
              <a:rPr lang="it-IT" dirty="0" smtClean="0"/>
              <a:t>Inizialmente c’è lo scopo di pubblicazione e incoraggiamento verso gli studenti</a:t>
            </a:r>
          </a:p>
          <a:p>
            <a:pPr marL="514350" indent="-514350"/>
            <a:r>
              <a:rPr lang="it-IT" dirty="0" smtClean="0"/>
              <a:t>Alunno può costruire il </a:t>
            </a:r>
            <a:r>
              <a:rPr lang="it-IT" dirty="0" smtClean="0"/>
              <a:t>blog come:</a:t>
            </a:r>
            <a:endParaRPr lang="it-IT" dirty="0" smtClean="0"/>
          </a:p>
          <a:p>
            <a:pPr marL="514350" indent="-514350">
              <a:buFontTx/>
              <a:buChar char="-"/>
            </a:pPr>
            <a:r>
              <a:rPr lang="it-IT" dirty="0" smtClean="0"/>
              <a:t>Q</a:t>
            </a:r>
            <a:r>
              <a:rPr lang="it-IT" dirty="0" smtClean="0"/>
              <a:t>uaderno </a:t>
            </a:r>
            <a:r>
              <a:rPr lang="it-IT" dirty="0" smtClean="0"/>
              <a:t>personale </a:t>
            </a:r>
          </a:p>
          <a:p>
            <a:pPr marL="514350" indent="-514350">
              <a:buFontTx/>
              <a:buChar char="-"/>
            </a:pPr>
            <a:r>
              <a:rPr lang="it-IT" dirty="0" smtClean="0"/>
              <a:t>D</a:t>
            </a:r>
            <a:r>
              <a:rPr lang="it-IT" dirty="0" smtClean="0"/>
              <a:t>iario </a:t>
            </a:r>
            <a:r>
              <a:rPr lang="it-IT" dirty="0" smtClean="0"/>
              <a:t>di bordo</a:t>
            </a:r>
          </a:p>
          <a:p>
            <a:pPr marL="514350" indent="-514350">
              <a:buFontTx/>
              <a:buChar char="-"/>
            </a:pPr>
            <a:r>
              <a:rPr lang="it-IT" dirty="0" err="1" smtClean="0"/>
              <a:t>E</a:t>
            </a:r>
            <a:r>
              <a:rPr lang="it-IT" dirty="0" err="1" smtClean="0"/>
              <a:t>-portfolio</a:t>
            </a:r>
            <a:r>
              <a:rPr lang="it-IT" dirty="0" smtClean="0"/>
              <a:t> </a:t>
            </a:r>
            <a:r>
              <a:rPr lang="it-IT" dirty="0" smtClean="0"/>
              <a:t>disponibile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it-IT" dirty="0" smtClean="0"/>
              <a:t>2. </a:t>
            </a:r>
            <a:r>
              <a:rPr lang="it-IT" dirty="0" smtClean="0"/>
              <a:t> Blog </a:t>
            </a:r>
            <a:r>
              <a:rPr lang="it-IT" dirty="0" smtClean="0"/>
              <a:t>di classe a livello locale: </a:t>
            </a:r>
          </a:p>
          <a:p>
            <a:pPr marL="514350" indent="-514350"/>
            <a:r>
              <a:rPr lang="it-IT" dirty="0" smtClean="0"/>
              <a:t>Incoraggiare gli studenti a registrarsi su un blog come membri di un gruppo</a:t>
            </a:r>
          </a:p>
          <a:p>
            <a:pPr marL="514350" indent="-514350"/>
            <a:r>
              <a:rPr lang="it-IT" dirty="0" smtClean="0"/>
              <a:t>Docente guida gli alunni</a:t>
            </a:r>
          </a:p>
          <a:p>
            <a:pPr marL="514350" indent="-514350"/>
            <a:r>
              <a:rPr lang="it-IT" dirty="0" smtClean="0"/>
              <a:t>Pubblicare piccoli articoli di </a:t>
            </a:r>
            <a:r>
              <a:rPr lang="it-IT" dirty="0" smtClean="0"/>
              <a:t>attualità, foto,citazioni</a:t>
            </a:r>
            <a:endParaRPr lang="it-IT" dirty="0" smtClean="0"/>
          </a:p>
          <a:p>
            <a:pPr marL="514350" indent="-514350"/>
            <a:r>
              <a:rPr lang="it-IT" dirty="0" smtClean="0"/>
              <a:t>Indirizzare gli studenti </a:t>
            </a:r>
            <a:r>
              <a:rPr lang="it-IT" dirty="0" smtClean="0"/>
              <a:t>sui siti d’interesse per </a:t>
            </a:r>
            <a:r>
              <a:rPr lang="it-IT" dirty="0" smtClean="0"/>
              <a:t>il programma </a:t>
            </a:r>
            <a:r>
              <a:rPr lang="it-IT" dirty="0" smtClean="0"/>
              <a:t>scolastico</a:t>
            </a:r>
          </a:p>
          <a:p>
            <a:pPr marL="514350" indent="-514350"/>
            <a:r>
              <a:rPr lang="it-IT" dirty="0" smtClean="0"/>
              <a:t>Brevi </a:t>
            </a:r>
            <a:r>
              <a:rPr lang="it-IT" dirty="0" smtClean="0"/>
              <a:t>riflessioni ogni giorno</a:t>
            </a:r>
          </a:p>
          <a:p>
            <a:pPr marL="514350" indent="-514350"/>
            <a:r>
              <a:rPr lang="it-IT" dirty="0" smtClean="0"/>
              <a:t>Brevi recensioni di libri</a:t>
            </a:r>
          </a:p>
          <a:p>
            <a:pPr marL="514350" indent="-514350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chemeClr val="tx2"/>
                </a:solidFill>
              </a:rPr>
              <a:t>Wikipedia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15 </a:t>
            </a:r>
            <a:r>
              <a:rPr lang="it-IT" dirty="0" smtClean="0"/>
              <a:t>gennaio </a:t>
            </a:r>
            <a:r>
              <a:rPr lang="it-IT" dirty="0" smtClean="0"/>
              <a:t>2001: nasce </a:t>
            </a:r>
            <a:r>
              <a:rPr lang="it-IT" dirty="0" err="1" smtClean="0"/>
              <a:t>Wikipedia</a:t>
            </a:r>
            <a:endParaRPr lang="it-IT" dirty="0" smtClean="0"/>
          </a:p>
          <a:p>
            <a:r>
              <a:rPr lang="it-IT" dirty="0" smtClean="0"/>
              <a:t>2004: </a:t>
            </a:r>
            <a:r>
              <a:rPr lang="it-IT" dirty="0" smtClean="0"/>
              <a:t>nasce </a:t>
            </a:r>
            <a:r>
              <a:rPr lang="it-IT" dirty="0" smtClean="0"/>
              <a:t>la fondazione </a:t>
            </a:r>
            <a:r>
              <a:rPr lang="it-IT" dirty="0" err="1" smtClean="0"/>
              <a:t>Wikimedia</a:t>
            </a:r>
            <a:r>
              <a:rPr lang="it-IT" dirty="0" smtClean="0"/>
              <a:t> per </a:t>
            </a:r>
            <a:r>
              <a:rPr lang="it-IT" dirty="0" smtClean="0"/>
              <a:t>gestire </a:t>
            </a:r>
            <a:r>
              <a:rPr lang="it-IT" dirty="0" err="1" smtClean="0"/>
              <a:t>Wikipedia</a:t>
            </a:r>
            <a:endParaRPr lang="it-IT" dirty="0" smtClean="0"/>
          </a:p>
          <a:p>
            <a:r>
              <a:rPr lang="it-IT" dirty="0" smtClean="0"/>
              <a:t>2005: </a:t>
            </a:r>
            <a:r>
              <a:rPr lang="it-IT" dirty="0" smtClean="0"/>
              <a:t>confronto </a:t>
            </a:r>
            <a:r>
              <a:rPr lang="it-IT" dirty="0" smtClean="0"/>
              <a:t>tra </a:t>
            </a:r>
            <a:r>
              <a:rPr lang="it-IT" dirty="0" err="1" smtClean="0"/>
              <a:t>W</a:t>
            </a:r>
            <a:r>
              <a:rPr lang="it-IT" dirty="0" err="1" smtClean="0"/>
              <a:t>ikimedia</a:t>
            </a:r>
            <a:r>
              <a:rPr lang="it-IT" dirty="0" smtClean="0"/>
              <a:t> </a:t>
            </a:r>
            <a:r>
              <a:rPr lang="it-IT" dirty="0" smtClean="0"/>
              <a:t>e </a:t>
            </a:r>
            <a:r>
              <a:rPr lang="it-IT" dirty="0" smtClean="0"/>
              <a:t>l’</a:t>
            </a:r>
            <a:r>
              <a:rPr lang="it-IT" dirty="0" smtClean="0"/>
              <a:t>enciclopedia </a:t>
            </a:r>
            <a:r>
              <a:rPr lang="it-IT" dirty="0" smtClean="0"/>
              <a:t>britannica </a:t>
            </a:r>
          </a:p>
          <a:p>
            <a:r>
              <a:rPr lang="it-IT" dirty="0" smtClean="0"/>
              <a:t>2005: </a:t>
            </a:r>
            <a:r>
              <a:rPr lang="it-IT" dirty="0" smtClean="0"/>
              <a:t>inventato da Tim O’</a:t>
            </a:r>
            <a:r>
              <a:rPr lang="it-IT" dirty="0" err="1" smtClean="0"/>
              <a:t>reilly</a:t>
            </a:r>
            <a:r>
              <a:rPr lang="it-IT" dirty="0"/>
              <a:t> </a:t>
            </a:r>
            <a:r>
              <a:rPr lang="it-IT" dirty="0" smtClean="0"/>
              <a:t>il termine slogan ”web 2.0” </a:t>
            </a:r>
            <a:r>
              <a:rPr lang="it-IT" dirty="0" smtClean="0"/>
              <a:t>(</a:t>
            </a:r>
            <a:r>
              <a:rPr lang="it-IT" dirty="0" smtClean="0"/>
              <a:t>“</a:t>
            </a:r>
            <a:r>
              <a:rPr lang="it-IT" dirty="0" smtClean="0"/>
              <a:t>mito della saggezza della folla” James </a:t>
            </a:r>
            <a:r>
              <a:rPr lang="it-IT" dirty="0" err="1" smtClean="0"/>
              <a:t>Suroviecki</a:t>
            </a:r>
            <a:r>
              <a:rPr lang="it-IT" dirty="0" smtClean="0"/>
              <a:t> </a:t>
            </a:r>
            <a:r>
              <a:rPr lang="it-IT" dirty="0" smtClean="0"/>
              <a:t>)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/>
              <a:t>3</a:t>
            </a:r>
            <a:r>
              <a:rPr lang="it-IT" sz="2800" dirty="0" smtClean="0"/>
              <a:t>.  </a:t>
            </a:r>
            <a:r>
              <a:rPr lang="it-IT" sz="2800" dirty="0" smtClean="0"/>
              <a:t>Blog di classe a livello </a:t>
            </a:r>
            <a:r>
              <a:rPr lang="it-IT" sz="2800" dirty="0" smtClean="0"/>
              <a:t>globale:</a:t>
            </a:r>
            <a:endParaRPr lang="it-IT" sz="2800" dirty="0" smtClean="0"/>
          </a:p>
          <a:p>
            <a:r>
              <a:rPr lang="it-IT" sz="2800" dirty="0" smtClean="0"/>
              <a:t>La classe ha diverse competenze relazionali e comunicative</a:t>
            </a:r>
          </a:p>
          <a:p>
            <a:r>
              <a:rPr lang="it-IT" sz="2800" dirty="0" smtClean="0"/>
              <a:t>Apprendimento classe: attivo, collaborativo, costruttivo, intenzionale, conversazionale, contestualizzato, riflessivo</a:t>
            </a:r>
          </a:p>
          <a:p>
            <a:r>
              <a:rPr lang="it-IT" sz="2800" dirty="0" smtClean="0"/>
              <a:t>Collegamenti tra scuole con programma di gemellaggio (</a:t>
            </a:r>
            <a:r>
              <a:rPr lang="it-IT" sz="2800" dirty="0" err="1" smtClean="0"/>
              <a:t>etwinning</a:t>
            </a:r>
            <a:r>
              <a:rPr lang="it-IT" sz="2800" dirty="0" smtClean="0"/>
              <a:t>)</a:t>
            </a:r>
          </a:p>
          <a:p>
            <a:r>
              <a:rPr lang="it-IT" sz="2800" dirty="0" smtClean="0"/>
              <a:t>Condividere, scambiare opinioni in ambito pedagogico</a:t>
            </a:r>
          </a:p>
          <a:p>
            <a:r>
              <a:rPr lang="it-IT" sz="2800" dirty="0" smtClean="0"/>
              <a:t>Approfondire le lingue straniere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4. Blog di classe globale: </a:t>
            </a:r>
          </a:p>
          <a:p>
            <a:r>
              <a:rPr lang="it-IT" dirty="0" smtClean="0"/>
              <a:t>Tre linee di </a:t>
            </a:r>
            <a:r>
              <a:rPr lang="it-IT" dirty="0" smtClean="0"/>
              <a:t>sviluppo: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Organizzazione di forme associative di solidarietà </a:t>
            </a:r>
          </a:p>
          <a:p>
            <a:pPr>
              <a:buFontTx/>
              <a:buChar char="-"/>
            </a:pPr>
            <a:r>
              <a:rPr lang="it-IT" dirty="0" smtClean="0"/>
              <a:t>Meccanismi di raccordo fra agenzie formali e informali</a:t>
            </a:r>
          </a:p>
          <a:p>
            <a:pPr>
              <a:buFontTx/>
              <a:buChar char="-"/>
            </a:pPr>
            <a:r>
              <a:rPr lang="it-IT" dirty="0" smtClean="0"/>
              <a:t>Strategie di rete per risolvere situazioni problematiche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Utilizzi pratici nel campo didattico del Blog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Utilizzo del docente: </a:t>
            </a:r>
          </a:p>
          <a:p>
            <a:pPr>
              <a:buFontTx/>
              <a:buChar char="-"/>
            </a:pPr>
            <a:r>
              <a:rPr lang="it-IT" dirty="0" smtClean="0"/>
              <a:t>Periodico aggiornamento dei contenuti</a:t>
            </a:r>
          </a:p>
          <a:p>
            <a:pPr>
              <a:buNone/>
            </a:pPr>
            <a:r>
              <a:rPr lang="it-IT" dirty="0" smtClean="0"/>
              <a:t>- </a:t>
            </a:r>
            <a:r>
              <a:rPr lang="it-IT" dirty="0" smtClean="0"/>
              <a:t>   Archivio </a:t>
            </a:r>
            <a:r>
              <a:rPr lang="it-IT" dirty="0" smtClean="0"/>
              <a:t>di unità didattiche</a:t>
            </a:r>
          </a:p>
          <a:p>
            <a:pPr>
              <a:buFontTx/>
              <a:buChar char="-"/>
            </a:pPr>
            <a:r>
              <a:rPr lang="it-IT" dirty="0" smtClean="0"/>
              <a:t>Contenuti disciplinari per gli alunni </a:t>
            </a:r>
          </a:p>
          <a:p>
            <a:pPr>
              <a:buFontTx/>
              <a:buChar char="-"/>
            </a:pPr>
            <a:r>
              <a:rPr lang="it-IT" dirty="0" smtClean="0"/>
              <a:t>Esporre problematiche per la comunità educante</a:t>
            </a:r>
          </a:p>
          <a:p>
            <a:r>
              <a:rPr lang="it-IT" dirty="0" smtClean="0"/>
              <a:t>Utilizzo dell’alunno: </a:t>
            </a:r>
          </a:p>
          <a:p>
            <a:pPr>
              <a:buFontTx/>
              <a:buChar char="-"/>
            </a:pPr>
            <a:r>
              <a:rPr lang="it-IT" dirty="0" smtClean="0"/>
              <a:t>Costruzione blog per la classe</a:t>
            </a:r>
          </a:p>
          <a:p>
            <a:pPr>
              <a:buFontTx/>
              <a:buChar char="-"/>
            </a:pPr>
            <a:r>
              <a:rPr lang="it-IT" dirty="0" smtClean="0"/>
              <a:t>Interazione con il blog dell’insegnante </a:t>
            </a:r>
          </a:p>
          <a:p>
            <a:pPr>
              <a:buFontTx/>
              <a:buChar char="-"/>
            </a:pPr>
            <a:r>
              <a:rPr lang="it-IT" dirty="0" smtClean="0"/>
              <a:t>Blog del singolo alunno </a:t>
            </a:r>
          </a:p>
          <a:p>
            <a:r>
              <a:rPr lang="it-IT" dirty="0" smtClean="0"/>
              <a:t>Utilizzo degli utenti (genitori, famiglia, enti locali): per prendere atto di problematiche e depositare i propri commenti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chemeClr val="tx2"/>
                </a:solidFill>
              </a:rPr>
              <a:t>Le comunità di pratica degli </a:t>
            </a:r>
            <a:r>
              <a:rPr lang="it-IT" sz="4000" b="1" dirty="0" smtClean="0">
                <a:solidFill>
                  <a:schemeClr val="tx2"/>
                </a:solidFill>
              </a:rPr>
              <a:t>insegnanti </a:t>
            </a:r>
            <a:br>
              <a:rPr lang="it-IT" sz="4000" b="1" dirty="0" smtClean="0">
                <a:solidFill>
                  <a:schemeClr val="tx2"/>
                </a:solidFill>
              </a:rPr>
            </a:br>
            <a:r>
              <a:rPr lang="it-IT" sz="4000" b="1" dirty="0" smtClean="0">
                <a:solidFill>
                  <a:schemeClr val="tx2"/>
                </a:solidFill>
              </a:rPr>
              <a:t>e </a:t>
            </a:r>
            <a:r>
              <a:rPr lang="it-IT" sz="4000" b="1" dirty="0" smtClean="0">
                <a:solidFill>
                  <a:schemeClr val="tx2"/>
                </a:solidFill>
              </a:rPr>
              <a:t>i Blog</a:t>
            </a:r>
            <a:endParaRPr lang="it-IT" sz="4000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8676456" cy="1368152"/>
          </a:xfrm>
        </p:spPr>
        <p:txBody>
          <a:bodyPr>
            <a:noAutofit/>
          </a:bodyPr>
          <a:lstStyle/>
          <a:p>
            <a:r>
              <a:rPr lang="it-IT" dirty="0" smtClean="0"/>
              <a:t>Comunità come laboratori di sperimentazioni e scambio</a:t>
            </a:r>
          </a:p>
          <a:p>
            <a:r>
              <a:rPr lang="it-IT" dirty="0" smtClean="0"/>
              <a:t>A livello internazionale (Educational Blogger Network)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323528" y="4149080"/>
            <a:ext cx="8219256" cy="2304255"/>
          </a:xfrm>
        </p:spPr>
        <p:txBody>
          <a:bodyPr>
            <a:normAutofit fontScale="70000" lnSpcReduction="20000"/>
          </a:bodyPr>
          <a:lstStyle/>
          <a:p>
            <a:r>
              <a:rPr lang="it-IT" sz="4000" dirty="0" smtClean="0"/>
              <a:t>Sembra irrompere nella vita didattica per rimanerci</a:t>
            </a:r>
          </a:p>
          <a:p>
            <a:r>
              <a:rPr lang="it-IT" sz="4000" dirty="0" smtClean="0"/>
              <a:t>Si intravedono i benefici effetti</a:t>
            </a:r>
          </a:p>
          <a:p>
            <a:r>
              <a:rPr lang="it-IT" sz="4000" dirty="0" smtClean="0"/>
              <a:t>Ha costi ridotti</a:t>
            </a:r>
          </a:p>
          <a:p>
            <a:r>
              <a:rPr lang="it-IT" sz="4000" dirty="0" smtClean="0"/>
              <a:t>Ha un favorevole impatto sulla crescita della comunità didattica</a:t>
            </a:r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335699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tx2"/>
                </a:solidFill>
              </a:rPr>
              <a:t>In conclusione il Blog</a:t>
            </a:r>
            <a:endParaRPr lang="it-IT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 smtClean="0">
                <a:solidFill>
                  <a:schemeClr val="tx2"/>
                </a:solidFill>
              </a:rPr>
              <a:t>Wikipedia</a:t>
            </a:r>
            <a:r>
              <a:rPr lang="it-IT" b="1" dirty="0" smtClean="0">
                <a:solidFill>
                  <a:schemeClr val="tx2"/>
                </a:solidFill>
              </a:rPr>
              <a:t> e blog all’interno dell’ ambito professionale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Aspetti positivi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Istantaneità delle informazioni</a:t>
            </a:r>
          </a:p>
          <a:p>
            <a:r>
              <a:rPr lang="it-IT" dirty="0" smtClean="0"/>
              <a:t>Rapidi scambi di opinioni</a:t>
            </a:r>
          </a:p>
          <a:p>
            <a:r>
              <a:rPr lang="it-IT" dirty="0" smtClean="0"/>
              <a:t>Comunicazione </a:t>
            </a:r>
            <a:r>
              <a:rPr lang="it-IT" dirty="0" smtClean="0"/>
              <a:t>a distanza (blog)</a:t>
            </a:r>
          </a:p>
          <a:p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Aspetti negativi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/>
              <a:t>Errori nelle voci e dell’ortografia</a:t>
            </a:r>
          </a:p>
          <a:p>
            <a:r>
              <a:rPr lang="it-IT" dirty="0" smtClean="0"/>
              <a:t>Difficoltà nelle comunicazioni “faccia a faccia</a:t>
            </a:r>
            <a:r>
              <a:rPr lang="it-IT" dirty="0" smtClean="0"/>
              <a:t>”</a:t>
            </a:r>
          </a:p>
          <a:p>
            <a:r>
              <a:rPr lang="it-IT" dirty="0" smtClean="0"/>
              <a:t>Commenti o post scritti da persone non competenti  che trasmettono informazioni errate (blog)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39784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tx2"/>
                </a:solidFill>
              </a:rPr>
              <a:t>Enciclopedia tradizionale vs </a:t>
            </a:r>
            <a:r>
              <a:rPr lang="it-IT" sz="3600" b="1" dirty="0" err="1" smtClean="0">
                <a:solidFill>
                  <a:schemeClr val="tx2"/>
                </a:solidFill>
              </a:rPr>
              <a:t>Wikipedia</a:t>
            </a:r>
            <a:endParaRPr lang="it-IT" sz="3600" b="1" dirty="0">
              <a:solidFill>
                <a:schemeClr val="tx2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4040188" cy="639762"/>
          </a:xfrm>
        </p:spPr>
        <p:txBody>
          <a:bodyPr>
            <a:normAutofit/>
          </a:bodyPr>
          <a:lstStyle/>
          <a:p>
            <a:r>
              <a:rPr lang="it-IT" sz="2800" dirty="0" err="1" smtClean="0"/>
              <a:t>Enclopedia</a:t>
            </a:r>
            <a:endParaRPr lang="it-IT" sz="2800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467544" y="1916832"/>
            <a:ext cx="4040188" cy="2397133"/>
          </a:xfrm>
        </p:spPr>
        <p:txBody>
          <a:bodyPr/>
          <a:lstStyle/>
          <a:p>
            <a:r>
              <a:rPr lang="it-IT" dirty="0" smtClean="0"/>
              <a:t>Precise responsabilità editoriali e </a:t>
            </a:r>
            <a:r>
              <a:rPr lang="it-IT" dirty="0" err="1" smtClean="0"/>
              <a:t>autoriali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Non si possono cancellare e modificare le informazioni</a:t>
            </a:r>
          </a:p>
          <a:p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041775" cy="639762"/>
          </a:xfrm>
        </p:spPr>
        <p:txBody>
          <a:bodyPr>
            <a:normAutofit/>
          </a:bodyPr>
          <a:lstStyle/>
          <a:p>
            <a:r>
              <a:rPr lang="it-IT" sz="2800" dirty="0" err="1" smtClean="0"/>
              <a:t>Wikipedia</a:t>
            </a:r>
            <a:endParaRPr lang="it-IT" sz="2800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>
          <a:xfrm>
            <a:off x="4644008" y="1916832"/>
            <a:ext cx="4041775" cy="2254257"/>
          </a:xfrm>
        </p:spPr>
        <p:txBody>
          <a:bodyPr/>
          <a:lstStyle/>
          <a:p>
            <a:r>
              <a:rPr lang="it-IT" dirty="0" smtClean="0"/>
              <a:t>Responsabilità editoriali e </a:t>
            </a:r>
            <a:r>
              <a:rPr lang="it-IT" dirty="0" err="1" smtClean="0"/>
              <a:t>autoriali</a:t>
            </a:r>
            <a:r>
              <a:rPr lang="it-IT" dirty="0" smtClean="0"/>
              <a:t> diffuse e difficilmente individuabili</a:t>
            </a:r>
          </a:p>
          <a:p>
            <a:r>
              <a:rPr lang="it-IT" dirty="0"/>
              <a:t>S</a:t>
            </a:r>
            <a:r>
              <a:rPr lang="it-IT" dirty="0" smtClean="0"/>
              <a:t>i possono annullare e modificare le informazioni</a:t>
            </a:r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429309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b="1" dirty="0" smtClean="0">
              <a:solidFill>
                <a:schemeClr val="tx2"/>
              </a:solidFill>
            </a:endParaRPr>
          </a:p>
          <a:p>
            <a:pPr algn="ctr"/>
            <a:r>
              <a:rPr lang="it-IT" sz="3600" b="1" dirty="0" err="1" smtClean="0">
                <a:solidFill>
                  <a:schemeClr val="tx2"/>
                </a:solidFill>
              </a:rPr>
              <a:t>Wikipedia</a:t>
            </a:r>
            <a:r>
              <a:rPr lang="it-IT" sz="3600" b="1" dirty="0" smtClean="0">
                <a:solidFill>
                  <a:schemeClr val="tx2"/>
                </a:solidFill>
              </a:rPr>
              <a:t>: versione italiana vs versione inglese</a:t>
            </a:r>
            <a:endParaRPr lang="it-IT" sz="3600" b="1" dirty="0">
              <a:solidFill>
                <a:schemeClr val="tx2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11560" y="5301208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Quella inglese è migliore di quella </a:t>
            </a:r>
            <a:r>
              <a:rPr lang="it-IT" sz="2400" dirty="0" smtClean="0"/>
              <a:t>italiana, non </a:t>
            </a:r>
            <a:r>
              <a:rPr lang="it-IT" sz="2400" dirty="0" smtClean="0"/>
              <a:t>a livello di competenze ma di </a:t>
            </a:r>
            <a:r>
              <a:rPr lang="it-IT" sz="2400" dirty="0" smtClean="0"/>
              <a:t>numeri </a:t>
            </a:r>
            <a:r>
              <a:rPr lang="it-IT" sz="2400" dirty="0" smtClean="0"/>
              <a:t>poiché i collaboratori inglesi sono di più rispetto a quelli </a:t>
            </a:r>
            <a:r>
              <a:rPr lang="it-IT" sz="2400" dirty="0" smtClean="0"/>
              <a:t>italiani.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Critiche a </a:t>
            </a:r>
            <a:r>
              <a:rPr lang="it-IT" b="1" dirty="0" err="1" smtClean="0">
                <a:solidFill>
                  <a:schemeClr val="tx2"/>
                </a:solidFill>
              </a:rPr>
              <a:t>Wikipedia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Nicholas </a:t>
            </a:r>
            <a:r>
              <a:rPr lang="it-IT" dirty="0" err="1" smtClean="0"/>
              <a:t>Carr</a:t>
            </a:r>
            <a:r>
              <a:rPr lang="it-IT" dirty="0" smtClean="0"/>
              <a:t>: </a:t>
            </a:r>
            <a:r>
              <a:rPr lang="it-IT" dirty="0" smtClean="0"/>
              <a:t>a causa dell’ interazione </a:t>
            </a:r>
            <a:r>
              <a:rPr lang="it-IT" dirty="0" smtClean="0"/>
              <a:t>con </a:t>
            </a:r>
            <a:r>
              <a:rPr lang="it-IT" dirty="0" smtClean="0"/>
              <a:t>il web si ha un drastico </a:t>
            </a:r>
            <a:r>
              <a:rPr lang="it-IT" dirty="0" smtClean="0"/>
              <a:t>calo dell’attenzione</a:t>
            </a:r>
          </a:p>
          <a:p>
            <a:r>
              <a:rPr lang="it-IT" dirty="0" smtClean="0"/>
              <a:t>Fabio </a:t>
            </a:r>
            <a:r>
              <a:rPr lang="it-IT" dirty="0" err="1" smtClean="0"/>
              <a:t>Metitieri</a:t>
            </a:r>
            <a:r>
              <a:rPr lang="it-IT" dirty="0" smtClean="0"/>
              <a:t>: criticità </a:t>
            </a:r>
            <a:r>
              <a:rPr lang="it-IT" dirty="0" smtClean="0"/>
              <a:t>nella </a:t>
            </a:r>
            <a:r>
              <a:rPr lang="it-IT" dirty="0" smtClean="0"/>
              <a:t>costruzione di senso </a:t>
            </a:r>
          </a:p>
          <a:p>
            <a:r>
              <a:rPr lang="it-IT" dirty="0" smtClean="0"/>
              <a:t>Tullio Gregory: scarsa qualità scientifica delle voci italiane</a:t>
            </a:r>
          </a:p>
          <a:p>
            <a:r>
              <a:rPr lang="it-IT" dirty="0" smtClean="0"/>
              <a:t>Le responsabilità </a:t>
            </a:r>
            <a:r>
              <a:rPr lang="it-IT" dirty="0" err="1" smtClean="0"/>
              <a:t>autoriali</a:t>
            </a:r>
            <a:r>
              <a:rPr lang="it-IT" dirty="0" smtClean="0"/>
              <a:t> </a:t>
            </a:r>
            <a:r>
              <a:rPr lang="it-IT" dirty="0" smtClean="0"/>
              <a:t>sono difficilmente </a:t>
            </a:r>
            <a:r>
              <a:rPr lang="it-IT" dirty="0" smtClean="0"/>
              <a:t>tracciabili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715304" cy="785818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tx2"/>
                </a:solidFill>
              </a:rPr>
              <a:t>Problematiche di </a:t>
            </a:r>
            <a:r>
              <a:rPr lang="it-IT" sz="4000" b="1" dirty="0" err="1" smtClean="0">
                <a:solidFill>
                  <a:schemeClr val="tx2"/>
                </a:solidFill>
              </a:rPr>
              <a:t>Wikipedia</a:t>
            </a:r>
            <a:endParaRPr lang="it-IT" sz="4000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7224" y="1500174"/>
            <a:ext cx="7429552" cy="1285884"/>
          </a:xfrm>
        </p:spPr>
        <p:txBody>
          <a:bodyPr>
            <a:normAutofit/>
          </a:bodyPr>
          <a:lstStyle/>
          <a:p>
            <a:r>
              <a:rPr lang="it-IT" dirty="0" smtClean="0"/>
              <a:t>Chiunque può modificare la pagina</a:t>
            </a:r>
          </a:p>
          <a:p>
            <a:r>
              <a:rPr lang="it-IT" dirty="0" smtClean="0"/>
              <a:t>Tesi controverse</a:t>
            </a:r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14348" y="385762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tx2"/>
                </a:solidFill>
              </a:rPr>
              <a:t>Aiuto per gli studenti</a:t>
            </a:r>
            <a:endParaRPr lang="it-IT" sz="4000" b="1" dirty="0">
              <a:solidFill>
                <a:schemeClr val="tx2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928662" y="4786322"/>
            <a:ext cx="757242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dirty="0" smtClean="0"/>
              <a:t>  Information </a:t>
            </a:r>
            <a:r>
              <a:rPr lang="it-IT" sz="3200" dirty="0" err="1" smtClean="0"/>
              <a:t>liberacy</a:t>
            </a:r>
            <a:endParaRPr lang="it-IT" sz="3200" dirty="0" smtClean="0"/>
          </a:p>
          <a:p>
            <a:pPr>
              <a:buFont typeface="Arial" pitchFamily="34" charset="0"/>
              <a:buChar char="•"/>
            </a:pPr>
            <a:r>
              <a:rPr lang="it-IT" sz="3200" dirty="0" smtClean="0"/>
              <a:t>  Pagine discussione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Rapporto scuola - </a:t>
            </a:r>
            <a:r>
              <a:rPr lang="it-IT" b="1" dirty="0" err="1" smtClean="0">
                <a:solidFill>
                  <a:schemeClr val="tx2"/>
                </a:solidFill>
              </a:rPr>
              <a:t>Wikipedia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Utilizzata da studenti e docenti per svolgere </a:t>
            </a:r>
            <a:r>
              <a:rPr lang="it-IT" dirty="0" smtClean="0"/>
              <a:t>ricerche</a:t>
            </a:r>
            <a:endParaRPr lang="it-IT" dirty="0" smtClean="0"/>
          </a:p>
          <a:p>
            <a:r>
              <a:rPr lang="it-IT" dirty="0" smtClean="0"/>
              <a:t>“Nativi digitali”: </a:t>
            </a:r>
            <a:r>
              <a:rPr lang="it-IT" dirty="0" smtClean="0"/>
              <a:t>attitudini cognitive nuove e ristretto uso di libri scolastici</a:t>
            </a:r>
          </a:p>
          <a:p>
            <a:r>
              <a:rPr lang="it-IT" dirty="0" smtClean="0"/>
              <a:t>Difficoltà nella selezione delle informazioni affidabili dalla rete</a:t>
            </a:r>
          </a:p>
          <a:p>
            <a:r>
              <a:rPr lang="it-IT" dirty="0" smtClean="0"/>
              <a:t>Ruolo non delineato della scuola per la diffusione della competenza digitale</a:t>
            </a:r>
          </a:p>
          <a:p>
            <a:r>
              <a:rPr lang="it-IT" dirty="0" smtClean="0"/>
              <a:t>Incapacità della scuola di recuperare e valorizzare le novità tecnologiche (</a:t>
            </a:r>
            <a:r>
              <a:rPr lang="it-IT" dirty="0" err="1" smtClean="0"/>
              <a:t>WebQuest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861048"/>
            <a:ext cx="8229600" cy="114300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Definizioni del </a:t>
            </a:r>
            <a:r>
              <a:rPr lang="it-IT" b="1" dirty="0" smtClean="0">
                <a:solidFill>
                  <a:schemeClr val="tx2"/>
                </a:solidFill>
              </a:rPr>
              <a:t>Blog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2736304"/>
          </a:xfrm>
        </p:spPr>
        <p:txBody>
          <a:bodyPr>
            <a:noAutofit/>
          </a:bodyPr>
          <a:lstStyle/>
          <a:p>
            <a:r>
              <a:rPr lang="it-IT" sz="2100" dirty="0" smtClean="0"/>
              <a:t>1997: </a:t>
            </a:r>
            <a:r>
              <a:rPr lang="it-IT" sz="2100" dirty="0" err="1" smtClean="0"/>
              <a:t>Jorn</a:t>
            </a:r>
            <a:r>
              <a:rPr lang="it-IT" sz="2100" dirty="0" smtClean="0"/>
              <a:t> </a:t>
            </a:r>
            <a:r>
              <a:rPr lang="it-IT" sz="2100" dirty="0" err="1" smtClean="0"/>
              <a:t>Barger</a:t>
            </a:r>
            <a:r>
              <a:rPr lang="it-IT" sz="2100" dirty="0" smtClean="0"/>
              <a:t>, inventò “weblog”</a:t>
            </a:r>
          </a:p>
          <a:p>
            <a:r>
              <a:rPr lang="it-IT" sz="2100" dirty="0" smtClean="0"/>
              <a:t>1999: Peter </a:t>
            </a:r>
            <a:r>
              <a:rPr lang="it-IT" sz="2100" dirty="0" err="1" smtClean="0"/>
              <a:t>Merholz</a:t>
            </a:r>
            <a:r>
              <a:rPr lang="it-IT" sz="2100" dirty="0" smtClean="0"/>
              <a:t>, versione tronca “blog”</a:t>
            </a:r>
          </a:p>
          <a:p>
            <a:r>
              <a:rPr lang="it-IT" sz="2100" dirty="0" smtClean="0"/>
              <a:t>1999: Introduzione </a:t>
            </a:r>
            <a:r>
              <a:rPr lang="it-IT" sz="2100" dirty="0" err="1" smtClean="0"/>
              <a:t>permalink</a:t>
            </a:r>
            <a:r>
              <a:rPr lang="it-IT" sz="2100" dirty="0" smtClean="0"/>
              <a:t>, </a:t>
            </a:r>
            <a:r>
              <a:rPr lang="it-IT" sz="2100" dirty="0" err="1" smtClean="0"/>
              <a:t>trackback</a:t>
            </a:r>
            <a:r>
              <a:rPr lang="it-IT" sz="2100" dirty="0" smtClean="0"/>
              <a:t>, </a:t>
            </a:r>
            <a:r>
              <a:rPr lang="it-IT" sz="2100" dirty="0" err="1" smtClean="0"/>
              <a:t>blogroll</a:t>
            </a:r>
            <a:endParaRPr lang="it-IT" sz="2100" dirty="0" smtClean="0"/>
          </a:p>
          <a:p>
            <a:r>
              <a:rPr lang="it-IT" sz="2100" dirty="0" smtClean="0"/>
              <a:t>Avvento della tecnologia </a:t>
            </a:r>
            <a:r>
              <a:rPr lang="it-IT" sz="2100" dirty="0" err="1" smtClean="0"/>
              <a:t>php</a:t>
            </a:r>
            <a:r>
              <a:rPr lang="it-IT" sz="2100" dirty="0" smtClean="0"/>
              <a:t> e del </a:t>
            </a:r>
            <a:r>
              <a:rPr lang="it-IT" sz="2100" dirty="0" err="1" smtClean="0"/>
              <a:t>content</a:t>
            </a:r>
            <a:r>
              <a:rPr lang="it-IT" sz="2100" dirty="0" smtClean="0"/>
              <a:t> management system </a:t>
            </a:r>
            <a:r>
              <a:rPr lang="it-IT" sz="2100" dirty="0" smtClean="0"/>
              <a:t>che consente </a:t>
            </a:r>
            <a:r>
              <a:rPr lang="it-IT" sz="2100" dirty="0" smtClean="0"/>
              <a:t>la gestione del blog ad un singolo </a:t>
            </a:r>
            <a:r>
              <a:rPr lang="it-IT" sz="2100" dirty="0" smtClean="0"/>
              <a:t>utente</a:t>
            </a:r>
          </a:p>
          <a:p>
            <a:r>
              <a:rPr lang="it-IT" sz="2100" dirty="0" smtClean="0"/>
              <a:t>Ultimi anni: blog di giornalisti improvvisati</a:t>
            </a:r>
          </a:p>
          <a:p>
            <a:r>
              <a:rPr lang="it-IT" sz="2100" dirty="0" smtClean="0"/>
              <a:t>2004: crescita esponenziale del numero dei blog</a:t>
            </a:r>
            <a:endParaRPr lang="it-IT" sz="21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4872841"/>
            <a:ext cx="806489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100" dirty="0" smtClean="0"/>
              <a:t>  </a:t>
            </a:r>
            <a:r>
              <a:rPr lang="it-IT" sz="2100" dirty="0" smtClean="0"/>
              <a:t> Scatola </a:t>
            </a:r>
            <a:r>
              <a:rPr lang="it-IT" sz="2100" dirty="0" smtClean="0"/>
              <a:t>delle idee </a:t>
            </a:r>
          </a:p>
          <a:p>
            <a:pPr>
              <a:buFont typeface="Arial" pitchFamily="34" charset="0"/>
              <a:buChar char="•"/>
            </a:pPr>
            <a:r>
              <a:rPr lang="it-IT" sz="2100" dirty="0"/>
              <a:t> </a:t>
            </a:r>
            <a:r>
              <a:rPr lang="it-IT" sz="2100" dirty="0" smtClean="0"/>
              <a:t> </a:t>
            </a:r>
            <a:r>
              <a:rPr lang="it-IT" sz="2100" dirty="0" smtClean="0"/>
              <a:t> Strumento </a:t>
            </a:r>
            <a:r>
              <a:rPr lang="it-IT" sz="2100" dirty="0" smtClean="0"/>
              <a:t>di scambio naturale </a:t>
            </a:r>
          </a:p>
          <a:p>
            <a:pPr>
              <a:buFont typeface="Arial" pitchFamily="34" charset="0"/>
              <a:buChar char="•"/>
            </a:pPr>
            <a:r>
              <a:rPr lang="it-IT" sz="2100" dirty="0"/>
              <a:t> </a:t>
            </a:r>
            <a:r>
              <a:rPr lang="it-IT" sz="2100" dirty="0" smtClean="0"/>
              <a:t> </a:t>
            </a:r>
            <a:r>
              <a:rPr lang="it-IT" sz="2100" dirty="0" smtClean="0"/>
              <a:t> Luogo </a:t>
            </a:r>
            <a:r>
              <a:rPr lang="it-IT" sz="2100" dirty="0" smtClean="0"/>
              <a:t>di progettazione </a:t>
            </a:r>
          </a:p>
          <a:p>
            <a:pPr>
              <a:buFont typeface="Arial" pitchFamily="34" charset="0"/>
              <a:buChar char="•"/>
            </a:pPr>
            <a:r>
              <a:rPr lang="it-IT" sz="2100" dirty="0" smtClean="0"/>
              <a:t>  </a:t>
            </a:r>
            <a:r>
              <a:rPr lang="it-IT" sz="2100" dirty="0" smtClean="0"/>
              <a:t> Accento </a:t>
            </a:r>
            <a:r>
              <a:rPr lang="it-IT" sz="2100" dirty="0" smtClean="0"/>
              <a:t>sull’aspetto tecnologico </a:t>
            </a:r>
          </a:p>
          <a:p>
            <a:pPr>
              <a:buFont typeface="Arial" pitchFamily="34" charset="0"/>
              <a:buChar char="•"/>
            </a:pPr>
            <a:r>
              <a:rPr lang="it-IT" sz="2100" dirty="0" smtClean="0"/>
              <a:t>  </a:t>
            </a:r>
            <a:r>
              <a:rPr lang="it-IT" sz="2100" dirty="0" smtClean="0"/>
              <a:t> Accento </a:t>
            </a:r>
            <a:r>
              <a:rPr lang="it-IT" sz="2100" dirty="0" smtClean="0"/>
              <a:t>sul loro utilizzo</a:t>
            </a:r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18864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tx2"/>
                </a:solidFill>
              </a:rPr>
              <a:t>Blog</a:t>
            </a:r>
            <a:endParaRPr lang="it-IT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Caratteristiche del blog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Usato come ricerca di studio da: </a:t>
            </a:r>
          </a:p>
          <a:p>
            <a:pPr>
              <a:buFontTx/>
              <a:buChar char="-"/>
            </a:pPr>
            <a:r>
              <a:rPr lang="it-IT" dirty="0"/>
              <a:t>F</a:t>
            </a:r>
            <a:r>
              <a:rPr lang="it-IT" dirty="0" smtClean="0"/>
              <a:t>isici e matematici</a:t>
            </a:r>
          </a:p>
          <a:p>
            <a:pPr>
              <a:buFontTx/>
              <a:buChar char="-"/>
            </a:pPr>
            <a:r>
              <a:rPr lang="it-IT" dirty="0" smtClean="0"/>
              <a:t>Psicologi</a:t>
            </a:r>
          </a:p>
          <a:p>
            <a:pPr>
              <a:buFontTx/>
              <a:buChar char="-"/>
            </a:pPr>
            <a:r>
              <a:rPr lang="it-IT" dirty="0" smtClean="0"/>
              <a:t>Studiosi di scienze sociali</a:t>
            </a:r>
          </a:p>
          <a:p>
            <a:r>
              <a:rPr lang="it-IT" dirty="0" smtClean="0"/>
              <a:t>Cause del successo: </a:t>
            </a:r>
          </a:p>
          <a:p>
            <a:pPr>
              <a:buFontTx/>
              <a:buChar char="-"/>
            </a:pPr>
            <a:r>
              <a:rPr lang="it-IT" dirty="0" smtClean="0"/>
              <a:t>Fonte informativa e comunicativa</a:t>
            </a:r>
          </a:p>
          <a:p>
            <a:pPr>
              <a:buFontTx/>
              <a:buChar char="-"/>
            </a:pPr>
            <a:r>
              <a:rPr lang="it-IT" dirty="0" smtClean="0"/>
              <a:t>Facile da usare</a:t>
            </a:r>
          </a:p>
          <a:p>
            <a:pPr>
              <a:buFontTx/>
              <a:buChar char="-"/>
            </a:pPr>
            <a:r>
              <a:rPr lang="it-IT" dirty="0" smtClean="0"/>
              <a:t>No competenze tecniche</a:t>
            </a:r>
          </a:p>
          <a:p>
            <a:r>
              <a:rPr lang="it-IT" dirty="0" smtClean="0"/>
              <a:t>Website sempre aggiornato </a:t>
            </a:r>
          </a:p>
          <a:p>
            <a:r>
              <a:rPr lang="it-IT" dirty="0" smtClean="0"/>
              <a:t>Messaggi definiti “post”</a:t>
            </a:r>
          </a:p>
          <a:p>
            <a:pPr>
              <a:buFontTx/>
              <a:buChar char="-"/>
            </a:pPr>
            <a:r>
              <a:rPr lang="it-IT" dirty="0"/>
              <a:t>R</a:t>
            </a:r>
            <a:r>
              <a:rPr lang="it-IT" dirty="0" smtClean="0"/>
              <a:t>ecenti nella homepage </a:t>
            </a:r>
          </a:p>
          <a:p>
            <a:pPr>
              <a:buFontTx/>
              <a:buChar char="-"/>
            </a:pPr>
            <a:r>
              <a:rPr lang="it-IT" dirty="0" smtClean="0"/>
              <a:t>Vecchi recuperati in ordine cronologico</a:t>
            </a:r>
          </a:p>
          <a:p>
            <a:pPr>
              <a:buFontTx/>
              <a:buChar char="-"/>
            </a:pPr>
            <a:r>
              <a:rPr lang="it-IT" dirty="0" smtClean="0"/>
              <a:t>Collegamento ad un articolo</a:t>
            </a:r>
          </a:p>
          <a:p>
            <a:pPr>
              <a:buFontTx/>
              <a:buChar char="-"/>
            </a:pPr>
            <a:r>
              <a:rPr lang="it-IT" dirty="0" smtClean="0"/>
              <a:t>Composizione corta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Tipologie di </a:t>
            </a:r>
            <a:r>
              <a:rPr lang="it-IT" b="1" dirty="0" smtClean="0">
                <a:solidFill>
                  <a:schemeClr val="tx2"/>
                </a:solidFill>
              </a:rPr>
              <a:t>Blog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Blog directory: </a:t>
            </a:r>
          </a:p>
          <a:p>
            <a:pPr>
              <a:buFontTx/>
              <a:buChar char="-"/>
            </a:pPr>
            <a:r>
              <a:rPr lang="it-IT" dirty="0" smtClean="0"/>
              <a:t>Di rassegna o segnalazione</a:t>
            </a:r>
          </a:p>
          <a:p>
            <a:pPr>
              <a:buFontTx/>
              <a:buChar char="-"/>
            </a:pPr>
            <a:r>
              <a:rPr lang="it-IT" dirty="0" smtClean="0"/>
              <a:t>Funzione di filtraggio dei link</a:t>
            </a:r>
          </a:p>
          <a:p>
            <a:r>
              <a:rPr lang="it-IT" dirty="0" smtClean="0"/>
              <a:t>Blog personale:</a:t>
            </a:r>
          </a:p>
          <a:p>
            <a:pPr>
              <a:buFontTx/>
              <a:buChar char="-"/>
            </a:pPr>
            <a:r>
              <a:rPr lang="it-IT" dirty="0" smtClean="0"/>
              <a:t>Tipologia più nota</a:t>
            </a:r>
          </a:p>
          <a:p>
            <a:pPr>
              <a:buFontTx/>
              <a:buChar char="-"/>
            </a:pPr>
            <a:r>
              <a:rPr lang="it-IT" dirty="0" smtClean="0"/>
              <a:t>Scrittura di tipo narrativo </a:t>
            </a:r>
          </a:p>
          <a:p>
            <a:pPr>
              <a:buFontTx/>
              <a:buChar char="-"/>
            </a:pPr>
            <a:r>
              <a:rPr lang="it-IT" dirty="0" smtClean="0"/>
              <a:t>Usato da studenti</a:t>
            </a:r>
          </a:p>
          <a:p>
            <a:r>
              <a:rPr lang="it-IT" dirty="0" smtClean="0"/>
              <a:t>Blog di attualità:</a:t>
            </a:r>
          </a:p>
          <a:p>
            <a:pPr>
              <a:buFontTx/>
              <a:buChar char="-"/>
            </a:pPr>
            <a:r>
              <a:rPr lang="it-IT" dirty="0" smtClean="0"/>
              <a:t>Usato da giornalisti</a:t>
            </a:r>
          </a:p>
          <a:p>
            <a:pPr>
              <a:buFontTx/>
              <a:buChar char="-"/>
            </a:pPr>
            <a:r>
              <a:rPr lang="it-IT" dirty="0" smtClean="0"/>
              <a:t>Opinioni su argomenti non trattati sui giornali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1134</Words>
  <Application>Microsoft Office PowerPoint</Application>
  <PresentationFormat>Presentazione su schermo (4:3)</PresentationFormat>
  <Paragraphs>191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Diapositiva 1</vt:lpstr>
      <vt:lpstr>Wikipedia</vt:lpstr>
      <vt:lpstr>Enciclopedia tradizionale vs Wikipedia</vt:lpstr>
      <vt:lpstr>Critiche a Wikipedia</vt:lpstr>
      <vt:lpstr>Problematiche di Wikipedia</vt:lpstr>
      <vt:lpstr>Rapporto scuola - Wikipedia</vt:lpstr>
      <vt:lpstr>Definizioni del Blog</vt:lpstr>
      <vt:lpstr>Caratteristiche del blog</vt:lpstr>
      <vt:lpstr>Tipologie di Blog</vt:lpstr>
      <vt:lpstr>Diapositiva 10</vt:lpstr>
      <vt:lpstr>Blog sperimentali</vt:lpstr>
      <vt:lpstr>Weblog collaborativi</vt:lpstr>
      <vt:lpstr>Blog e Wiki </vt:lpstr>
      <vt:lpstr>Punti di forza del Blog</vt:lpstr>
      <vt:lpstr>Vantaggi del Blog</vt:lpstr>
      <vt:lpstr>Tentativi di classificazione </vt:lpstr>
      <vt:lpstr>Usi del Blog</vt:lpstr>
      <vt:lpstr>Rappresentazione di possibili attività del Blog</vt:lpstr>
      <vt:lpstr>Diapositiva 19</vt:lpstr>
      <vt:lpstr>Diapositiva 20</vt:lpstr>
      <vt:lpstr>Diapositiva 21</vt:lpstr>
      <vt:lpstr>Utilizzi pratici nel campo didattico del Blog</vt:lpstr>
      <vt:lpstr>Le comunità di pratica degli insegnanti  e i Blog</vt:lpstr>
      <vt:lpstr>Wikipedia e blog all’interno dell’ ambito professionale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Santina</dc:creator>
  <cp:lastModifiedBy>valentina</cp:lastModifiedBy>
  <cp:revision>50</cp:revision>
  <dcterms:created xsi:type="dcterms:W3CDTF">2013-11-23T08:20:15Z</dcterms:created>
  <dcterms:modified xsi:type="dcterms:W3CDTF">2013-11-23T14:53:06Z</dcterms:modified>
</cp:coreProperties>
</file>