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80" r:id="rId4"/>
    <p:sldId id="283" r:id="rId5"/>
    <p:sldId id="284" r:id="rId6"/>
    <p:sldId id="285" r:id="rId7"/>
    <p:sldId id="286" r:id="rId8"/>
    <p:sldId id="287" r:id="rId9"/>
    <p:sldId id="288" r:id="rId10"/>
    <p:sldId id="289" r:id="rId11"/>
    <p:sldId id="290" r:id="rId12"/>
    <p:sldId id="291" r:id="rId13"/>
    <p:sldId id="312" r:id="rId14"/>
    <p:sldId id="292" r:id="rId15"/>
    <p:sldId id="293" r:id="rId16"/>
    <p:sldId id="294" r:id="rId17"/>
    <p:sldId id="295" r:id="rId18"/>
    <p:sldId id="296" r:id="rId19"/>
    <p:sldId id="297" r:id="rId20"/>
    <p:sldId id="298" r:id="rId21"/>
    <p:sldId id="299" r:id="rId22"/>
    <p:sldId id="300" r:id="rId23"/>
    <p:sldId id="301" r:id="rId24"/>
    <p:sldId id="302" r:id="rId25"/>
    <p:sldId id="303" r:id="rId26"/>
    <p:sldId id="304" r:id="rId27"/>
    <p:sldId id="305" r:id="rId28"/>
    <p:sldId id="306" r:id="rId29"/>
    <p:sldId id="307" r:id="rId30"/>
    <p:sldId id="308" r:id="rId31"/>
    <p:sldId id="30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F8572D-7AF2-4D47-A185-29D849E2C5AB}" type="datetimeFigureOut">
              <a:rPr lang="en-US" smtClean="0"/>
              <a:pPr/>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404DE-C1C8-4295-BBA0-33733FFA56B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F8572D-7AF2-4D47-A185-29D849E2C5AB}" type="datetimeFigureOut">
              <a:rPr lang="en-US" smtClean="0"/>
              <a:pPr/>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404DE-C1C8-4295-BBA0-33733FFA56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F8572D-7AF2-4D47-A185-29D849E2C5AB}" type="datetimeFigureOut">
              <a:rPr lang="en-US" smtClean="0"/>
              <a:pPr/>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404DE-C1C8-4295-BBA0-33733FFA56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F8572D-7AF2-4D47-A185-29D849E2C5AB}" type="datetimeFigureOut">
              <a:rPr lang="en-US" smtClean="0"/>
              <a:pPr/>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404DE-C1C8-4295-BBA0-33733FFA56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F8572D-7AF2-4D47-A185-29D849E2C5AB}" type="datetimeFigureOut">
              <a:rPr lang="en-US" smtClean="0"/>
              <a:pPr/>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404DE-C1C8-4295-BBA0-33733FFA56B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F8572D-7AF2-4D47-A185-29D849E2C5AB}" type="datetimeFigureOut">
              <a:rPr lang="en-US" smtClean="0"/>
              <a:pPr/>
              <a:t>11/11/2013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404DE-C1C8-4295-BBA0-33733FFA56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F8572D-7AF2-4D47-A185-29D849E2C5AB}" type="datetimeFigureOut">
              <a:rPr lang="en-US" smtClean="0"/>
              <a:pPr/>
              <a:t>11/11/2013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5404DE-C1C8-4295-BBA0-33733FFA56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F8572D-7AF2-4D47-A185-29D849E2C5AB}" type="datetimeFigureOut">
              <a:rPr lang="en-US" smtClean="0"/>
              <a:pPr/>
              <a:t>11/11/2013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5404DE-C1C8-4295-BBA0-33733FFA56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F8572D-7AF2-4D47-A185-29D849E2C5AB}" type="datetimeFigureOut">
              <a:rPr lang="en-US" smtClean="0"/>
              <a:pPr/>
              <a:t>11/11/2013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5404DE-C1C8-4295-BBA0-33733FFA56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F8572D-7AF2-4D47-A185-29D849E2C5AB}" type="datetimeFigureOut">
              <a:rPr lang="en-US" smtClean="0"/>
              <a:pPr/>
              <a:t>11/11/2013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404DE-C1C8-4295-BBA0-33733FFA56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F8572D-7AF2-4D47-A185-29D849E2C5AB}" type="datetimeFigureOut">
              <a:rPr lang="en-US" smtClean="0"/>
              <a:pPr/>
              <a:t>11/11/2013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404DE-C1C8-4295-BBA0-33733FFA56B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F8572D-7AF2-4D47-A185-29D849E2C5AB}" type="datetimeFigureOut">
              <a:rPr lang="en-US" smtClean="0"/>
              <a:pPr/>
              <a:t>11/11/2013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404DE-C1C8-4295-BBA0-33733FFA56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Jokerman" pitchFamily="82" charset="0"/>
              </a:rPr>
              <a:t>Introductory General Chemistry</a:t>
            </a:r>
            <a:endParaRPr lang="en-US" dirty="0">
              <a:latin typeface="Jokerman" pitchFamily="82" charset="0"/>
            </a:endParaRPr>
          </a:p>
        </p:txBody>
      </p:sp>
      <p:sp>
        <p:nvSpPr>
          <p:cNvPr id="3" name="Subtitle 2"/>
          <p:cNvSpPr>
            <a:spLocks noGrp="1"/>
          </p:cNvSpPr>
          <p:nvPr>
            <p:ph type="subTitle" idx="1"/>
          </p:nvPr>
        </p:nvSpPr>
        <p:spPr>
          <a:xfrm>
            <a:off x="685800" y="3886200"/>
            <a:ext cx="7772400" cy="1752600"/>
          </a:xfrm>
        </p:spPr>
        <p:txBody>
          <a:bodyPr>
            <a:normAutofit/>
          </a:bodyPr>
          <a:lstStyle/>
          <a:p>
            <a:r>
              <a:rPr lang="en-US" dirty="0" smtClean="0">
                <a:latin typeface="Jokerman" pitchFamily="82" charset="0"/>
              </a:rPr>
              <a:t>Instructor: Bill Farina</a:t>
            </a:r>
          </a:p>
          <a:p>
            <a:r>
              <a:rPr lang="en-US" dirty="0" smtClean="0">
                <a:latin typeface="Jokerman" pitchFamily="82" charset="0"/>
              </a:rPr>
              <a:t>Materials today cover </a:t>
            </a:r>
          </a:p>
          <a:p>
            <a:r>
              <a:rPr lang="en-US" dirty="0" smtClean="0">
                <a:latin typeface="Jokerman" pitchFamily="82" charset="0"/>
              </a:rPr>
              <a:t>Lessons 12.1 – 12.5</a:t>
            </a:r>
            <a:endParaRPr lang="en-US" dirty="0" smtClean="0">
              <a:latin typeface="Jokerm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2B Work Area</a:t>
            </a:r>
            <a:endParaRPr lang="en-US" dirty="0"/>
          </a:p>
        </p:txBody>
      </p:sp>
      <p:sp>
        <p:nvSpPr>
          <p:cNvPr id="3" name="Content Placeholder 2"/>
          <p:cNvSpPr>
            <a:spLocks noGrp="1"/>
          </p:cNvSpPr>
          <p:nvPr>
            <p:ph idx="1"/>
          </p:nvPr>
        </p:nvSpPr>
        <p:spPr/>
        <p:txBody>
          <a:bodyPr>
            <a:normAutofit/>
          </a:bodyPr>
          <a:lstStyle/>
          <a:p>
            <a:pPr marL="0" indent="0">
              <a:buNone/>
            </a:pPr>
            <a:r>
              <a:rPr lang="en-US" sz="1400" dirty="0"/>
              <a:t>A sample of oxygen is confined at 273 K in a cylinder with a movable piston.  The gas has an initial pressure of 1.0 atm.  The piston compresses the gas so that the final volume is half the initial volume.  The final pressure is 2.2 atm.  What is the final temperature? </a:t>
            </a:r>
          </a:p>
        </p:txBody>
      </p:sp>
    </p:spTree>
    <p:extLst>
      <p:ext uri="{BB962C8B-B14F-4D97-AF65-F5344CB8AC3E}">
        <p14:creationId xmlns:p14="http://schemas.microsoft.com/office/powerpoint/2010/main" val="2628978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3</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Which plot depicts the relationship between the volume and pressure of an ideal gas at constant n and T</a:t>
            </a:r>
            <a:r>
              <a:rPr lang="en-US" dirty="0" smtClean="0"/>
              <a:t>?</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a:t>Follow-up: can you draw a plot of T </a:t>
            </a:r>
            <a:r>
              <a:rPr lang="en-US" dirty="0" err="1"/>
              <a:t>vs</a:t>
            </a:r>
            <a:r>
              <a:rPr lang="en-US" dirty="0"/>
              <a:t> V, and n vs. V??  </a:t>
            </a:r>
          </a:p>
          <a:p>
            <a:pPr marL="0" indent="0">
              <a:buNone/>
            </a:pPr>
            <a:endParaRPr lang="en-US" dirty="0"/>
          </a:p>
        </p:txBody>
      </p:sp>
      <p:grpSp>
        <p:nvGrpSpPr>
          <p:cNvPr id="4" name="Group 3"/>
          <p:cNvGrpSpPr>
            <a:grpSpLocks/>
          </p:cNvGrpSpPr>
          <p:nvPr/>
        </p:nvGrpSpPr>
        <p:grpSpPr bwMode="auto">
          <a:xfrm>
            <a:off x="1001058" y="3159512"/>
            <a:ext cx="6543354" cy="1642428"/>
            <a:chOff x="1350" y="3690"/>
            <a:chExt cx="8805" cy="1875"/>
          </a:xfrm>
        </p:grpSpPr>
        <p:grpSp>
          <p:nvGrpSpPr>
            <p:cNvPr id="5" name="Group 4"/>
            <p:cNvGrpSpPr>
              <a:grpSpLocks/>
            </p:cNvGrpSpPr>
            <p:nvPr/>
          </p:nvGrpSpPr>
          <p:grpSpPr bwMode="auto">
            <a:xfrm>
              <a:off x="1350" y="3765"/>
              <a:ext cx="1830" cy="1800"/>
              <a:chOff x="1350" y="3765"/>
              <a:chExt cx="1830" cy="1800"/>
            </a:xfrm>
          </p:grpSpPr>
          <p:cxnSp>
            <p:nvCxnSpPr>
              <p:cNvPr id="25" name="AutoShape 4"/>
              <p:cNvCxnSpPr>
                <a:cxnSpLocks noChangeShapeType="1"/>
              </p:cNvCxnSpPr>
              <p:nvPr/>
            </p:nvCxnSpPr>
            <p:spPr bwMode="auto">
              <a:xfrm>
                <a:off x="1890" y="3765"/>
                <a:ext cx="1" cy="129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6" name="AutoShape 5"/>
              <p:cNvCxnSpPr>
                <a:cxnSpLocks noChangeShapeType="1"/>
              </p:cNvCxnSpPr>
              <p:nvPr/>
            </p:nvCxnSpPr>
            <p:spPr bwMode="auto">
              <a:xfrm>
                <a:off x="1890" y="5055"/>
                <a:ext cx="1290" cy="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7" name="Text Box 6"/>
              <p:cNvSpPr txBox="1">
                <a:spLocks noChangeArrowheads="1"/>
              </p:cNvSpPr>
              <p:nvPr/>
            </p:nvSpPr>
            <p:spPr bwMode="auto">
              <a:xfrm>
                <a:off x="2266" y="5145"/>
                <a:ext cx="478" cy="4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1000"/>
                  </a:spcAft>
                </a:pPr>
                <a:r>
                  <a:rPr lang="en-US" sz="1200">
                    <a:effectLst/>
                    <a:latin typeface="Times New Roman"/>
                    <a:ea typeface="Calibri"/>
                    <a:cs typeface="Times New Roman"/>
                  </a:rPr>
                  <a:t>P</a:t>
                </a:r>
              </a:p>
            </p:txBody>
          </p:sp>
          <p:sp>
            <p:nvSpPr>
              <p:cNvPr id="28" name="Text Box 7"/>
              <p:cNvSpPr txBox="1">
                <a:spLocks noChangeArrowheads="1"/>
              </p:cNvSpPr>
              <p:nvPr/>
            </p:nvSpPr>
            <p:spPr bwMode="auto">
              <a:xfrm>
                <a:off x="1350" y="4140"/>
                <a:ext cx="448" cy="4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1000"/>
                  </a:spcAft>
                </a:pPr>
                <a:r>
                  <a:rPr lang="en-US" sz="1200">
                    <a:effectLst/>
                    <a:latin typeface="Times New Roman"/>
                    <a:ea typeface="Calibri"/>
                    <a:cs typeface="Times New Roman"/>
                  </a:rPr>
                  <a:t>V</a:t>
                </a:r>
              </a:p>
            </p:txBody>
          </p:sp>
        </p:grpSp>
        <p:grpSp>
          <p:nvGrpSpPr>
            <p:cNvPr id="6" name="Group 5"/>
            <p:cNvGrpSpPr>
              <a:grpSpLocks/>
            </p:cNvGrpSpPr>
            <p:nvPr/>
          </p:nvGrpSpPr>
          <p:grpSpPr bwMode="auto">
            <a:xfrm>
              <a:off x="3824" y="3765"/>
              <a:ext cx="1830" cy="1800"/>
              <a:chOff x="1350" y="3765"/>
              <a:chExt cx="1830" cy="1800"/>
            </a:xfrm>
          </p:grpSpPr>
          <p:cxnSp>
            <p:nvCxnSpPr>
              <p:cNvPr id="21" name="AutoShape 9"/>
              <p:cNvCxnSpPr>
                <a:cxnSpLocks noChangeShapeType="1"/>
              </p:cNvCxnSpPr>
              <p:nvPr/>
            </p:nvCxnSpPr>
            <p:spPr bwMode="auto">
              <a:xfrm>
                <a:off x="1890" y="3765"/>
                <a:ext cx="1" cy="129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2" name="AutoShape 10"/>
              <p:cNvCxnSpPr>
                <a:cxnSpLocks noChangeShapeType="1"/>
              </p:cNvCxnSpPr>
              <p:nvPr/>
            </p:nvCxnSpPr>
            <p:spPr bwMode="auto">
              <a:xfrm>
                <a:off x="1890" y="5055"/>
                <a:ext cx="1290" cy="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3" name="Text Box 11"/>
              <p:cNvSpPr txBox="1">
                <a:spLocks noChangeArrowheads="1"/>
              </p:cNvSpPr>
              <p:nvPr/>
            </p:nvSpPr>
            <p:spPr bwMode="auto">
              <a:xfrm>
                <a:off x="2266" y="5145"/>
                <a:ext cx="478" cy="4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1000"/>
                  </a:spcAft>
                </a:pPr>
                <a:r>
                  <a:rPr lang="en-US" sz="1200">
                    <a:effectLst/>
                    <a:latin typeface="Times New Roman"/>
                    <a:ea typeface="Calibri"/>
                    <a:cs typeface="Times New Roman"/>
                  </a:rPr>
                  <a:t>P</a:t>
                </a:r>
              </a:p>
            </p:txBody>
          </p:sp>
          <p:sp>
            <p:nvSpPr>
              <p:cNvPr id="24" name="Text Box 12"/>
              <p:cNvSpPr txBox="1">
                <a:spLocks noChangeArrowheads="1"/>
              </p:cNvSpPr>
              <p:nvPr/>
            </p:nvSpPr>
            <p:spPr bwMode="auto">
              <a:xfrm>
                <a:off x="1350" y="4140"/>
                <a:ext cx="448" cy="4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1000"/>
                  </a:spcAft>
                </a:pPr>
                <a:r>
                  <a:rPr lang="en-US" sz="1200">
                    <a:effectLst/>
                    <a:latin typeface="Times New Roman"/>
                    <a:ea typeface="Calibri"/>
                    <a:cs typeface="Times New Roman"/>
                  </a:rPr>
                  <a:t>V</a:t>
                </a:r>
              </a:p>
            </p:txBody>
          </p:sp>
        </p:grpSp>
        <p:grpSp>
          <p:nvGrpSpPr>
            <p:cNvPr id="7" name="Group 6"/>
            <p:cNvGrpSpPr>
              <a:grpSpLocks/>
            </p:cNvGrpSpPr>
            <p:nvPr/>
          </p:nvGrpSpPr>
          <p:grpSpPr bwMode="auto">
            <a:xfrm>
              <a:off x="6117" y="3765"/>
              <a:ext cx="1830" cy="1800"/>
              <a:chOff x="1350" y="3765"/>
              <a:chExt cx="1830" cy="1800"/>
            </a:xfrm>
          </p:grpSpPr>
          <p:cxnSp>
            <p:nvCxnSpPr>
              <p:cNvPr id="17" name="AutoShape 14"/>
              <p:cNvCxnSpPr>
                <a:cxnSpLocks noChangeShapeType="1"/>
              </p:cNvCxnSpPr>
              <p:nvPr/>
            </p:nvCxnSpPr>
            <p:spPr bwMode="auto">
              <a:xfrm>
                <a:off x="1890" y="3765"/>
                <a:ext cx="1" cy="129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8" name="AutoShape 15"/>
              <p:cNvCxnSpPr>
                <a:cxnSpLocks noChangeShapeType="1"/>
              </p:cNvCxnSpPr>
              <p:nvPr/>
            </p:nvCxnSpPr>
            <p:spPr bwMode="auto">
              <a:xfrm>
                <a:off x="1890" y="5055"/>
                <a:ext cx="1290" cy="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9" name="Text Box 16"/>
              <p:cNvSpPr txBox="1">
                <a:spLocks noChangeArrowheads="1"/>
              </p:cNvSpPr>
              <p:nvPr/>
            </p:nvSpPr>
            <p:spPr bwMode="auto">
              <a:xfrm>
                <a:off x="2266" y="5145"/>
                <a:ext cx="478" cy="4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1000"/>
                  </a:spcAft>
                </a:pPr>
                <a:r>
                  <a:rPr lang="en-US" sz="1200">
                    <a:effectLst/>
                    <a:latin typeface="Times New Roman"/>
                    <a:ea typeface="Calibri"/>
                    <a:cs typeface="Times New Roman"/>
                  </a:rPr>
                  <a:t>P</a:t>
                </a:r>
              </a:p>
            </p:txBody>
          </p:sp>
          <p:sp>
            <p:nvSpPr>
              <p:cNvPr id="20" name="Text Box 17"/>
              <p:cNvSpPr txBox="1">
                <a:spLocks noChangeArrowheads="1"/>
              </p:cNvSpPr>
              <p:nvPr/>
            </p:nvSpPr>
            <p:spPr bwMode="auto">
              <a:xfrm>
                <a:off x="1350" y="4140"/>
                <a:ext cx="448" cy="4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1000"/>
                  </a:spcAft>
                </a:pPr>
                <a:r>
                  <a:rPr lang="en-US" sz="1200">
                    <a:effectLst/>
                    <a:latin typeface="Times New Roman"/>
                    <a:ea typeface="Calibri"/>
                    <a:cs typeface="Times New Roman"/>
                  </a:rPr>
                  <a:t>V</a:t>
                </a:r>
              </a:p>
            </p:txBody>
          </p:sp>
        </p:grpSp>
        <p:grpSp>
          <p:nvGrpSpPr>
            <p:cNvPr id="8" name="Group 7"/>
            <p:cNvGrpSpPr>
              <a:grpSpLocks/>
            </p:cNvGrpSpPr>
            <p:nvPr/>
          </p:nvGrpSpPr>
          <p:grpSpPr bwMode="auto">
            <a:xfrm>
              <a:off x="8325" y="3765"/>
              <a:ext cx="1830" cy="1800"/>
              <a:chOff x="1350" y="3765"/>
              <a:chExt cx="1830" cy="1800"/>
            </a:xfrm>
          </p:grpSpPr>
          <p:cxnSp>
            <p:nvCxnSpPr>
              <p:cNvPr id="13" name="AutoShape 19"/>
              <p:cNvCxnSpPr>
                <a:cxnSpLocks noChangeShapeType="1"/>
              </p:cNvCxnSpPr>
              <p:nvPr/>
            </p:nvCxnSpPr>
            <p:spPr bwMode="auto">
              <a:xfrm>
                <a:off x="1890" y="3765"/>
                <a:ext cx="1" cy="129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AutoShape 20"/>
              <p:cNvCxnSpPr>
                <a:cxnSpLocks noChangeShapeType="1"/>
              </p:cNvCxnSpPr>
              <p:nvPr/>
            </p:nvCxnSpPr>
            <p:spPr bwMode="auto">
              <a:xfrm>
                <a:off x="1890" y="5055"/>
                <a:ext cx="1290" cy="1"/>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5" name="Text Box 21"/>
              <p:cNvSpPr txBox="1">
                <a:spLocks noChangeArrowheads="1"/>
              </p:cNvSpPr>
              <p:nvPr/>
            </p:nvSpPr>
            <p:spPr bwMode="auto">
              <a:xfrm>
                <a:off x="2266" y="5145"/>
                <a:ext cx="478" cy="4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1000"/>
                  </a:spcAft>
                </a:pPr>
                <a:r>
                  <a:rPr lang="en-US" sz="1200">
                    <a:effectLst/>
                    <a:latin typeface="Times New Roman"/>
                    <a:ea typeface="Calibri"/>
                    <a:cs typeface="Times New Roman"/>
                  </a:rPr>
                  <a:t>P</a:t>
                </a:r>
              </a:p>
            </p:txBody>
          </p:sp>
          <p:sp>
            <p:nvSpPr>
              <p:cNvPr id="16" name="Text Box 22"/>
              <p:cNvSpPr txBox="1">
                <a:spLocks noChangeArrowheads="1"/>
              </p:cNvSpPr>
              <p:nvPr/>
            </p:nvSpPr>
            <p:spPr bwMode="auto">
              <a:xfrm>
                <a:off x="1350" y="4140"/>
                <a:ext cx="448" cy="4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lnSpc>
                    <a:spcPct val="115000"/>
                  </a:lnSpc>
                  <a:spcBef>
                    <a:spcPts val="0"/>
                  </a:spcBef>
                  <a:spcAft>
                    <a:spcPts val="1000"/>
                  </a:spcAft>
                </a:pPr>
                <a:r>
                  <a:rPr lang="en-US" sz="1200">
                    <a:effectLst/>
                    <a:latin typeface="Times New Roman"/>
                    <a:ea typeface="Calibri"/>
                    <a:cs typeface="Times New Roman"/>
                  </a:rPr>
                  <a:t>V</a:t>
                </a:r>
              </a:p>
            </p:txBody>
          </p:sp>
        </p:grpSp>
        <p:cxnSp>
          <p:nvCxnSpPr>
            <p:cNvPr id="9" name="AutoShape 23"/>
            <p:cNvCxnSpPr>
              <a:cxnSpLocks noChangeShapeType="1"/>
            </p:cNvCxnSpPr>
            <p:nvPr/>
          </p:nvCxnSpPr>
          <p:spPr bwMode="auto">
            <a:xfrm flipV="1">
              <a:off x="1891" y="4020"/>
              <a:ext cx="1064" cy="96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0" name="AutoShape 24"/>
            <p:cNvCxnSpPr>
              <a:cxnSpLocks noChangeShapeType="1"/>
            </p:cNvCxnSpPr>
            <p:nvPr/>
          </p:nvCxnSpPr>
          <p:spPr bwMode="auto">
            <a:xfrm>
              <a:off x="4365" y="3945"/>
              <a:ext cx="853" cy="103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1" name="Arc 25"/>
            <p:cNvSpPr>
              <a:spLocks/>
            </p:cNvSpPr>
            <p:nvPr/>
          </p:nvSpPr>
          <p:spPr bwMode="auto">
            <a:xfrm rot="10484072">
              <a:off x="6728" y="3690"/>
              <a:ext cx="1127" cy="12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12" name="Arc 26"/>
            <p:cNvSpPr>
              <a:spLocks/>
            </p:cNvSpPr>
            <p:nvPr/>
          </p:nvSpPr>
          <p:spPr bwMode="auto">
            <a:xfrm rot="5723486">
              <a:off x="8984" y="3884"/>
              <a:ext cx="1127" cy="121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grpSp>
    </p:spTree>
    <p:extLst>
      <p:ext uri="{BB962C8B-B14F-4D97-AF65-F5344CB8AC3E}">
        <p14:creationId xmlns:p14="http://schemas.microsoft.com/office/powerpoint/2010/main" val="2281031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a:t>
            </a:r>
            <a:endParaRPr lang="en-US" dirty="0"/>
          </a:p>
        </p:txBody>
      </p:sp>
      <p:sp>
        <p:nvSpPr>
          <p:cNvPr id="3" name="Content Placeholder 2"/>
          <p:cNvSpPr>
            <a:spLocks noGrp="1"/>
          </p:cNvSpPr>
          <p:nvPr>
            <p:ph idx="1"/>
          </p:nvPr>
        </p:nvSpPr>
        <p:spPr/>
        <p:txBody>
          <a:bodyPr/>
          <a:lstStyle/>
          <a:p>
            <a:pPr marL="514350" indent="-514350">
              <a:buFont typeface="+mj-lt"/>
              <a:buAutoNum type="alphaUcPeriod"/>
            </a:pPr>
            <a:r>
              <a:rPr lang="en-US" dirty="0" smtClean="0"/>
              <a:t>What conditions are represented by the abbreviation STP?</a:t>
            </a:r>
          </a:p>
          <a:p>
            <a:pPr marL="514350" indent="-514350">
              <a:buFont typeface="+mj-lt"/>
              <a:buAutoNum type="alphaUcPeriod"/>
            </a:pPr>
            <a:r>
              <a:rPr lang="en-US" dirty="0" smtClean="0"/>
              <a:t>What is the molar volume of a gas at STP</a:t>
            </a:r>
          </a:p>
          <a:p>
            <a:pPr marL="514350" indent="-514350">
              <a:buFont typeface="+mj-lt"/>
              <a:buAutoNum type="alphaUcPeriod"/>
            </a:pPr>
            <a:r>
              <a:rPr lang="en-US" dirty="0" smtClean="0"/>
              <a:t>What is the molar volume of a gas at room temperature (25°C) and 1 </a:t>
            </a:r>
            <a:r>
              <a:rPr lang="en-US" dirty="0" err="1" smtClean="0"/>
              <a:t>atm</a:t>
            </a:r>
            <a:r>
              <a:rPr lang="en-US" dirty="0" smtClean="0"/>
              <a:t>?</a:t>
            </a:r>
          </a:p>
          <a:p>
            <a:pPr marL="514350" indent="-514350">
              <a:buFont typeface="+mj-lt"/>
              <a:buAutoNum type="alphaUcPeriod"/>
            </a:pPr>
            <a:r>
              <a:rPr lang="en-US" dirty="0" smtClean="0"/>
              <a:t>What is the volume of 0.5 moles of an ideal gas at STP? </a:t>
            </a:r>
            <a:endParaRPr lang="en-US" dirty="0"/>
          </a:p>
        </p:txBody>
      </p:sp>
    </p:spTree>
    <p:extLst>
      <p:ext uri="{BB962C8B-B14F-4D97-AF65-F5344CB8AC3E}">
        <p14:creationId xmlns:p14="http://schemas.microsoft.com/office/powerpoint/2010/main" val="1270231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4 Work Area</a:t>
            </a:r>
            <a:endParaRPr lang="en-US" dirty="0"/>
          </a:p>
        </p:txBody>
      </p:sp>
      <p:sp>
        <p:nvSpPr>
          <p:cNvPr id="3" name="Content Placeholder 2"/>
          <p:cNvSpPr>
            <a:spLocks noGrp="1"/>
          </p:cNvSpPr>
          <p:nvPr>
            <p:ph idx="1"/>
          </p:nvPr>
        </p:nvSpPr>
        <p:spPr/>
        <p:txBody>
          <a:bodyPr>
            <a:noAutofit/>
          </a:bodyPr>
          <a:lstStyle/>
          <a:p>
            <a:pPr marL="514350" indent="-514350">
              <a:buFont typeface="+mj-lt"/>
              <a:buAutoNum type="alphaUcPeriod"/>
            </a:pPr>
            <a:r>
              <a:rPr lang="en-US" sz="1600" dirty="0"/>
              <a:t>What conditions are represented by the abbreviation STP</a:t>
            </a:r>
            <a:r>
              <a:rPr lang="en-US" sz="1600" dirty="0" smtClean="0"/>
              <a:t>?</a:t>
            </a:r>
          </a:p>
          <a:p>
            <a:pPr marL="514350" indent="-514350">
              <a:buFont typeface="+mj-lt"/>
              <a:buAutoNum type="alphaUcPeriod"/>
            </a:pPr>
            <a:endParaRPr lang="en-US" sz="1600" dirty="0" smtClean="0"/>
          </a:p>
          <a:p>
            <a:pPr marL="514350" indent="-514350">
              <a:buFont typeface="+mj-lt"/>
              <a:buAutoNum type="alphaUcPeriod"/>
            </a:pPr>
            <a:endParaRPr lang="en-US" sz="1600" dirty="0"/>
          </a:p>
          <a:p>
            <a:pPr marL="514350" indent="-514350">
              <a:buFont typeface="+mj-lt"/>
              <a:buAutoNum type="alphaUcPeriod"/>
            </a:pPr>
            <a:r>
              <a:rPr lang="en-US" sz="1600" dirty="0"/>
              <a:t>What is the molar volume of a gas at </a:t>
            </a:r>
            <a:r>
              <a:rPr lang="en-US" sz="1600" dirty="0" smtClean="0"/>
              <a:t>STP</a:t>
            </a:r>
          </a:p>
          <a:p>
            <a:pPr marL="514350" indent="-514350">
              <a:buFont typeface="+mj-lt"/>
              <a:buAutoNum type="alphaUcPeriod"/>
            </a:pPr>
            <a:endParaRPr lang="en-US" sz="1600" dirty="0"/>
          </a:p>
          <a:p>
            <a:pPr marL="514350" indent="-514350">
              <a:buFont typeface="+mj-lt"/>
              <a:buAutoNum type="alphaUcPeriod"/>
            </a:pPr>
            <a:endParaRPr lang="en-US" sz="1600" dirty="0" smtClean="0"/>
          </a:p>
          <a:p>
            <a:pPr marL="514350" indent="-514350">
              <a:buFont typeface="+mj-lt"/>
              <a:buAutoNum type="alphaUcPeriod"/>
            </a:pPr>
            <a:endParaRPr lang="en-US" sz="1600" dirty="0"/>
          </a:p>
          <a:p>
            <a:pPr marL="514350" indent="-514350">
              <a:buFont typeface="+mj-lt"/>
              <a:buAutoNum type="alphaUcPeriod"/>
            </a:pPr>
            <a:r>
              <a:rPr lang="en-US" sz="1600" dirty="0"/>
              <a:t>What is the molar volume of a gas at room temperature (25°C) and 1 </a:t>
            </a:r>
            <a:r>
              <a:rPr lang="en-US" sz="1600" dirty="0" err="1"/>
              <a:t>atm</a:t>
            </a:r>
            <a:r>
              <a:rPr lang="en-US" sz="1600" dirty="0" smtClean="0"/>
              <a:t>?</a:t>
            </a:r>
          </a:p>
          <a:p>
            <a:pPr marL="514350" indent="-514350">
              <a:buFont typeface="+mj-lt"/>
              <a:buAutoNum type="alphaUcPeriod"/>
            </a:pPr>
            <a:endParaRPr lang="en-US" sz="1600" dirty="0"/>
          </a:p>
          <a:p>
            <a:pPr marL="514350" indent="-514350">
              <a:buFont typeface="+mj-lt"/>
              <a:buAutoNum type="alphaUcPeriod"/>
            </a:pPr>
            <a:endParaRPr lang="en-US" sz="1600" dirty="0" smtClean="0"/>
          </a:p>
          <a:p>
            <a:pPr marL="514350" indent="-514350">
              <a:buFont typeface="+mj-lt"/>
              <a:buAutoNum type="alphaUcPeriod"/>
            </a:pPr>
            <a:endParaRPr lang="en-US" sz="1600" dirty="0"/>
          </a:p>
          <a:p>
            <a:pPr marL="514350" indent="-514350">
              <a:buFont typeface="+mj-lt"/>
              <a:buAutoNum type="alphaUcPeriod"/>
            </a:pPr>
            <a:r>
              <a:rPr lang="en-US" sz="1600" dirty="0"/>
              <a:t>What is the volume of 0.5 moles of an ideal gas at STP? </a:t>
            </a:r>
          </a:p>
          <a:p>
            <a:endParaRPr lang="en-US" sz="1600" dirty="0"/>
          </a:p>
        </p:txBody>
      </p:sp>
    </p:spTree>
    <p:extLst>
      <p:ext uri="{BB962C8B-B14F-4D97-AF65-F5344CB8AC3E}">
        <p14:creationId xmlns:p14="http://schemas.microsoft.com/office/powerpoint/2010/main" val="3666954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5A</a:t>
            </a:r>
            <a:endParaRPr lang="en-US" dirty="0"/>
          </a:p>
        </p:txBody>
      </p:sp>
      <p:sp>
        <p:nvSpPr>
          <p:cNvPr id="3" name="Content Placeholder 2"/>
          <p:cNvSpPr>
            <a:spLocks noGrp="1"/>
          </p:cNvSpPr>
          <p:nvPr>
            <p:ph idx="1"/>
          </p:nvPr>
        </p:nvSpPr>
        <p:spPr/>
        <p:txBody>
          <a:bodyPr/>
          <a:lstStyle/>
          <a:p>
            <a:pPr marL="0" indent="0">
              <a:buNone/>
            </a:pPr>
            <a:r>
              <a:rPr lang="en-US" dirty="0"/>
              <a:t>An </a:t>
            </a:r>
            <a:r>
              <a:rPr lang="en-US" i="1" dirty="0"/>
              <a:t>ideal</a:t>
            </a:r>
            <a:r>
              <a:rPr lang="en-US" dirty="0"/>
              <a:t> gas in a 300 L vessel has a pressure of 560 mmHg and at 23ºC, how many moles of that gas are in the vessel? </a:t>
            </a:r>
          </a:p>
          <a:p>
            <a:endParaRPr lang="en-US" dirty="0"/>
          </a:p>
        </p:txBody>
      </p:sp>
    </p:spTree>
    <p:extLst>
      <p:ext uri="{BB962C8B-B14F-4D97-AF65-F5344CB8AC3E}">
        <p14:creationId xmlns:p14="http://schemas.microsoft.com/office/powerpoint/2010/main" val="1181618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5B</a:t>
            </a:r>
            <a:endParaRPr lang="en-US" dirty="0"/>
          </a:p>
        </p:txBody>
      </p:sp>
      <p:sp>
        <p:nvSpPr>
          <p:cNvPr id="3" name="Content Placeholder 2"/>
          <p:cNvSpPr>
            <a:spLocks noGrp="1"/>
          </p:cNvSpPr>
          <p:nvPr>
            <p:ph idx="1"/>
          </p:nvPr>
        </p:nvSpPr>
        <p:spPr/>
        <p:txBody>
          <a:bodyPr/>
          <a:lstStyle/>
          <a:p>
            <a:pPr marL="0" indent="0">
              <a:buNone/>
            </a:pPr>
            <a:r>
              <a:rPr lang="en-US" dirty="0"/>
              <a:t>If the </a:t>
            </a:r>
            <a:r>
              <a:rPr lang="en-US" dirty="0" smtClean="0"/>
              <a:t>gas in </a:t>
            </a:r>
            <a:r>
              <a:rPr lang="en-US" i="1" dirty="0" smtClean="0"/>
              <a:t>5A</a:t>
            </a:r>
            <a:r>
              <a:rPr lang="en-US" dirty="0" smtClean="0"/>
              <a:t> </a:t>
            </a:r>
            <a:r>
              <a:rPr lang="en-US" dirty="0"/>
              <a:t>is hydrogen, what is its density? </a:t>
            </a:r>
          </a:p>
        </p:txBody>
      </p:sp>
    </p:spTree>
    <p:extLst>
      <p:ext uri="{BB962C8B-B14F-4D97-AF65-F5344CB8AC3E}">
        <p14:creationId xmlns:p14="http://schemas.microsoft.com/office/powerpoint/2010/main" val="2178497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6</a:t>
            </a:r>
            <a:endParaRPr lang="en-US" dirty="0"/>
          </a:p>
        </p:txBody>
      </p:sp>
      <p:sp>
        <p:nvSpPr>
          <p:cNvPr id="3" name="Content Placeholder 2"/>
          <p:cNvSpPr>
            <a:spLocks noGrp="1"/>
          </p:cNvSpPr>
          <p:nvPr>
            <p:ph idx="1"/>
          </p:nvPr>
        </p:nvSpPr>
        <p:spPr/>
        <p:txBody>
          <a:bodyPr/>
          <a:lstStyle/>
          <a:p>
            <a:pPr marL="0" indent="0">
              <a:buNone/>
            </a:pPr>
            <a:r>
              <a:rPr lang="en-US" dirty="0"/>
              <a:t>A gaseous hydrocarbon has an empirical formula: CH</a:t>
            </a:r>
            <a:r>
              <a:rPr lang="en-US" baseline="-25000" dirty="0"/>
              <a:t>3</a:t>
            </a:r>
            <a:r>
              <a:rPr lang="en-US" dirty="0"/>
              <a:t>. The density of the gas is 1.34 g/L at STP.  Determine the molecular formula of this hydrocarbon.</a:t>
            </a:r>
          </a:p>
        </p:txBody>
      </p:sp>
    </p:spTree>
    <p:extLst>
      <p:ext uri="{BB962C8B-B14F-4D97-AF65-F5344CB8AC3E}">
        <p14:creationId xmlns:p14="http://schemas.microsoft.com/office/powerpoint/2010/main" val="1667465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7A</a:t>
            </a:r>
            <a:endParaRPr lang="en-US" dirty="0"/>
          </a:p>
        </p:txBody>
      </p:sp>
      <p:sp>
        <p:nvSpPr>
          <p:cNvPr id="3" name="Content Placeholder 2"/>
          <p:cNvSpPr>
            <a:spLocks noGrp="1"/>
          </p:cNvSpPr>
          <p:nvPr>
            <p:ph idx="1"/>
          </p:nvPr>
        </p:nvSpPr>
        <p:spPr/>
        <p:txBody>
          <a:bodyPr/>
          <a:lstStyle/>
          <a:p>
            <a:pPr marL="0" indent="0">
              <a:buNone/>
            </a:pPr>
            <a:r>
              <a:rPr lang="en-US" dirty="0"/>
              <a:t>A mixture of H</a:t>
            </a:r>
            <a:r>
              <a:rPr lang="en-US" baseline="-25000" dirty="0"/>
              <a:t>2 </a:t>
            </a:r>
            <a:r>
              <a:rPr lang="en-US" dirty="0"/>
              <a:t>and He</a:t>
            </a:r>
            <a:r>
              <a:rPr lang="en-US" baseline="-25000" dirty="0"/>
              <a:t> </a:t>
            </a:r>
            <a:r>
              <a:rPr lang="en-US" dirty="0"/>
              <a:t>are</a:t>
            </a:r>
            <a:r>
              <a:rPr lang="en-US" baseline="-25000" dirty="0"/>
              <a:t> </a:t>
            </a:r>
            <a:r>
              <a:rPr lang="en-US" dirty="0"/>
              <a:t>in a 10.0 L vessel at 273 K. The total pressure is 756 </a:t>
            </a:r>
            <a:r>
              <a:rPr lang="en-US" dirty="0" err="1"/>
              <a:t>torr</a:t>
            </a:r>
            <a:r>
              <a:rPr lang="en-US" dirty="0"/>
              <a:t>. What is the partial pressure of H</a:t>
            </a:r>
            <a:r>
              <a:rPr lang="en-US" baseline="-25000" dirty="0"/>
              <a:t>2 </a:t>
            </a:r>
            <a:r>
              <a:rPr lang="en-US" dirty="0"/>
              <a:t>in the vessel if </a:t>
            </a:r>
            <a:r>
              <a:rPr lang="en-US" i="1" dirty="0" err="1"/>
              <a:t>X</a:t>
            </a:r>
            <a:r>
              <a:rPr lang="en-US" i="1" baseline="-25000" dirty="0" err="1"/>
              <a:t>He</a:t>
            </a:r>
            <a:r>
              <a:rPr lang="en-US" dirty="0"/>
              <a:t> = 0.75? (What does </a:t>
            </a:r>
            <a:r>
              <a:rPr lang="en-US" dirty="0" err="1"/>
              <a:t>X</a:t>
            </a:r>
            <a:r>
              <a:rPr lang="en-US" baseline="-25000" dirty="0" err="1"/>
              <a:t>He</a:t>
            </a:r>
            <a:r>
              <a:rPr lang="en-US" dirty="0"/>
              <a:t> represent?) </a:t>
            </a:r>
          </a:p>
        </p:txBody>
      </p:sp>
    </p:spTree>
    <p:extLst>
      <p:ext uri="{BB962C8B-B14F-4D97-AF65-F5344CB8AC3E}">
        <p14:creationId xmlns:p14="http://schemas.microsoft.com/office/powerpoint/2010/main" val="3396426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7B</a:t>
            </a:r>
            <a:endParaRPr lang="en-US" dirty="0"/>
          </a:p>
        </p:txBody>
      </p:sp>
      <p:sp>
        <p:nvSpPr>
          <p:cNvPr id="3" name="Content Placeholder 2"/>
          <p:cNvSpPr>
            <a:spLocks noGrp="1"/>
          </p:cNvSpPr>
          <p:nvPr>
            <p:ph idx="1"/>
          </p:nvPr>
        </p:nvSpPr>
        <p:spPr/>
        <p:txBody>
          <a:bodyPr/>
          <a:lstStyle/>
          <a:p>
            <a:r>
              <a:rPr lang="en-US" dirty="0" smtClean="0"/>
              <a:t>In </a:t>
            </a:r>
            <a:r>
              <a:rPr lang="en-US" i="1" dirty="0" smtClean="0"/>
              <a:t>7A</a:t>
            </a:r>
            <a:r>
              <a:rPr lang="en-US" dirty="0" smtClean="0"/>
              <a:t>, what is the partial pressure of He?</a:t>
            </a:r>
            <a:endParaRPr lang="en-US" dirty="0"/>
          </a:p>
        </p:txBody>
      </p:sp>
    </p:spTree>
    <p:extLst>
      <p:ext uri="{BB962C8B-B14F-4D97-AF65-F5344CB8AC3E}">
        <p14:creationId xmlns:p14="http://schemas.microsoft.com/office/powerpoint/2010/main" val="29903930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8</a:t>
            </a:r>
            <a:endParaRPr lang="en-US" dirty="0"/>
          </a:p>
        </p:txBody>
      </p:sp>
      <p:sp>
        <p:nvSpPr>
          <p:cNvPr id="3" name="Content Placeholder 2"/>
          <p:cNvSpPr>
            <a:spLocks noGrp="1"/>
          </p:cNvSpPr>
          <p:nvPr>
            <p:ph idx="1"/>
          </p:nvPr>
        </p:nvSpPr>
        <p:spPr/>
        <p:txBody>
          <a:bodyPr/>
          <a:lstStyle/>
          <a:p>
            <a:pPr marL="0" indent="0">
              <a:buNone/>
            </a:pPr>
            <a:r>
              <a:rPr lang="en-US" dirty="0"/>
              <a:t>The gas in a 3.4-L flask containing CO</a:t>
            </a:r>
            <a:r>
              <a:rPr lang="en-US" baseline="-25000" dirty="0"/>
              <a:t>2</a:t>
            </a:r>
            <a:r>
              <a:rPr lang="en-US" dirty="0"/>
              <a:t> at 993 mm Hg is allowed to expand into a 6.6-L flask containing N</a:t>
            </a:r>
            <a:r>
              <a:rPr lang="en-US" baseline="-25000" dirty="0"/>
              <a:t>2 </a:t>
            </a:r>
            <a:r>
              <a:rPr lang="en-US" dirty="0"/>
              <a:t>that was initially at a pressure of 465 mm Hg. The total volume of the combined vessels is 10.0 L. The temperature remains constant at 298 K. What is the mole fraction of CO</a:t>
            </a:r>
            <a:r>
              <a:rPr lang="en-US" baseline="-25000" dirty="0"/>
              <a:t>2</a:t>
            </a:r>
            <a:r>
              <a:rPr lang="en-US" dirty="0"/>
              <a:t> in the final mixture?</a:t>
            </a:r>
          </a:p>
        </p:txBody>
      </p:sp>
    </p:spTree>
    <p:extLst>
      <p:ext uri="{BB962C8B-B14F-4D97-AF65-F5344CB8AC3E}">
        <p14:creationId xmlns:p14="http://schemas.microsoft.com/office/powerpoint/2010/main" val="310929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lstStyle/>
          <a:p>
            <a:r>
              <a:rPr lang="en-US" dirty="0" smtClean="0">
                <a:latin typeface="Comic Sans MS" pitchFamily="66" charset="0"/>
              </a:rPr>
              <a:t>Reminders</a:t>
            </a:r>
            <a:endParaRPr lang="en-US" dirty="0">
              <a:latin typeface="Comic Sans MS" pitchFamily="66" charset="0"/>
            </a:endParaRPr>
          </a:p>
        </p:txBody>
      </p:sp>
      <p:sp>
        <p:nvSpPr>
          <p:cNvPr id="3" name="Content Placeholder 2"/>
          <p:cNvSpPr>
            <a:spLocks noGrp="1"/>
          </p:cNvSpPr>
          <p:nvPr>
            <p:ph idx="1"/>
          </p:nvPr>
        </p:nvSpPr>
        <p:spPr>
          <a:xfrm>
            <a:off x="457200" y="762000"/>
            <a:ext cx="8229600" cy="3200400"/>
          </a:xfrm>
        </p:spPr>
        <p:txBody>
          <a:bodyPr>
            <a:normAutofit/>
          </a:bodyPr>
          <a:lstStyle/>
          <a:p>
            <a:pPr>
              <a:buNone/>
            </a:pPr>
            <a:r>
              <a:rPr lang="en-US" sz="1800" dirty="0" smtClean="0">
                <a:latin typeface="Comic Sans MS" pitchFamily="66" charset="0"/>
              </a:rPr>
              <a:t>You should have completed the following:</a:t>
            </a:r>
          </a:p>
          <a:p>
            <a:pPr lvl="1"/>
            <a:r>
              <a:rPr lang="en-US" sz="1800" dirty="0" smtClean="0">
                <a:latin typeface="Comic Sans MS" pitchFamily="66" charset="0"/>
              </a:rPr>
              <a:t>Online</a:t>
            </a:r>
            <a:r>
              <a:rPr lang="en-US" sz="1800" dirty="0" smtClean="0">
                <a:latin typeface="Comic Sans MS" pitchFamily="66" charset="0"/>
              </a:rPr>
              <a:t> </a:t>
            </a:r>
            <a:r>
              <a:rPr lang="en-US" sz="1800" dirty="0" smtClean="0">
                <a:latin typeface="Comic Sans MS" pitchFamily="66" charset="0"/>
              </a:rPr>
              <a:t>reading: </a:t>
            </a:r>
            <a:endParaRPr lang="en-US" sz="1800" dirty="0" smtClean="0">
              <a:latin typeface="Comic Sans MS" pitchFamily="66" charset="0"/>
            </a:endParaRPr>
          </a:p>
          <a:p>
            <a:pPr lvl="2"/>
            <a:r>
              <a:rPr lang="en-US" sz="1400" dirty="0" smtClean="0">
                <a:latin typeface="Comic Sans MS" pitchFamily="66" charset="0"/>
              </a:rPr>
              <a:t>You should have completed Lessons 12.1 – 12.5 this week online.</a:t>
            </a:r>
            <a:endParaRPr lang="en-US" sz="1400" dirty="0" smtClean="0">
              <a:latin typeface="Comic Sans MS" pitchFamily="66" charset="0"/>
            </a:endParaRPr>
          </a:p>
          <a:p>
            <a:pPr lvl="1"/>
            <a:r>
              <a:rPr lang="en-US" sz="1800" dirty="0" smtClean="0">
                <a:latin typeface="Comic Sans MS" pitchFamily="66" charset="0"/>
              </a:rPr>
              <a:t>ALEKS</a:t>
            </a:r>
            <a:r>
              <a:rPr lang="en-US" sz="1800" dirty="0" smtClean="0">
                <a:latin typeface="Comic Sans MS" pitchFamily="66" charset="0"/>
              </a:rPr>
              <a:t>:</a:t>
            </a:r>
          </a:p>
          <a:p>
            <a:pPr lvl="2"/>
            <a:r>
              <a:rPr lang="en-US" sz="1800" dirty="0" smtClean="0">
                <a:latin typeface="Comic Sans MS" pitchFamily="66" charset="0"/>
              </a:rPr>
              <a:t>Objective 12 is due next Tuesday!</a:t>
            </a:r>
            <a:endParaRPr lang="en-US" sz="1800" dirty="0" smtClean="0">
              <a:latin typeface="Comic Sans MS" pitchFamily="66" charset="0"/>
            </a:endParaRPr>
          </a:p>
          <a:p>
            <a:pPr lvl="1"/>
            <a:r>
              <a:rPr lang="en-US" sz="1800" dirty="0" smtClean="0">
                <a:latin typeface="Comic Sans MS" pitchFamily="66" charset="0"/>
              </a:rPr>
              <a:t>Homework Assignments:</a:t>
            </a:r>
          </a:p>
          <a:p>
            <a:pPr lvl="2"/>
            <a:r>
              <a:rPr lang="en-US" sz="1800" dirty="0" smtClean="0">
                <a:latin typeface="Comic Sans MS" pitchFamily="66" charset="0"/>
              </a:rPr>
              <a:t>Supplementary </a:t>
            </a:r>
            <a:r>
              <a:rPr lang="en-US" sz="1800" dirty="0" smtClean="0">
                <a:latin typeface="Comic Sans MS" pitchFamily="66" charset="0"/>
              </a:rPr>
              <a:t>Problems </a:t>
            </a:r>
            <a:r>
              <a:rPr lang="en-US" sz="1800" dirty="0" smtClean="0">
                <a:latin typeface="Comic Sans MS" pitchFamily="66" charset="0"/>
              </a:rPr>
              <a:t>12.1-12.15</a:t>
            </a:r>
            <a:endParaRPr lang="en-US" sz="1800" dirty="0" smtClean="0">
              <a:solidFill>
                <a:schemeClr val="accent1">
                  <a:lumMod val="75000"/>
                </a:schemeClr>
              </a:solidFill>
              <a:latin typeface="Comic Sans MS" pitchFamily="66" charset="0"/>
            </a:endParaRPr>
          </a:p>
          <a:p>
            <a:pPr>
              <a:buNone/>
            </a:pPr>
            <a:r>
              <a:rPr lang="en-US" sz="1800" u="sng" dirty="0" smtClean="0">
                <a:latin typeface="Comic Sans MS" pitchFamily="66" charset="0"/>
              </a:rPr>
              <a:t>Upcoming Due Dates:</a:t>
            </a:r>
          </a:p>
          <a:p>
            <a:pPr lvl="2"/>
            <a:r>
              <a:rPr lang="en-US" sz="1800" dirty="0" smtClean="0">
                <a:latin typeface="Comic Sans MS" pitchFamily="66" charset="0"/>
              </a:rPr>
              <a:t>Second Unit Quiz will be available tomorrow</a:t>
            </a:r>
            <a:endParaRPr lang="en-US" sz="1800" dirty="0" smtClean="0">
              <a:latin typeface="Comic Sans MS" pitchFamily="66" charset="0"/>
            </a:endParaRPr>
          </a:p>
          <a:p>
            <a:pPr lvl="2"/>
            <a:endParaRPr lang="en-US" sz="1800" dirty="0" smtClean="0">
              <a:latin typeface="Comic Sans MS" pitchFamily="66" charset="0"/>
            </a:endParaRPr>
          </a:p>
          <a:p>
            <a:pPr lvl="2"/>
            <a:endParaRPr lang="en-US" sz="1800" dirty="0" smtClean="0">
              <a:latin typeface="Comic Sans MS" pitchFamily="66" charset="0"/>
            </a:endParaRPr>
          </a:p>
          <a:p>
            <a:pPr lvl="2"/>
            <a:endParaRPr lang="en-US" sz="1800" dirty="0" smtClean="0">
              <a:latin typeface="Comic Sans MS" pitchFamily="66" charset="0"/>
            </a:endParaRPr>
          </a:p>
          <a:p>
            <a:pPr>
              <a:buNone/>
            </a:pPr>
            <a:endParaRPr lang="en-US" sz="1800" u="sng" dirty="0">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8 Work Area</a:t>
            </a:r>
            <a:endParaRPr lang="en-US" dirty="0"/>
          </a:p>
        </p:txBody>
      </p:sp>
      <p:sp>
        <p:nvSpPr>
          <p:cNvPr id="3" name="Content Placeholder 2"/>
          <p:cNvSpPr>
            <a:spLocks noGrp="1"/>
          </p:cNvSpPr>
          <p:nvPr>
            <p:ph idx="1"/>
          </p:nvPr>
        </p:nvSpPr>
        <p:spPr/>
        <p:txBody>
          <a:bodyPr>
            <a:normAutofit/>
          </a:bodyPr>
          <a:lstStyle/>
          <a:p>
            <a:pPr marL="0" indent="0">
              <a:buNone/>
            </a:pPr>
            <a:r>
              <a:rPr lang="en-US" sz="1400" dirty="0"/>
              <a:t>The gas in a 3.4-L flask containing CO</a:t>
            </a:r>
            <a:r>
              <a:rPr lang="en-US" sz="1400" baseline="-25000" dirty="0"/>
              <a:t>2</a:t>
            </a:r>
            <a:r>
              <a:rPr lang="en-US" sz="1400" dirty="0"/>
              <a:t> at 993 mm Hg is allowed to expand into a 6.6-L flask containing N</a:t>
            </a:r>
            <a:r>
              <a:rPr lang="en-US" sz="1400" baseline="-25000" dirty="0"/>
              <a:t>2 </a:t>
            </a:r>
            <a:r>
              <a:rPr lang="en-US" sz="1400" dirty="0"/>
              <a:t>that was initially at a pressure of 465 mm Hg. The total volume of the combined vessels is 10.0 L. The temperature remains constant at 298 K. What is the mole fraction of CO</a:t>
            </a:r>
            <a:r>
              <a:rPr lang="en-US" sz="1400" baseline="-25000" dirty="0"/>
              <a:t>2</a:t>
            </a:r>
            <a:r>
              <a:rPr lang="en-US" sz="1400" dirty="0"/>
              <a:t> in the final mixture?</a:t>
            </a:r>
          </a:p>
        </p:txBody>
      </p:sp>
    </p:spTree>
    <p:extLst>
      <p:ext uri="{BB962C8B-B14F-4D97-AF65-F5344CB8AC3E}">
        <p14:creationId xmlns:p14="http://schemas.microsoft.com/office/powerpoint/2010/main" val="875816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9</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What change or changes in the state of a gas bring about each of the following effects?</a:t>
            </a:r>
          </a:p>
          <a:p>
            <a:pPr marL="514350" lvl="0" indent="-514350">
              <a:buFont typeface="+mj-lt"/>
              <a:buAutoNum type="alphaUcPeriod"/>
            </a:pPr>
            <a:r>
              <a:rPr lang="en-US" dirty="0"/>
              <a:t>The number of impacts per unit time on a given container wall increase.</a:t>
            </a:r>
          </a:p>
          <a:p>
            <a:pPr marL="514350" lvl="0" indent="-514350">
              <a:buFont typeface="+mj-lt"/>
              <a:buAutoNum type="alphaUcPeriod"/>
            </a:pPr>
            <a:r>
              <a:rPr lang="en-US" dirty="0"/>
              <a:t>The average energy of impact of molecules with the wall of the container decrease.</a:t>
            </a:r>
          </a:p>
          <a:p>
            <a:pPr marL="514350" lvl="0" indent="-514350">
              <a:buFont typeface="+mj-lt"/>
              <a:buAutoNum type="alphaUcPeriod"/>
            </a:pPr>
            <a:r>
              <a:rPr lang="en-US" dirty="0"/>
              <a:t>The average distance between gas molecules increases.</a:t>
            </a:r>
          </a:p>
          <a:p>
            <a:pPr marL="514350" lvl="0" indent="-514350">
              <a:buFont typeface="+mj-lt"/>
              <a:buAutoNum type="alphaUcPeriod"/>
            </a:pPr>
            <a:r>
              <a:rPr lang="en-US" dirty="0"/>
              <a:t>The average speed of molecules in the gas mixture is increased.</a:t>
            </a:r>
          </a:p>
          <a:p>
            <a:pPr marL="0" indent="0">
              <a:buNone/>
            </a:pPr>
            <a:endParaRPr lang="en-US" dirty="0"/>
          </a:p>
        </p:txBody>
      </p:sp>
    </p:spTree>
    <p:extLst>
      <p:ext uri="{BB962C8B-B14F-4D97-AF65-F5344CB8AC3E}">
        <p14:creationId xmlns:p14="http://schemas.microsoft.com/office/powerpoint/2010/main" val="35862336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10</a:t>
            </a:r>
            <a:endParaRPr lang="en-US" dirty="0"/>
          </a:p>
        </p:txBody>
      </p:sp>
      <p:sp>
        <p:nvSpPr>
          <p:cNvPr id="3" name="Content Placeholder 2"/>
          <p:cNvSpPr>
            <a:spLocks noGrp="1"/>
          </p:cNvSpPr>
          <p:nvPr>
            <p:ph idx="1"/>
          </p:nvPr>
        </p:nvSpPr>
        <p:spPr/>
        <p:txBody>
          <a:bodyPr/>
          <a:lstStyle/>
          <a:p>
            <a:pPr marL="0" indent="0">
              <a:buNone/>
            </a:pPr>
            <a:r>
              <a:rPr lang="en-US" dirty="0"/>
              <a:t>It takes 21.3 s for N</a:t>
            </a:r>
            <a:r>
              <a:rPr lang="en-US" baseline="-25000" dirty="0"/>
              <a:t>2</a:t>
            </a:r>
            <a:r>
              <a:rPr lang="en-US" dirty="0"/>
              <a:t> (g) to effuse from a 1.0 L container at 30</a:t>
            </a:r>
            <a:r>
              <a:rPr lang="en-US" baseline="30000" dirty="0"/>
              <a:t>o</a:t>
            </a:r>
            <a:r>
              <a:rPr lang="en-US" dirty="0"/>
              <a:t>C.  In a separate experiment, it takes 25.4 s for an unknown gas to effuse under identical conditions. Which of the following gases can be the unknown gas?? (Hint: what is the relationship between rate and time?  Consider this </a:t>
            </a:r>
            <a:r>
              <a:rPr lang="en-US" i="1" dirty="0"/>
              <a:t>before</a:t>
            </a:r>
            <a:r>
              <a:rPr lang="en-US" dirty="0"/>
              <a:t> plugging numbers into any needed equations).</a:t>
            </a:r>
          </a:p>
        </p:txBody>
      </p:sp>
    </p:spTree>
    <p:extLst>
      <p:ext uri="{BB962C8B-B14F-4D97-AF65-F5344CB8AC3E}">
        <p14:creationId xmlns:p14="http://schemas.microsoft.com/office/powerpoint/2010/main" val="41897689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10 Work Area</a:t>
            </a:r>
            <a:endParaRPr lang="en-US" dirty="0"/>
          </a:p>
        </p:txBody>
      </p:sp>
      <p:sp>
        <p:nvSpPr>
          <p:cNvPr id="3" name="Content Placeholder 2"/>
          <p:cNvSpPr>
            <a:spLocks noGrp="1"/>
          </p:cNvSpPr>
          <p:nvPr>
            <p:ph idx="1"/>
          </p:nvPr>
        </p:nvSpPr>
        <p:spPr/>
        <p:txBody>
          <a:bodyPr>
            <a:normAutofit/>
          </a:bodyPr>
          <a:lstStyle/>
          <a:p>
            <a:pPr marL="0" indent="0">
              <a:buNone/>
            </a:pPr>
            <a:r>
              <a:rPr lang="en-US" sz="1400" dirty="0"/>
              <a:t>It takes 21.3 s for N</a:t>
            </a:r>
            <a:r>
              <a:rPr lang="en-US" sz="1400" baseline="-25000" dirty="0"/>
              <a:t>2</a:t>
            </a:r>
            <a:r>
              <a:rPr lang="en-US" sz="1400" dirty="0"/>
              <a:t> (g) to effuse from a 1.0 L container at 30</a:t>
            </a:r>
            <a:r>
              <a:rPr lang="en-US" sz="1400" baseline="30000" dirty="0"/>
              <a:t>o</a:t>
            </a:r>
            <a:r>
              <a:rPr lang="en-US" sz="1400" dirty="0"/>
              <a:t>C.  In a separate experiment, it takes 25.4 s for an unknown gas to effuse under identical conditions. Which of the following gases can be the unknown gas?? (Hint: what is the relationship between rate and time?  Consider this </a:t>
            </a:r>
            <a:r>
              <a:rPr lang="en-US" sz="1400" i="1" dirty="0"/>
              <a:t>before</a:t>
            </a:r>
            <a:r>
              <a:rPr lang="en-US" sz="1400" dirty="0"/>
              <a:t> plugging numbers into any needed equations</a:t>
            </a:r>
            <a:r>
              <a:rPr lang="en-US" sz="1400" dirty="0" smtClean="0"/>
              <a:t>).</a:t>
            </a:r>
          </a:p>
          <a:p>
            <a:pPr>
              <a:buFont typeface="+mj-lt"/>
              <a:buAutoNum type="alphaUcPeriod"/>
            </a:pPr>
            <a:r>
              <a:rPr lang="en-US" sz="1400" dirty="0" smtClean="0"/>
              <a:t>Cl</a:t>
            </a:r>
            <a:r>
              <a:rPr lang="en-US" sz="1400" baseline="-25000" dirty="0" smtClean="0"/>
              <a:t>2</a:t>
            </a:r>
          </a:p>
          <a:p>
            <a:pPr>
              <a:buFont typeface="+mj-lt"/>
              <a:buAutoNum type="alphaUcPeriod"/>
            </a:pPr>
            <a:r>
              <a:rPr lang="en-US" sz="1400" dirty="0" smtClean="0"/>
              <a:t>O</a:t>
            </a:r>
            <a:r>
              <a:rPr lang="en-US" sz="1400" baseline="-25000" dirty="0" smtClean="0"/>
              <a:t>2</a:t>
            </a:r>
          </a:p>
          <a:p>
            <a:pPr>
              <a:buFont typeface="+mj-lt"/>
              <a:buAutoNum type="alphaUcPeriod"/>
            </a:pPr>
            <a:r>
              <a:rPr lang="en-US" sz="1400" dirty="0" smtClean="0"/>
              <a:t>Kr</a:t>
            </a:r>
          </a:p>
          <a:p>
            <a:pPr>
              <a:buFont typeface="+mj-lt"/>
              <a:buAutoNum type="alphaUcPeriod"/>
            </a:pPr>
            <a:r>
              <a:rPr lang="en-US" sz="1400" dirty="0" err="1" smtClean="0"/>
              <a:t>Ar</a:t>
            </a:r>
            <a:endParaRPr lang="en-US" sz="1400" dirty="0" smtClean="0"/>
          </a:p>
          <a:p>
            <a:pPr>
              <a:buFont typeface="+mj-lt"/>
              <a:buAutoNum type="alphaUcPeriod"/>
            </a:pPr>
            <a:r>
              <a:rPr lang="en-US" sz="1400" dirty="0" smtClean="0"/>
              <a:t>Ne</a:t>
            </a:r>
            <a:endParaRPr lang="en-US" sz="1400" dirty="0"/>
          </a:p>
        </p:txBody>
      </p:sp>
    </p:spTree>
    <p:extLst>
      <p:ext uri="{BB962C8B-B14F-4D97-AF65-F5344CB8AC3E}">
        <p14:creationId xmlns:p14="http://schemas.microsoft.com/office/powerpoint/2010/main" val="3171810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11</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A mixture of gases at 25</a:t>
            </a:r>
            <a:r>
              <a:rPr lang="en-US" baseline="30000" dirty="0"/>
              <a:t>o</a:t>
            </a:r>
            <a:r>
              <a:rPr lang="en-US" dirty="0"/>
              <a:t>C has the following mole fractions X</a:t>
            </a:r>
            <a:r>
              <a:rPr lang="en-US" baseline="-25000" dirty="0"/>
              <a:t>Cl2</a:t>
            </a:r>
            <a:r>
              <a:rPr lang="en-US" dirty="0"/>
              <a:t> = 0.467 ,  X</a:t>
            </a:r>
            <a:r>
              <a:rPr lang="en-US" baseline="-25000" dirty="0"/>
              <a:t>CO</a:t>
            </a:r>
            <a:r>
              <a:rPr lang="en-US" dirty="0"/>
              <a:t>= 0.346, </a:t>
            </a:r>
            <a:r>
              <a:rPr lang="en-US" dirty="0" err="1"/>
              <a:t>X</a:t>
            </a:r>
            <a:r>
              <a:rPr lang="en-US" baseline="-25000" dirty="0" err="1"/>
              <a:t>Xe</a:t>
            </a:r>
            <a:r>
              <a:rPr lang="en-US" dirty="0"/>
              <a:t> = 0.007, X</a:t>
            </a:r>
            <a:r>
              <a:rPr lang="en-US" baseline="-25000" dirty="0"/>
              <a:t>N2</a:t>
            </a:r>
            <a:r>
              <a:rPr lang="en-US" dirty="0"/>
              <a:t> = 0.090, and X</a:t>
            </a:r>
            <a:r>
              <a:rPr lang="en-US" baseline="-25000" dirty="0"/>
              <a:t>H2</a:t>
            </a:r>
            <a:r>
              <a:rPr lang="en-US" dirty="0"/>
              <a:t> =  0.090.  Which gas has the greatest root mean square speed</a:t>
            </a:r>
            <a:r>
              <a:rPr lang="en-US" dirty="0" smtClean="0"/>
              <a:t>?</a:t>
            </a:r>
          </a:p>
          <a:p>
            <a:pPr marL="514350" indent="-514350">
              <a:buFont typeface="+mj-lt"/>
              <a:buAutoNum type="alphaUcPeriod"/>
            </a:pPr>
            <a:r>
              <a:rPr lang="en-US" dirty="0" smtClean="0"/>
              <a:t>H</a:t>
            </a:r>
            <a:r>
              <a:rPr lang="en-US" baseline="-25000" dirty="0" smtClean="0"/>
              <a:t>2</a:t>
            </a:r>
            <a:endParaRPr lang="en-US" dirty="0" smtClean="0"/>
          </a:p>
          <a:p>
            <a:pPr marL="514350" indent="-514350">
              <a:buFont typeface="+mj-lt"/>
              <a:buAutoNum type="alphaUcPeriod"/>
            </a:pPr>
            <a:r>
              <a:rPr lang="en-US" dirty="0" smtClean="0"/>
              <a:t>CO</a:t>
            </a:r>
          </a:p>
          <a:p>
            <a:pPr marL="514350" indent="-514350">
              <a:buFont typeface="+mj-lt"/>
              <a:buAutoNum type="alphaUcPeriod"/>
            </a:pPr>
            <a:r>
              <a:rPr lang="en-US" dirty="0" err="1" smtClean="0"/>
              <a:t>Xe</a:t>
            </a:r>
            <a:endParaRPr lang="en-US" dirty="0" smtClean="0"/>
          </a:p>
          <a:p>
            <a:pPr marL="514350" indent="-514350">
              <a:buFont typeface="+mj-lt"/>
              <a:buAutoNum type="alphaUcPeriod"/>
            </a:pPr>
            <a:r>
              <a:rPr lang="en-US" dirty="0" smtClean="0"/>
              <a:t>N</a:t>
            </a:r>
            <a:r>
              <a:rPr lang="en-US" baseline="-25000" dirty="0" smtClean="0"/>
              <a:t>2</a:t>
            </a:r>
            <a:endParaRPr lang="en-US" dirty="0" smtClean="0"/>
          </a:p>
          <a:p>
            <a:pPr marL="514350" indent="-514350">
              <a:buFont typeface="+mj-lt"/>
              <a:buAutoNum type="alphaUcPeriod"/>
            </a:pPr>
            <a:r>
              <a:rPr lang="en-US" dirty="0" smtClean="0"/>
              <a:t>Cl</a:t>
            </a:r>
            <a:r>
              <a:rPr lang="en-US" baseline="-25000" dirty="0" smtClean="0"/>
              <a:t>2</a:t>
            </a:r>
            <a:endParaRPr lang="en-US" dirty="0"/>
          </a:p>
        </p:txBody>
      </p:sp>
    </p:spTree>
    <p:extLst>
      <p:ext uri="{BB962C8B-B14F-4D97-AF65-F5344CB8AC3E}">
        <p14:creationId xmlns:p14="http://schemas.microsoft.com/office/powerpoint/2010/main" val="1971541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12A</a:t>
            </a:r>
            <a:endParaRPr lang="en-US" dirty="0"/>
          </a:p>
        </p:txBody>
      </p:sp>
      <p:sp>
        <p:nvSpPr>
          <p:cNvPr id="3" name="Content Placeholder 2"/>
          <p:cNvSpPr>
            <a:spLocks noGrp="1"/>
          </p:cNvSpPr>
          <p:nvPr>
            <p:ph idx="1"/>
          </p:nvPr>
        </p:nvSpPr>
        <p:spPr/>
        <p:txBody>
          <a:bodyPr/>
          <a:lstStyle/>
          <a:p>
            <a:r>
              <a:rPr lang="en-US" dirty="0"/>
              <a:t>Under what conditions do real gas properties deviate from those properties predicted for an ideal gas? </a:t>
            </a:r>
          </a:p>
        </p:txBody>
      </p:sp>
    </p:spTree>
    <p:extLst>
      <p:ext uri="{BB962C8B-B14F-4D97-AF65-F5344CB8AC3E}">
        <p14:creationId xmlns:p14="http://schemas.microsoft.com/office/powerpoint/2010/main" val="3592647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12B</a:t>
            </a:r>
            <a:endParaRPr lang="en-US" dirty="0"/>
          </a:p>
        </p:txBody>
      </p:sp>
      <p:sp>
        <p:nvSpPr>
          <p:cNvPr id="3" name="Content Placeholder 2"/>
          <p:cNvSpPr>
            <a:spLocks noGrp="1"/>
          </p:cNvSpPr>
          <p:nvPr>
            <p:ph idx="1"/>
          </p:nvPr>
        </p:nvSpPr>
        <p:spPr/>
        <p:txBody>
          <a:bodyPr/>
          <a:lstStyle/>
          <a:p>
            <a:pPr marL="0" indent="0">
              <a:buNone/>
            </a:pPr>
            <a:r>
              <a:rPr lang="en-US" dirty="0"/>
              <a:t>Which of the following gases would be most likely to exhibit ideal-gas behavior?</a:t>
            </a:r>
          </a:p>
          <a:p>
            <a:pPr marL="514350" indent="-514350">
              <a:buFont typeface="+mj-lt"/>
              <a:buAutoNum type="alphaUcPeriod"/>
            </a:pPr>
            <a:r>
              <a:rPr lang="en-US" dirty="0" smtClean="0"/>
              <a:t>He </a:t>
            </a:r>
            <a:r>
              <a:rPr lang="en-US" dirty="0"/>
              <a:t>at 1 </a:t>
            </a:r>
            <a:r>
              <a:rPr lang="en-US" dirty="0" err="1"/>
              <a:t>atm</a:t>
            </a:r>
            <a:r>
              <a:rPr lang="en-US" dirty="0"/>
              <a:t> and 10 K</a:t>
            </a:r>
          </a:p>
          <a:p>
            <a:pPr marL="514350" indent="-514350">
              <a:buFont typeface="+mj-lt"/>
              <a:buAutoNum type="alphaUcPeriod"/>
            </a:pPr>
            <a:r>
              <a:rPr lang="en-US" dirty="0" smtClean="0"/>
              <a:t>Ne </a:t>
            </a:r>
            <a:r>
              <a:rPr lang="en-US" dirty="0"/>
              <a:t>at STP</a:t>
            </a:r>
          </a:p>
          <a:p>
            <a:pPr marL="514350" indent="-514350">
              <a:buFont typeface="+mj-lt"/>
              <a:buAutoNum type="alphaUcPeriod"/>
            </a:pPr>
            <a:r>
              <a:rPr lang="en-US" dirty="0" err="1" smtClean="0"/>
              <a:t>Ar</a:t>
            </a:r>
            <a:r>
              <a:rPr lang="en-US" dirty="0" smtClean="0"/>
              <a:t> </a:t>
            </a:r>
            <a:r>
              <a:rPr lang="en-US" dirty="0"/>
              <a:t>at 10 </a:t>
            </a:r>
            <a:r>
              <a:rPr lang="en-US" dirty="0" err="1"/>
              <a:t>torr</a:t>
            </a:r>
            <a:r>
              <a:rPr lang="en-US" dirty="0"/>
              <a:t> and 400 K</a:t>
            </a:r>
          </a:p>
          <a:p>
            <a:pPr marL="514350" indent="-514350">
              <a:buFont typeface="+mj-lt"/>
              <a:buAutoNum type="alphaUcPeriod"/>
            </a:pPr>
            <a:r>
              <a:rPr lang="en-US" dirty="0" smtClean="0"/>
              <a:t>Ne </a:t>
            </a:r>
            <a:r>
              <a:rPr lang="en-US" dirty="0"/>
              <a:t>at 100 </a:t>
            </a:r>
            <a:r>
              <a:rPr lang="en-US" dirty="0" err="1"/>
              <a:t>atm</a:t>
            </a:r>
            <a:r>
              <a:rPr lang="en-US" dirty="0"/>
              <a:t> and 273 K</a:t>
            </a:r>
          </a:p>
          <a:p>
            <a:pPr marL="514350" indent="-514350">
              <a:buFont typeface="+mj-lt"/>
              <a:buAutoNum type="alphaUcPeriod"/>
            </a:pPr>
            <a:r>
              <a:rPr lang="en-US" dirty="0" err="1" smtClean="0"/>
              <a:t>Ar</a:t>
            </a:r>
            <a:r>
              <a:rPr lang="en-US" dirty="0" smtClean="0"/>
              <a:t> </a:t>
            </a:r>
            <a:r>
              <a:rPr lang="en-US" dirty="0"/>
              <a:t>at 50 </a:t>
            </a:r>
            <a:r>
              <a:rPr lang="en-US" dirty="0" err="1"/>
              <a:t>atm</a:t>
            </a:r>
            <a:r>
              <a:rPr lang="en-US" dirty="0"/>
              <a:t> and 100 K</a:t>
            </a:r>
          </a:p>
          <a:p>
            <a:endParaRPr lang="en-US" dirty="0"/>
          </a:p>
        </p:txBody>
      </p:sp>
    </p:spTree>
    <p:extLst>
      <p:ext uri="{BB962C8B-B14F-4D97-AF65-F5344CB8AC3E}">
        <p14:creationId xmlns:p14="http://schemas.microsoft.com/office/powerpoint/2010/main" val="21712124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12C</a:t>
            </a:r>
            <a:endParaRPr lang="en-US" dirty="0"/>
          </a:p>
        </p:txBody>
      </p:sp>
      <p:sp>
        <p:nvSpPr>
          <p:cNvPr id="3" name="Content Placeholder 2"/>
          <p:cNvSpPr>
            <a:spLocks noGrp="1"/>
          </p:cNvSpPr>
          <p:nvPr>
            <p:ph idx="1"/>
          </p:nvPr>
        </p:nvSpPr>
        <p:spPr/>
        <p:txBody>
          <a:bodyPr/>
          <a:lstStyle/>
          <a:p>
            <a:pPr marL="0" indent="0">
              <a:buNone/>
            </a:pPr>
            <a:r>
              <a:rPr lang="en-US" dirty="0"/>
              <a:t>Identify the ideal gas among the three that are indicated in the graph </a:t>
            </a:r>
            <a:r>
              <a:rPr lang="en-US" dirty="0" smtClean="0"/>
              <a:t>below.</a:t>
            </a:r>
            <a:endParaRPr lang="en-US" dirty="0"/>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133600" y="2971800"/>
            <a:ext cx="4000500" cy="3048000"/>
          </a:xfrm>
          <a:prstGeom prst="rect">
            <a:avLst/>
          </a:prstGeom>
          <a:noFill/>
          <a:ln>
            <a:noFill/>
          </a:ln>
        </p:spPr>
      </p:pic>
    </p:spTree>
    <p:extLst>
      <p:ext uri="{BB962C8B-B14F-4D97-AF65-F5344CB8AC3E}">
        <p14:creationId xmlns:p14="http://schemas.microsoft.com/office/powerpoint/2010/main" val="12276811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13</a:t>
            </a:r>
            <a:endParaRPr lang="en-US" dirty="0"/>
          </a:p>
        </p:txBody>
      </p:sp>
      <p:sp>
        <p:nvSpPr>
          <p:cNvPr id="3" name="Content Placeholder 2"/>
          <p:cNvSpPr>
            <a:spLocks noGrp="1"/>
          </p:cNvSpPr>
          <p:nvPr>
            <p:ph idx="1"/>
          </p:nvPr>
        </p:nvSpPr>
        <p:spPr/>
        <p:txBody>
          <a:bodyPr/>
          <a:lstStyle/>
          <a:p>
            <a:pPr marL="0" indent="0">
              <a:buNone/>
            </a:pPr>
            <a:r>
              <a:rPr lang="en-US" dirty="0"/>
              <a:t>The C–</a:t>
            </a:r>
            <a:r>
              <a:rPr lang="en-US" dirty="0" err="1"/>
              <a:t>Cl</a:t>
            </a:r>
            <a:r>
              <a:rPr lang="en-US" dirty="0"/>
              <a:t> bond dissociation energy of CF</a:t>
            </a:r>
            <a:r>
              <a:rPr lang="en-US" baseline="-25000" dirty="0"/>
              <a:t>3</a:t>
            </a:r>
            <a:r>
              <a:rPr lang="en-US" dirty="0"/>
              <a:t>Cl is 339 kJ/mol.  What is the maximum wavelength of photons that can rupture this bond? (Consider the following: what is the energy of one photon? What is the relationship between E and λ?)</a:t>
            </a:r>
          </a:p>
        </p:txBody>
      </p:sp>
    </p:spTree>
    <p:extLst>
      <p:ext uri="{BB962C8B-B14F-4D97-AF65-F5344CB8AC3E}">
        <p14:creationId xmlns:p14="http://schemas.microsoft.com/office/powerpoint/2010/main" val="1936066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13 Work Area</a:t>
            </a:r>
            <a:endParaRPr lang="en-US" dirty="0"/>
          </a:p>
        </p:txBody>
      </p:sp>
      <p:sp>
        <p:nvSpPr>
          <p:cNvPr id="3" name="Content Placeholder 2"/>
          <p:cNvSpPr>
            <a:spLocks noGrp="1"/>
          </p:cNvSpPr>
          <p:nvPr>
            <p:ph idx="1"/>
          </p:nvPr>
        </p:nvSpPr>
        <p:spPr/>
        <p:txBody>
          <a:bodyPr>
            <a:normAutofit/>
          </a:bodyPr>
          <a:lstStyle/>
          <a:p>
            <a:pPr marL="0" indent="0">
              <a:buNone/>
            </a:pPr>
            <a:r>
              <a:rPr lang="en-US" sz="1600" dirty="0"/>
              <a:t>The C–</a:t>
            </a:r>
            <a:r>
              <a:rPr lang="en-US" sz="1600" dirty="0" err="1"/>
              <a:t>Cl</a:t>
            </a:r>
            <a:r>
              <a:rPr lang="en-US" sz="1600" dirty="0"/>
              <a:t> bond dissociation energy of CF</a:t>
            </a:r>
            <a:r>
              <a:rPr lang="en-US" sz="1600" baseline="-25000" dirty="0"/>
              <a:t>3</a:t>
            </a:r>
            <a:r>
              <a:rPr lang="en-US" sz="1600" dirty="0"/>
              <a:t>Cl is 339 kJ/mol.  What is the maximum wavelength of photons that can rupture this bond? (Consider the following: what is the energy of one photon? What is the relationship between E and λ?)</a:t>
            </a:r>
          </a:p>
        </p:txBody>
      </p:sp>
    </p:spTree>
    <p:extLst>
      <p:ext uri="{BB962C8B-B14F-4D97-AF65-F5344CB8AC3E}">
        <p14:creationId xmlns:p14="http://schemas.microsoft.com/office/powerpoint/2010/main" val="2129181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9600" dirty="0" smtClean="0"/>
              <a:t>Group Problems</a:t>
            </a:r>
            <a:endParaRPr lang="en-US" sz="9600" dirty="0"/>
          </a:p>
        </p:txBody>
      </p:sp>
    </p:spTree>
    <p:extLst>
      <p:ext uri="{BB962C8B-B14F-4D97-AF65-F5344CB8AC3E}">
        <p14:creationId xmlns:p14="http://schemas.microsoft.com/office/powerpoint/2010/main" val="31542525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14</a:t>
            </a:r>
            <a:endParaRPr lang="en-US" dirty="0"/>
          </a:p>
        </p:txBody>
      </p:sp>
      <p:sp>
        <p:nvSpPr>
          <p:cNvPr id="3" name="Content Placeholder 2"/>
          <p:cNvSpPr>
            <a:spLocks noGrp="1"/>
          </p:cNvSpPr>
          <p:nvPr>
            <p:ph idx="1"/>
          </p:nvPr>
        </p:nvSpPr>
        <p:spPr/>
        <p:txBody>
          <a:bodyPr/>
          <a:lstStyle/>
          <a:p>
            <a:pPr marL="0" indent="0">
              <a:buNone/>
            </a:pPr>
            <a:r>
              <a:rPr lang="en-US" dirty="0"/>
              <a:t>The concentration of carbon monoxide (CO) that can cause health problems is 50 ppm.  If a room at 82°C and 725 </a:t>
            </a:r>
            <a:r>
              <a:rPr lang="en-US" dirty="0" err="1"/>
              <a:t>torr</a:t>
            </a:r>
            <a:r>
              <a:rPr lang="en-US" dirty="0"/>
              <a:t> has a total of 1.0 × 10</a:t>
            </a:r>
            <a:r>
              <a:rPr lang="en-US" baseline="30000" dirty="0"/>
              <a:t>6</a:t>
            </a:r>
            <a:r>
              <a:rPr lang="en-US" dirty="0"/>
              <a:t> </a:t>
            </a:r>
            <a:r>
              <a:rPr lang="en-US" dirty="0" err="1"/>
              <a:t>mol</a:t>
            </a:r>
            <a:r>
              <a:rPr lang="en-US" dirty="0"/>
              <a:t> of gas and 2 × 10</a:t>
            </a:r>
            <a:r>
              <a:rPr lang="en-US" baseline="30000" dirty="0"/>
              <a:t>2 </a:t>
            </a:r>
            <a:r>
              <a:rPr lang="en-US" dirty="0" err="1"/>
              <a:t>mol</a:t>
            </a:r>
            <a:r>
              <a:rPr lang="en-US" dirty="0"/>
              <a:t> of CO, what is the concentration (in ppm) of CO?  Is this enough to cause health problems?  What is the partial pressure of CO in the room?</a:t>
            </a:r>
          </a:p>
          <a:p>
            <a:endParaRPr lang="en-US" dirty="0"/>
          </a:p>
        </p:txBody>
      </p:sp>
    </p:spTree>
    <p:extLst>
      <p:ext uri="{BB962C8B-B14F-4D97-AF65-F5344CB8AC3E}">
        <p14:creationId xmlns:p14="http://schemas.microsoft.com/office/powerpoint/2010/main" val="14039443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14 Work Area</a:t>
            </a:r>
            <a:endParaRPr lang="en-US" dirty="0"/>
          </a:p>
        </p:txBody>
      </p:sp>
      <p:sp>
        <p:nvSpPr>
          <p:cNvPr id="3" name="Content Placeholder 2"/>
          <p:cNvSpPr>
            <a:spLocks noGrp="1"/>
          </p:cNvSpPr>
          <p:nvPr>
            <p:ph idx="1"/>
          </p:nvPr>
        </p:nvSpPr>
        <p:spPr/>
        <p:txBody>
          <a:bodyPr>
            <a:normAutofit/>
          </a:bodyPr>
          <a:lstStyle/>
          <a:p>
            <a:pPr marL="0" indent="0">
              <a:buNone/>
            </a:pPr>
            <a:r>
              <a:rPr lang="en-US" sz="1600" dirty="0"/>
              <a:t>The concentration of carbon monoxide (CO) that can cause health problems is 50 ppm.  If a room at 82°C and 725 </a:t>
            </a:r>
            <a:r>
              <a:rPr lang="en-US" sz="1600" dirty="0" err="1"/>
              <a:t>torr</a:t>
            </a:r>
            <a:r>
              <a:rPr lang="en-US" sz="1600" dirty="0"/>
              <a:t> has a total of 1.0 × 10</a:t>
            </a:r>
            <a:r>
              <a:rPr lang="en-US" sz="1600" baseline="30000" dirty="0"/>
              <a:t>6</a:t>
            </a:r>
            <a:r>
              <a:rPr lang="en-US" sz="1600" dirty="0"/>
              <a:t> </a:t>
            </a:r>
            <a:r>
              <a:rPr lang="en-US" sz="1600" dirty="0" err="1"/>
              <a:t>mol</a:t>
            </a:r>
            <a:r>
              <a:rPr lang="en-US" sz="1600" dirty="0"/>
              <a:t> of gas and 2 × 10</a:t>
            </a:r>
            <a:r>
              <a:rPr lang="en-US" sz="1600" baseline="30000" dirty="0"/>
              <a:t>2 </a:t>
            </a:r>
            <a:r>
              <a:rPr lang="en-US" sz="1600" dirty="0" err="1"/>
              <a:t>mol</a:t>
            </a:r>
            <a:r>
              <a:rPr lang="en-US" sz="1600" dirty="0"/>
              <a:t> of CO, what is the concentration (in ppm) of CO?  Is this enough to cause health problems?  What is the partial pressure of CO in the room?</a:t>
            </a:r>
          </a:p>
        </p:txBody>
      </p:sp>
    </p:spTree>
    <p:extLst>
      <p:ext uri="{BB962C8B-B14F-4D97-AF65-F5344CB8AC3E}">
        <p14:creationId xmlns:p14="http://schemas.microsoft.com/office/powerpoint/2010/main" val="2795228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1A</a:t>
            </a:r>
            <a:endParaRPr lang="en-US" dirty="0"/>
          </a:p>
        </p:txBody>
      </p:sp>
      <p:sp>
        <p:nvSpPr>
          <p:cNvPr id="3" name="Content Placeholder 2"/>
          <p:cNvSpPr>
            <a:spLocks noGrp="1"/>
          </p:cNvSpPr>
          <p:nvPr>
            <p:ph idx="1"/>
          </p:nvPr>
        </p:nvSpPr>
        <p:spPr/>
        <p:txBody>
          <a:bodyPr/>
          <a:lstStyle/>
          <a:p>
            <a:pPr marL="0" indent="0">
              <a:buNone/>
            </a:pPr>
            <a:r>
              <a:rPr lang="en-US" dirty="0"/>
              <a:t>How do you find the pressure of the gas for each of the three set-ups shown below?</a:t>
            </a:r>
          </a:p>
        </p:txBody>
      </p:sp>
      <p:pic>
        <p:nvPicPr>
          <p:cNvPr id="4" name="Picture 3" descr="..\..\..\..\..\..\Zero\gases.bmp"/>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200400"/>
            <a:ext cx="5148262" cy="2602865"/>
          </a:xfrm>
          <a:prstGeom prst="rect">
            <a:avLst/>
          </a:prstGeom>
          <a:noFill/>
          <a:ln>
            <a:noFill/>
          </a:ln>
        </p:spPr>
      </p:pic>
    </p:spTree>
    <p:extLst>
      <p:ext uri="{BB962C8B-B14F-4D97-AF65-F5344CB8AC3E}">
        <p14:creationId xmlns:p14="http://schemas.microsoft.com/office/powerpoint/2010/main" val="4224510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1B</a:t>
            </a:r>
            <a:endParaRPr lang="en-US" dirty="0"/>
          </a:p>
        </p:txBody>
      </p:sp>
      <p:sp>
        <p:nvSpPr>
          <p:cNvPr id="3" name="Content Placeholder 2"/>
          <p:cNvSpPr>
            <a:spLocks noGrp="1"/>
          </p:cNvSpPr>
          <p:nvPr>
            <p:ph idx="1"/>
          </p:nvPr>
        </p:nvSpPr>
        <p:spPr/>
        <p:txBody>
          <a:bodyPr/>
          <a:lstStyle/>
          <a:p>
            <a:pPr marL="0" indent="0">
              <a:buNone/>
            </a:pPr>
            <a:r>
              <a:rPr lang="en-US" dirty="0"/>
              <a:t>The height of the column of mercury in the open ended manometer shown at the </a:t>
            </a:r>
            <a:r>
              <a:rPr lang="en-US" dirty="0" smtClean="0"/>
              <a:t>below </a:t>
            </a:r>
            <a:r>
              <a:rPr lang="en-US" dirty="0"/>
              <a:t>is found to be 65 mm. If the external pressure is 1.06 </a:t>
            </a:r>
            <a:r>
              <a:rPr lang="en-US" dirty="0" err="1"/>
              <a:t>atm</a:t>
            </a:r>
            <a:r>
              <a:rPr lang="en-US" dirty="0"/>
              <a:t>, what is the gas pressure inside the bulb?</a:t>
            </a:r>
          </a:p>
        </p:txBody>
      </p:sp>
      <p:pic>
        <p:nvPicPr>
          <p:cNvPr id="4" name="Picture 3" descr="manometer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3810000"/>
            <a:ext cx="2062163" cy="2486025"/>
          </a:xfrm>
          <a:prstGeom prst="rect">
            <a:avLst/>
          </a:prstGeom>
          <a:noFill/>
          <a:ln>
            <a:noFill/>
          </a:ln>
        </p:spPr>
      </p:pic>
    </p:spTree>
    <p:extLst>
      <p:ext uri="{BB962C8B-B14F-4D97-AF65-F5344CB8AC3E}">
        <p14:creationId xmlns:p14="http://schemas.microsoft.com/office/powerpoint/2010/main" val="507926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1B Work Area</a:t>
            </a:r>
            <a:endParaRPr lang="en-US" dirty="0"/>
          </a:p>
        </p:txBody>
      </p:sp>
      <p:sp>
        <p:nvSpPr>
          <p:cNvPr id="3" name="Content Placeholder 2"/>
          <p:cNvSpPr>
            <a:spLocks noGrp="1"/>
          </p:cNvSpPr>
          <p:nvPr>
            <p:ph idx="1"/>
          </p:nvPr>
        </p:nvSpPr>
        <p:spPr/>
        <p:txBody>
          <a:bodyPr>
            <a:normAutofit/>
          </a:bodyPr>
          <a:lstStyle/>
          <a:p>
            <a:pPr marL="0" indent="0">
              <a:buNone/>
            </a:pPr>
            <a:r>
              <a:rPr lang="en-US" sz="1400" dirty="0"/>
              <a:t>The height of the column of mercury in the open ended manometer shown at the below is found to be 65 mm. If the external pressure is 1.06 </a:t>
            </a:r>
            <a:r>
              <a:rPr lang="en-US" sz="1400" dirty="0" err="1"/>
              <a:t>atm</a:t>
            </a:r>
            <a:r>
              <a:rPr lang="en-US" sz="1400" dirty="0"/>
              <a:t>, what is the gas pressure inside the bulb?</a:t>
            </a:r>
          </a:p>
          <a:p>
            <a:pPr marL="0" indent="0">
              <a:buNone/>
            </a:pPr>
            <a:endParaRPr lang="en-US" sz="1400" dirty="0"/>
          </a:p>
        </p:txBody>
      </p:sp>
      <p:pic>
        <p:nvPicPr>
          <p:cNvPr id="4" name="Picture 3" descr="manometer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9400" y="2057400"/>
            <a:ext cx="2062163" cy="2486025"/>
          </a:xfrm>
          <a:prstGeom prst="rect">
            <a:avLst/>
          </a:prstGeom>
          <a:noFill/>
          <a:ln>
            <a:noFill/>
          </a:ln>
        </p:spPr>
      </p:pic>
    </p:spTree>
    <p:extLst>
      <p:ext uri="{BB962C8B-B14F-4D97-AF65-F5344CB8AC3E}">
        <p14:creationId xmlns:p14="http://schemas.microsoft.com/office/powerpoint/2010/main" val="3373823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2A</a:t>
            </a:r>
            <a:endParaRPr lang="en-US" dirty="0"/>
          </a:p>
        </p:txBody>
      </p:sp>
      <p:sp>
        <p:nvSpPr>
          <p:cNvPr id="3" name="Content Placeholder 2"/>
          <p:cNvSpPr>
            <a:spLocks noGrp="1"/>
          </p:cNvSpPr>
          <p:nvPr>
            <p:ph idx="1"/>
          </p:nvPr>
        </p:nvSpPr>
        <p:spPr/>
        <p:txBody>
          <a:bodyPr/>
          <a:lstStyle/>
          <a:p>
            <a:pPr marL="0" indent="0">
              <a:buNone/>
            </a:pPr>
            <a:r>
              <a:rPr lang="en-US" dirty="0"/>
              <a:t>A cylinder containing 20.0 L of compressed nitrogen is connected to an empty (evacuated) vessel with an unknown volume.  The gas pressure in the cylinder starts at 25 </a:t>
            </a:r>
            <a:r>
              <a:rPr lang="en-US" dirty="0" err="1"/>
              <a:t>atm</a:t>
            </a:r>
            <a:r>
              <a:rPr lang="en-US" dirty="0"/>
              <a:t> and drops to 2 </a:t>
            </a:r>
            <a:r>
              <a:rPr lang="en-US" dirty="0" err="1"/>
              <a:t>atm</a:t>
            </a:r>
            <a:r>
              <a:rPr lang="en-US" dirty="0"/>
              <a:t> without a change in temperature.  Determine the volume of the vessel. </a:t>
            </a:r>
            <a:endParaRPr lang="en-US" dirty="0" smtClean="0"/>
          </a:p>
          <a:p>
            <a:pPr marL="0" indent="0">
              <a:buNone/>
            </a:pPr>
            <a:r>
              <a:rPr lang="en-US" dirty="0" smtClean="0"/>
              <a:t>HINT: Draw Pictures!</a:t>
            </a:r>
            <a:endParaRPr lang="en-US" dirty="0"/>
          </a:p>
        </p:txBody>
      </p:sp>
    </p:spTree>
    <p:extLst>
      <p:ext uri="{BB962C8B-B14F-4D97-AF65-F5344CB8AC3E}">
        <p14:creationId xmlns:p14="http://schemas.microsoft.com/office/powerpoint/2010/main" val="461594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2A Work Area</a:t>
            </a:r>
            <a:endParaRPr lang="en-US" dirty="0"/>
          </a:p>
        </p:txBody>
      </p:sp>
      <p:sp>
        <p:nvSpPr>
          <p:cNvPr id="3" name="Content Placeholder 2"/>
          <p:cNvSpPr>
            <a:spLocks noGrp="1"/>
          </p:cNvSpPr>
          <p:nvPr>
            <p:ph idx="1"/>
          </p:nvPr>
        </p:nvSpPr>
        <p:spPr/>
        <p:txBody>
          <a:bodyPr>
            <a:normAutofit/>
          </a:bodyPr>
          <a:lstStyle/>
          <a:p>
            <a:pPr marL="0" indent="0">
              <a:buNone/>
            </a:pPr>
            <a:r>
              <a:rPr lang="en-US" sz="1400" dirty="0"/>
              <a:t>A cylinder containing 20.0 L of compressed nitrogen is connected to an empty (evacuated) vessel with an unknown volume.  The gas pressure in the cylinder starts at 25 </a:t>
            </a:r>
            <a:r>
              <a:rPr lang="en-US" sz="1400" dirty="0" err="1"/>
              <a:t>atm</a:t>
            </a:r>
            <a:r>
              <a:rPr lang="en-US" sz="1400" dirty="0"/>
              <a:t> and drops to 2 </a:t>
            </a:r>
            <a:r>
              <a:rPr lang="en-US" sz="1400" dirty="0" err="1"/>
              <a:t>atm</a:t>
            </a:r>
            <a:r>
              <a:rPr lang="en-US" sz="1400" dirty="0"/>
              <a:t> without a change in temperature.  Determine the volume of the vessel</a:t>
            </a:r>
            <a:r>
              <a:rPr lang="en-US" sz="1400" dirty="0" smtClean="0"/>
              <a:t>.  As a follow up, can you identify the gas law used?</a:t>
            </a:r>
            <a:endParaRPr lang="en-US" sz="1400" dirty="0"/>
          </a:p>
        </p:txBody>
      </p:sp>
    </p:spTree>
    <p:extLst>
      <p:ext uri="{BB962C8B-B14F-4D97-AF65-F5344CB8AC3E}">
        <p14:creationId xmlns:p14="http://schemas.microsoft.com/office/powerpoint/2010/main" val="581237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2B</a:t>
            </a:r>
            <a:endParaRPr lang="en-US" dirty="0"/>
          </a:p>
        </p:txBody>
      </p:sp>
      <p:sp>
        <p:nvSpPr>
          <p:cNvPr id="3" name="Content Placeholder 2"/>
          <p:cNvSpPr>
            <a:spLocks noGrp="1"/>
          </p:cNvSpPr>
          <p:nvPr>
            <p:ph idx="1"/>
          </p:nvPr>
        </p:nvSpPr>
        <p:spPr/>
        <p:txBody>
          <a:bodyPr/>
          <a:lstStyle/>
          <a:p>
            <a:pPr marL="0" indent="0">
              <a:buNone/>
            </a:pPr>
            <a:r>
              <a:rPr lang="en-US" dirty="0"/>
              <a:t>A sample of oxygen is confined at 273 K in a cylinder with a movable piston.  The gas has an initial pressure of 1.0 atm.  The piston compresses the gas so that the final volume is half the initial volume.  The final pressure is 2.2 atm.  What is the final temperature? </a:t>
            </a:r>
          </a:p>
        </p:txBody>
      </p:sp>
    </p:spTree>
    <p:extLst>
      <p:ext uri="{BB962C8B-B14F-4D97-AF65-F5344CB8AC3E}">
        <p14:creationId xmlns:p14="http://schemas.microsoft.com/office/powerpoint/2010/main" val="2475108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3154</TotalTime>
  <Words>1443</Words>
  <Application>Microsoft Office PowerPoint</Application>
  <PresentationFormat>On-screen Show (4:3)</PresentationFormat>
  <Paragraphs>120</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Introductory General Chemistry</vt:lpstr>
      <vt:lpstr>Reminders</vt:lpstr>
      <vt:lpstr>PowerPoint Presentation</vt:lpstr>
      <vt:lpstr>Problem 1A</vt:lpstr>
      <vt:lpstr>Problem 1B</vt:lpstr>
      <vt:lpstr>Problem 1B Work Area</vt:lpstr>
      <vt:lpstr>Problem 2A</vt:lpstr>
      <vt:lpstr>Problem 2A Work Area</vt:lpstr>
      <vt:lpstr>Problem 2B</vt:lpstr>
      <vt:lpstr>Problem 2B Work Area</vt:lpstr>
      <vt:lpstr>Problem 3</vt:lpstr>
      <vt:lpstr>Problem 4</vt:lpstr>
      <vt:lpstr>Problem 4 Work Area</vt:lpstr>
      <vt:lpstr>Problem 5A</vt:lpstr>
      <vt:lpstr>Problem 5B</vt:lpstr>
      <vt:lpstr>Problem 6</vt:lpstr>
      <vt:lpstr>Problem 7A</vt:lpstr>
      <vt:lpstr>Problem 7B</vt:lpstr>
      <vt:lpstr>Problem 8</vt:lpstr>
      <vt:lpstr>Problem 8 Work Area</vt:lpstr>
      <vt:lpstr>Problem 9</vt:lpstr>
      <vt:lpstr>Problem 10</vt:lpstr>
      <vt:lpstr>Problem 10 Work Area</vt:lpstr>
      <vt:lpstr>Problem 11</vt:lpstr>
      <vt:lpstr>Problem 12A</vt:lpstr>
      <vt:lpstr>Problem 12B</vt:lpstr>
      <vt:lpstr>Problem 12C</vt:lpstr>
      <vt:lpstr>Problem 13</vt:lpstr>
      <vt:lpstr>Problem 13 Work Area</vt:lpstr>
      <vt:lpstr>Problem 14</vt:lpstr>
      <vt:lpstr>Problem 14 Work Area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Chem 110</dc:title>
  <dc:creator>Billy</dc:creator>
  <cp:lastModifiedBy>Bill Farina</cp:lastModifiedBy>
  <cp:revision>124</cp:revision>
  <dcterms:created xsi:type="dcterms:W3CDTF">2011-06-13T20:55:55Z</dcterms:created>
  <dcterms:modified xsi:type="dcterms:W3CDTF">2013-11-11T15:33:43Z</dcterms:modified>
</cp:coreProperties>
</file>