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6AB7-65CE-4407-8A68-3821A29D9C4C}" type="datetimeFigureOut">
              <a:rPr lang="it-IT" smtClean="0"/>
              <a:pPr/>
              <a:t>24/11/2013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328D-C26F-48A7-99E8-E2AA5B3A8E2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6AB7-65CE-4407-8A68-3821A29D9C4C}" type="datetimeFigureOut">
              <a:rPr lang="it-IT" smtClean="0"/>
              <a:pPr/>
              <a:t>24/11/2013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328D-C26F-48A7-99E8-E2AA5B3A8E2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6AB7-65CE-4407-8A68-3821A29D9C4C}" type="datetimeFigureOut">
              <a:rPr lang="it-IT" smtClean="0"/>
              <a:pPr/>
              <a:t>24/11/2013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328D-C26F-48A7-99E8-E2AA5B3A8E2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6AB7-65CE-4407-8A68-3821A29D9C4C}" type="datetimeFigureOut">
              <a:rPr lang="it-IT" smtClean="0"/>
              <a:pPr/>
              <a:t>24/11/2013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328D-C26F-48A7-99E8-E2AA5B3A8E2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6AB7-65CE-4407-8A68-3821A29D9C4C}" type="datetimeFigureOut">
              <a:rPr lang="it-IT" smtClean="0"/>
              <a:pPr/>
              <a:t>24/11/2013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328D-C26F-48A7-99E8-E2AA5B3A8E2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6AB7-65CE-4407-8A68-3821A29D9C4C}" type="datetimeFigureOut">
              <a:rPr lang="it-IT" smtClean="0"/>
              <a:pPr/>
              <a:t>24/11/2013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328D-C26F-48A7-99E8-E2AA5B3A8E2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6AB7-65CE-4407-8A68-3821A29D9C4C}" type="datetimeFigureOut">
              <a:rPr lang="it-IT" smtClean="0"/>
              <a:pPr/>
              <a:t>24/11/2013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328D-C26F-48A7-99E8-E2AA5B3A8E2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6AB7-65CE-4407-8A68-3821A29D9C4C}" type="datetimeFigureOut">
              <a:rPr lang="it-IT" smtClean="0"/>
              <a:pPr/>
              <a:t>24/11/2013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328D-C26F-48A7-99E8-E2AA5B3A8E2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6AB7-65CE-4407-8A68-3821A29D9C4C}" type="datetimeFigureOut">
              <a:rPr lang="it-IT" smtClean="0"/>
              <a:pPr/>
              <a:t>24/11/2013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328D-C26F-48A7-99E8-E2AA5B3A8E2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6AB7-65CE-4407-8A68-3821A29D9C4C}" type="datetimeFigureOut">
              <a:rPr lang="it-IT" smtClean="0"/>
              <a:pPr/>
              <a:t>24/11/2013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328D-C26F-48A7-99E8-E2AA5B3A8E2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46AB7-65CE-4407-8A68-3821A29D9C4C}" type="datetimeFigureOut">
              <a:rPr lang="it-IT" smtClean="0"/>
              <a:pPr/>
              <a:t>24/11/2013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F6328D-C26F-48A7-99E8-E2AA5B3A8E2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46AB7-65CE-4407-8A68-3821A29D9C4C}" type="datetimeFigureOut">
              <a:rPr lang="it-IT" smtClean="0"/>
              <a:pPr/>
              <a:t>24/11/2013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6328D-C26F-48A7-99E8-E2AA5B3A8E20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arrotondato 2"/>
          <p:cNvSpPr/>
          <p:nvPr/>
        </p:nvSpPr>
        <p:spPr>
          <a:xfrm>
            <a:off x="3203848" y="1124744"/>
            <a:ext cx="2376264" cy="648072"/>
          </a:xfrm>
          <a:prstGeom prst="roundRect">
            <a:avLst>
              <a:gd name="adj" fmla="val 5000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b="1" dirty="0" smtClean="0">
                <a:latin typeface="Arial" pitchFamily="34" charset="0"/>
                <a:cs typeface="Arial" pitchFamily="34" charset="0"/>
              </a:rPr>
              <a:t>I Gas</a:t>
            </a:r>
            <a:endParaRPr lang="it-IT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3131840" y="1844824"/>
            <a:ext cx="26343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Le leggi e le loro proprietà</a:t>
            </a:r>
          </a:p>
          <a:p>
            <a:endParaRPr lang="it-IT" dirty="0"/>
          </a:p>
        </p:txBody>
      </p:sp>
      <p:sp>
        <p:nvSpPr>
          <p:cNvPr id="12" name="Rettangolo 11"/>
          <p:cNvSpPr/>
          <p:nvPr/>
        </p:nvSpPr>
        <p:spPr>
          <a:xfrm>
            <a:off x="1043608" y="2276872"/>
            <a:ext cx="1368152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Delle loro Proprietà</a:t>
            </a:r>
            <a:endParaRPr lang="it-IT" dirty="0"/>
          </a:p>
        </p:txBody>
      </p:sp>
      <p:sp>
        <p:nvSpPr>
          <p:cNvPr id="18" name="Rettangolo 17"/>
          <p:cNvSpPr/>
          <p:nvPr/>
        </p:nvSpPr>
        <p:spPr>
          <a:xfrm>
            <a:off x="395536" y="3933056"/>
            <a:ext cx="1152128" cy="43204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Intensive </a:t>
            </a:r>
          </a:p>
        </p:txBody>
      </p:sp>
      <p:sp>
        <p:nvSpPr>
          <p:cNvPr id="21" name="Rettangolo 20"/>
          <p:cNvSpPr/>
          <p:nvPr/>
        </p:nvSpPr>
        <p:spPr>
          <a:xfrm>
            <a:off x="2195736" y="3933056"/>
            <a:ext cx="1152128" cy="43204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estensive </a:t>
            </a:r>
          </a:p>
        </p:txBody>
      </p:sp>
      <p:cxnSp>
        <p:nvCxnSpPr>
          <p:cNvPr id="23" name="Connettore 2 22"/>
          <p:cNvCxnSpPr>
            <a:stCxn id="12" idx="2"/>
            <a:endCxn id="18" idx="0"/>
          </p:cNvCxnSpPr>
          <p:nvPr/>
        </p:nvCxnSpPr>
        <p:spPr>
          <a:xfrm flipH="1">
            <a:off x="971600" y="2852936"/>
            <a:ext cx="756084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>
            <a:stCxn id="12" idx="2"/>
            <a:endCxn id="21" idx="0"/>
          </p:cNvCxnSpPr>
          <p:nvPr/>
        </p:nvCxnSpPr>
        <p:spPr>
          <a:xfrm>
            <a:off x="1727684" y="2852936"/>
            <a:ext cx="1044116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ttangolo 33"/>
          <p:cNvSpPr/>
          <p:nvPr/>
        </p:nvSpPr>
        <p:spPr>
          <a:xfrm>
            <a:off x="395536" y="4869160"/>
            <a:ext cx="1152128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Massa</a:t>
            </a:r>
          </a:p>
          <a:p>
            <a:pPr algn="ctr"/>
            <a:r>
              <a:rPr lang="it-IT" dirty="0" smtClean="0"/>
              <a:t>Volume </a:t>
            </a:r>
          </a:p>
        </p:txBody>
      </p:sp>
      <p:sp>
        <p:nvSpPr>
          <p:cNvPr id="35" name="Rettangolo 34"/>
          <p:cNvSpPr/>
          <p:nvPr/>
        </p:nvSpPr>
        <p:spPr>
          <a:xfrm>
            <a:off x="2195736" y="4869160"/>
            <a:ext cx="1440160" cy="72008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Temperatura</a:t>
            </a:r>
          </a:p>
          <a:p>
            <a:pPr algn="ctr"/>
            <a:r>
              <a:rPr lang="it-IT" dirty="0" smtClean="0"/>
              <a:t>Pressione </a:t>
            </a:r>
          </a:p>
        </p:txBody>
      </p:sp>
      <p:sp>
        <p:nvSpPr>
          <p:cNvPr id="38" name="Freccia a sinistra 37"/>
          <p:cNvSpPr/>
          <p:nvPr/>
        </p:nvSpPr>
        <p:spPr>
          <a:xfrm rot="19396335">
            <a:off x="1917233" y="1437901"/>
            <a:ext cx="1004951" cy="597822"/>
          </a:xfrm>
          <a:prstGeom prst="leftArrow">
            <a:avLst>
              <a:gd name="adj1" fmla="val 50000"/>
              <a:gd name="adj2" fmla="val 4920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 smtClean="0"/>
              <a:t>hanno</a:t>
            </a:r>
            <a:endParaRPr lang="it-IT" dirty="0"/>
          </a:p>
        </p:txBody>
      </p:sp>
      <p:cxnSp>
        <p:nvCxnSpPr>
          <p:cNvPr id="42" name="Connettore 2 41"/>
          <p:cNvCxnSpPr>
            <a:stCxn id="18" idx="2"/>
            <a:endCxn id="34" idx="0"/>
          </p:cNvCxnSpPr>
          <p:nvPr/>
        </p:nvCxnSpPr>
        <p:spPr>
          <a:xfrm>
            <a:off x="971600" y="4365104"/>
            <a:ext cx="0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ttore 2 43"/>
          <p:cNvCxnSpPr>
            <a:stCxn id="21" idx="2"/>
            <a:endCxn id="35" idx="0"/>
          </p:cNvCxnSpPr>
          <p:nvPr/>
        </p:nvCxnSpPr>
        <p:spPr>
          <a:xfrm>
            <a:off x="2771800" y="4365104"/>
            <a:ext cx="14401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Freccia a destra 46"/>
          <p:cNvSpPr/>
          <p:nvPr/>
        </p:nvSpPr>
        <p:spPr>
          <a:xfrm rot="2000778">
            <a:off x="6092168" y="1386067"/>
            <a:ext cx="1054950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t-IT" dirty="0" smtClean="0"/>
              <a:t>hanno</a:t>
            </a:r>
            <a:endParaRPr lang="it-IT" dirty="0"/>
          </a:p>
        </p:txBody>
      </p:sp>
      <p:sp>
        <p:nvSpPr>
          <p:cNvPr id="48" name="Rettangolo 47"/>
          <p:cNvSpPr/>
          <p:nvPr/>
        </p:nvSpPr>
        <p:spPr>
          <a:xfrm>
            <a:off x="6588224" y="2204864"/>
            <a:ext cx="1368152" cy="57606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Delle Leggi</a:t>
            </a:r>
            <a:endParaRPr lang="it-IT" dirty="0"/>
          </a:p>
        </p:txBody>
      </p:sp>
      <p:sp>
        <p:nvSpPr>
          <p:cNvPr id="49" name="Rettangolo 48"/>
          <p:cNvSpPr/>
          <p:nvPr/>
        </p:nvSpPr>
        <p:spPr>
          <a:xfrm>
            <a:off x="6444208" y="3429000"/>
            <a:ext cx="2016224" cy="158417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it-IT" dirty="0" smtClean="0"/>
              <a:t>Formulate nel </a:t>
            </a:r>
            <a:r>
              <a:rPr lang="it-IT" dirty="0" err="1" smtClean="0"/>
              <a:t>XVII</a:t>
            </a:r>
            <a:r>
              <a:rPr lang="it-IT" dirty="0" smtClean="0"/>
              <a:t> e il </a:t>
            </a:r>
            <a:r>
              <a:rPr lang="it-IT" dirty="0" err="1" smtClean="0"/>
              <a:t>XIX</a:t>
            </a:r>
            <a:r>
              <a:rPr lang="it-IT" dirty="0" smtClean="0"/>
              <a:t> da diversi scienziati come Boyle, Charles e </a:t>
            </a:r>
            <a:r>
              <a:rPr lang="it-IT" dirty="0" err="1" smtClean="0"/>
              <a:t>Gay-lussac</a:t>
            </a:r>
            <a:endParaRPr lang="it-IT" dirty="0"/>
          </a:p>
        </p:txBody>
      </p:sp>
      <p:cxnSp>
        <p:nvCxnSpPr>
          <p:cNvPr id="51" name="Connettore 2 50"/>
          <p:cNvCxnSpPr>
            <a:stCxn id="48" idx="2"/>
            <a:endCxn id="49" idx="0"/>
          </p:cNvCxnSpPr>
          <p:nvPr/>
        </p:nvCxnSpPr>
        <p:spPr>
          <a:xfrm>
            <a:off x="7272300" y="2780928"/>
            <a:ext cx="18002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1"/>
          <p:cNvSpPr/>
          <p:nvPr/>
        </p:nvSpPr>
        <p:spPr>
          <a:xfrm>
            <a:off x="1691680" y="764704"/>
            <a:ext cx="5328592" cy="7200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Legge di Boyle</a:t>
            </a: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6588224" y="2636912"/>
            <a:ext cx="2232248" cy="24482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it-IT" dirty="0" smtClean="0"/>
              <a:t>Per una data quantità di gas e mantenendo costante la temperatura, il volume cambia in modo inversamente proporzionale alla pressione</a:t>
            </a:r>
            <a:endParaRPr lang="it-IT" dirty="0"/>
          </a:p>
        </p:txBody>
      </p:sp>
      <p:sp>
        <p:nvSpPr>
          <p:cNvPr id="5" name="Rettangolo 4"/>
          <p:cNvSpPr/>
          <p:nvPr/>
        </p:nvSpPr>
        <p:spPr>
          <a:xfrm>
            <a:off x="3131840" y="2780928"/>
            <a:ext cx="2232248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Isoterma </a:t>
            </a:r>
            <a:endParaRPr lang="it-IT" dirty="0"/>
          </a:p>
        </p:txBody>
      </p:sp>
      <p:sp>
        <p:nvSpPr>
          <p:cNvPr id="6" name="Freccia in giù 5"/>
          <p:cNvSpPr/>
          <p:nvPr/>
        </p:nvSpPr>
        <p:spPr>
          <a:xfrm>
            <a:off x="4139952" y="1700808"/>
            <a:ext cx="504056" cy="86409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è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7524328" y="1556792"/>
            <a:ext cx="1329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Afferma che</a:t>
            </a:r>
            <a:endParaRPr lang="it-IT" dirty="0"/>
          </a:p>
        </p:txBody>
      </p:sp>
      <p:cxnSp>
        <p:nvCxnSpPr>
          <p:cNvPr id="9" name="Connettore 7 8"/>
          <p:cNvCxnSpPr>
            <a:stCxn id="2" idx="3"/>
            <a:endCxn id="7" idx="0"/>
          </p:cNvCxnSpPr>
          <p:nvPr/>
        </p:nvCxnSpPr>
        <p:spPr>
          <a:xfrm>
            <a:off x="7020272" y="1124744"/>
            <a:ext cx="1168661" cy="432048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>
            <a:stCxn id="7" idx="2"/>
            <a:endCxn id="3" idx="0"/>
          </p:cNvCxnSpPr>
          <p:nvPr/>
        </p:nvCxnSpPr>
        <p:spPr>
          <a:xfrm flipH="1">
            <a:off x="7704348" y="1926124"/>
            <a:ext cx="484585" cy="7107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tangolo 13"/>
          <p:cNvSpPr/>
          <p:nvPr/>
        </p:nvSpPr>
        <p:spPr>
          <a:xfrm>
            <a:off x="1259632" y="4581128"/>
            <a:ext cx="2664296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51720" y="4797152"/>
            <a:ext cx="1080120" cy="366143"/>
          </a:xfrm>
          <a:prstGeom prst="rect">
            <a:avLst/>
          </a:prstGeom>
          <a:noFill/>
        </p:spPr>
      </p:pic>
      <p:cxnSp>
        <p:nvCxnSpPr>
          <p:cNvPr id="18" name="Connettore 7 17"/>
          <p:cNvCxnSpPr>
            <a:stCxn id="2" idx="1"/>
            <a:endCxn id="14" idx="0"/>
          </p:cNvCxnSpPr>
          <p:nvPr/>
        </p:nvCxnSpPr>
        <p:spPr>
          <a:xfrm rot="10800000" flipH="1" flipV="1">
            <a:off x="1691680" y="1124744"/>
            <a:ext cx="900100" cy="3456384"/>
          </a:xfrm>
          <a:prstGeom prst="curvedConnector4">
            <a:avLst>
              <a:gd name="adj1" fmla="val -25397"/>
              <a:gd name="adj2" fmla="val 5520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1"/>
          <p:cNvSpPr/>
          <p:nvPr/>
        </p:nvSpPr>
        <p:spPr>
          <a:xfrm>
            <a:off x="1691680" y="764704"/>
            <a:ext cx="5328592" cy="7200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Legge di Charles o prima legge di </a:t>
            </a:r>
            <a:r>
              <a:rPr lang="it-IT" dirty="0" err="1" smtClean="0"/>
              <a:t>Gay-Lussac</a:t>
            </a: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6588224" y="2636912"/>
            <a:ext cx="2016224" cy="24482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it-IT" dirty="0" smtClean="0"/>
              <a:t>Il volume di una cesta quantità di gas è direttamente proporzionale alla sua temperatura se la pressione è mantenuta costante</a:t>
            </a:r>
            <a:endParaRPr lang="it-IT" dirty="0"/>
          </a:p>
        </p:txBody>
      </p:sp>
      <p:sp>
        <p:nvSpPr>
          <p:cNvPr id="5" name="Rettangolo 4"/>
          <p:cNvSpPr/>
          <p:nvPr/>
        </p:nvSpPr>
        <p:spPr>
          <a:xfrm>
            <a:off x="3131840" y="2780928"/>
            <a:ext cx="2232248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Isobara </a:t>
            </a:r>
            <a:endParaRPr lang="it-IT" dirty="0"/>
          </a:p>
        </p:txBody>
      </p:sp>
      <p:sp>
        <p:nvSpPr>
          <p:cNvPr id="6" name="Freccia in giù 5"/>
          <p:cNvSpPr/>
          <p:nvPr/>
        </p:nvSpPr>
        <p:spPr>
          <a:xfrm>
            <a:off x="4139952" y="1700808"/>
            <a:ext cx="504056" cy="86409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è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7524328" y="1556792"/>
            <a:ext cx="1329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Afferma che</a:t>
            </a:r>
            <a:endParaRPr lang="it-IT" dirty="0"/>
          </a:p>
        </p:txBody>
      </p:sp>
      <p:cxnSp>
        <p:nvCxnSpPr>
          <p:cNvPr id="9" name="Connettore 7 8"/>
          <p:cNvCxnSpPr>
            <a:stCxn id="2" idx="3"/>
            <a:endCxn id="7" idx="0"/>
          </p:cNvCxnSpPr>
          <p:nvPr/>
        </p:nvCxnSpPr>
        <p:spPr>
          <a:xfrm>
            <a:off x="7020272" y="1124744"/>
            <a:ext cx="1168661" cy="432048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>
            <a:stCxn id="7" idx="2"/>
            <a:endCxn id="3" idx="0"/>
          </p:cNvCxnSpPr>
          <p:nvPr/>
        </p:nvCxnSpPr>
        <p:spPr>
          <a:xfrm flipH="1">
            <a:off x="7596336" y="1926124"/>
            <a:ext cx="592597" cy="7107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tangolo 13"/>
          <p:cNvSpPr/>
          <p:nvPr/>
        </p:nvSpPr>
        <p:spPr>
          <a:xfrm>
            <a:off x="1259632" y="4581128"/>
            <a:ext cx="2664296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cxnSp>
        <p:nvCxnSpPr>
          <p:cNvPr id="18" name="Connettore 7 17"/>
          <p:cNvCxnSpPr>
            <a:stCxn id="2" idx="1"/>
            <a:endCxn id="14" idx="0"/>
          </p:cNvCxnSpPr>
          <p:nvPr/>
        </p:nvCxnSpPr>
        <p:spPr>
          <a:xfrm rot="10800000" flipH="1" flipV="1">
            <a:off x="1691680" y="1124744"/>
            <a:ext cx="900100" cy="3456384"/>
          </a:xfrm>
          <a:prstGeom prst="curvedConnector4">
            <a:avLst>
              <a:gd name="adj1" fmla="val -25397"/>
              <a:gd name="adj2" fmla="val 5520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648" y="4725144"/>
            <a:ext cx="2214246" cy="3600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arrotondato 1"/>
          <p:cNvSpPr/>
          <p:nvPr/>
        </p:nvSpPr>
        <p:spPr>
          <a:xfrm>
            <a:off x="1691680" y="764704"/>
            <a:ext cx="5328592" cy="72008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Seconda legge di </a:t>
            </a:r>
            <a:r>
              <a:rPr lang="it-IT" dirty="0" err="1" smtClean="0"/>
              <a:t>Gay-Lussac</a:t>
            </a:r>
            <a:endParaRPr lang="it-IT" dirty="0"/>
          </a:p>
        </p:txBody>
      </p:sp>
      <p:sp>
        <p:nvSpPr>
          <p:cNvPr id="3" name="Rettangolo 2"/>
          <p:cNvSpPr/>
          <p:nvPr/>
        </p:nvSpPr>
        <p:spPr>
          <a:xfrm>
            <a:off x="6588224" y="2636912"/>
            <a:ext cx="2232248" cy="24482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it-IT" dirty="0" smtClean="0"/>
              <a:t>La pressione di una data quantità di gas aumenta in modo direttamente proporzionale all’aumentare della temperatura</a:t>
            </a:r>
            <a:endParaRPr lang="it-IT" dirty="0"/>
          </a:p>
        </p:txBody>
      </p:sp>
      <p:sp>
        <p:nvSpPr>
          <p:cNvPr id="5" name="Rettangolo 4"/>
          <p:cNvSpPr/>
          <p:nvPr/>
        </p:nvSpPr>
        <p:spPr>
          <a:xfrm>
            <a:off x="3131840" y="2780928"/>
            <a:ext cx="2232248" cy="79208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Isocora </a:t>
            </a:r>
            <a:endParaRPr lang="it-IT" dirty="0"/>
          </a:p>
        </p:txBody>
      </p:sp>
      <p:sp>
        <p:nvSpPr>
          <p:cNvPr id="6" name="Freccia in giù 5"/>
          <p:cNvSpPr/>
          <p:nvPr/>
        </p:nvSpPr>
        <p:spPr>
          <a:xfrm>
            <a:off x="4139952" y="1700808"/>
            <a:ext cx="504056" cy="864096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è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7524328" y="1556792"/>
            <a:ext cx="13292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 smtClean="0"/>
              <a:t>Afferma che</a:t>
            </a:r>
            <a:endParaRPr lang="it-IT" dirty="0"/>
          </a:p>
        </p:txBody>
      </p:sp>
      <p:cxnSp>
        <p:nvCxnSpPr>
          <p:cNvPr id="9" name="Connettore 7 8"/>
          <p:cNvCxnSpPr>
            <a:stCxn id="2" idx="3"/>
            <a:endCxn id="7" idx="0"/>
          </p:cNvCxnSpPr>
          <p:nvPr/>
        </p:nvCxnSpPr>
        <p:spPr>
          <a:xfrm>
            <a:off x="7020272" y="1124744"/>
            <a:ext cx="1168661" cy="432048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>
            <a:stCxn id="7" idx="2"/>
            <a:endCxn id="3" idx="0"/>
          </p:cNvCxnSpPr>
          <p:nvPr/>
        </p:nvCxnSpPr>
        <p:spPr>
          <a:xfrm flipH="1">
            <a:off x="7704348" y="1926124"/>
            <a:ext cx="484585" cy="7107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ttangolo 13"/>
          <p:cNvSpPr/>
          <p:nvPr/>
        </p:nvSpPr>
        <p:spPr>
          <a:xfrm>
            <a:off x="1259632" y="4581128"/>
            <a:ext cx="2664296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cxnSp>
        <p:nvCxnSpPr>
          <p:cNvPr id="18" name="Connettore 7 17"/>
          <p:cNvCxnSpPr>
            <a:stCxn id="2" idx="1"/>
            <a:endCxn id="14" idx="0"/>
          </p:cNvCxnSpPr>
          <p:nvPr/>
        </p:nvCxnSpPr>
        <p:spPr>
          <a:xfrm rot="10800000" flipH="1" flipV="1">
            <a:off x="1691680" y="1124744"/>
            <a:ext cx="900100" cy="3456384"/>
          </a:xfrm>
          <a:prstGeom prst="curvedConnector4">
            <a:avLst>
              <a:gd name="adj1" fmla="val -25397"/>
              <a:gd name="adj2" fmla="val 5520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648" y="4797152"/>
            <a:ext cx="2358262" cy="3600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120</Words>
  <Application>Microsoft Office PowerPoint</Application>
  <PresentationFormat>Presentazione su schermo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5" baseType="lpstr">
      <vt:lpstr>Tema di Office</vt:lpstr>
      <vt:lpstr>Diapositiva 1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Casa</dc:creator>
  <cp:lastModifiedBy>Casa</cp:lastModifiedBy>
  <cp:revision>7</cp:revision>
  <dcterms:created xsi:type="dcterms:W3CDTF">2013-11-24T16:50:56Z</dcterms:created>
  <dcterms:modified xsi:type="dcterms:W3CDTF">2013-11-24T18:05:13Z</dcterms:modified>
</cp:coreProperties>
</file>