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  <p:sldId id="269" r:id="rId10"/>
    <p:sldId id="264" r:id="rId11"/>
    <p:sldId id="265" r:id="rId12"/>
    <p:sldId id="266" r:id="rId13"/>
    <p:sldId id="270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Applications to Instructional Design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Intrinsic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12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Design Models using Intrinsic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models of instructional design (</a:t>
            </a:r>
            <a:r>
              <a:rPr lang="en-US" dirty="0" err="1" smtClean="0"/>
              <a:t>Reiser</a:t>
            </a:r>
            <a:r>
              <a:rPr lang="en-US" dirty="0" smtClean="0"/>
              <a:t> and Dempsey, 2012)</a:t>
            </a:r>
          </a:p>
          <a:p>
            <a:r>
              <a:rPr lang="en-US" dirty="0" smtClean="0"/>
              <a:t>Historically, models have focused on learning outcomes, not students’ motivation (Chan and Ahern, 1999)</a:t>
            </a:r>
          </a:p>
          <a:p>
            <a:r>
              <a:rPr lang="en-US" dirty="0" smtClean="0"/>
              <a:t>Two recent offerings use motivation as their central purpose</a:t>
            </a:r>
          </a:p>
          <a:p>
            <a:pPr lvl="1"/>
            <a:r>
              <a:rPr lang="en-US" dirty="0" smtClean="0"/>
              <a:t>ARCS (Keller, 2013)</a:t>
            </a:r>
          </a:p>
          <a:p>
            <a:pPr lvl="1"/>
            <a:r>
              <a:rPr lang="en-US" dirty="0" smtClean="0"/>
              <a:t>Malone and </a:t>
            </a:r>
            <a:r>
              <a:rPr lang="en-US" dirty="0" err="1" smtClean="0"/>
              <a:t>Lepper</a:t>
            </a:r>
            <a:r>
              <a:rPr lang="en-US" dirty="0" smtClean="0"/>
              <a:t> “Taxonomy of Intrinsic Motivation” (Rees, 2011)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9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ARCS Model</a:t>
            </a:r>
            <a:br>
              <a:rPr lang="en-US" dirty="0" smtClean="0"/>
            </a:br>
            <a:r>
              <a:rPr lang="en-US" sz="1200" dirty="0" smtClean="0"/>
              <a:t>(Keller, 2013)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Developed by John Keller in 1987</a:t>
            </a:r>
          </a:p>
          <a:p>
            <a:r>
              <a:rPr lang="en-US" dirty="0" smtClean="0"/>
              <a:t>Based on the idea that resources, procedures and activities should enhance motivation to learn.</a:t>
            </a:r>
          </a:p>
          <a:p>
            <a:r>
              <a:rPr lang="en-US" dirty="0" smtClean="0"/>
              <a:t>Contains four categories under which materials and activities fall.</a:t>
            </a:r>
          </a:p>
          <a:p>
            <a:r>
              <a:rPr lang="en-US" dirty="0" smtClean="0"/>
              <a:t>Utilizing all four can help to increase student motivation to succeed.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62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ARCS Categories</a:t>
            </a:r>
            <a:br>
              <a:rPr lang="en-US" dirty="0" smtClean="0"/>
            </a:br>
            <a:r>
              <a:rPr lang="en-US" dirty="0" smtClean="0"/>
              <a:t> Part I</a:t>
            </a:r>
            <a:br>
              <a:rPr lang="en-US" dirty="0" smtClean="0"/>
            </a:br>
            <a:r>
              <a:rPr lang="en-US" sz="1200" dirty="0" smtClean="0"/>
              <a:t>(Keller, 2013a)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four categories bear a striking resemblance to both SDT and Flow Theory:</a:t>
            </a:r>
          </a:p>
          <a:p>
            <a:pPr lvl="1"/>
            <a:r>
              <a:rPr lang="en-US" dirty="0" smtClean="0"/>
              <a:t>Attention</a:t>
            </a:r>
          </a:p>
          <a:p>
            <a:pPr lvl="2"/>
            <a:r>
              <a:rPr lang="en-US" dirty="0" smtClean="0"/>
              <a:t>The activities must garner students attention and concentration (as in Flow).</a:t>
            </a:r>
          </a:p>
          <a:p>
            <a:pPr lvl="1"/>
            <a:r>
              <a:rPr lang="en-US" dirty="0" smtClean="0"/>
              <a:t>Relevance</a:t>
            </a:r>
          </a:p>
          <a:p>
            <a:pPr lvl="2"/>
            <a:r>
              <a:rPr lang="en-US" dirty="0" smtClean="0"/>
              <a:t>Students should be familiar with the material and relate to it (as in SDT)</a:t>
            </a:r>
          </a:p>
        </p:txBody>
      </p:sp>
    </p:spTree>
    <p:extLst>
      <p:ext uri="{BB962C8B-B14F-4D97-AF65-F5344CB8AC3E}">
        <p14:creationId xmlns:p14="http://schemas.microsoft.com/office/powerpoint/2010/main" val="1897693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ARCS Categories</a:t>
            </a:r>
            <a:br>
              <a:rPr lang="en-US" dirty="0" smtClean="0"/>
            </a:br>
            <a:r>
              <a:rPr lang="en-US" dirty="0" smtClean="0"/>
              <a:t> Part 2</a:t>
            </a:r>
            <a:br>
              <a:rPr lang="en-US" dirty="0" smtClean="0"/>
            </a:br>
            <a:r>
              <a:rPr lang="en-US" sz="1200" dirty="0" smtClean="0"/>
              <a:t>(Keller, 2013a)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These four categories bear a striking resemblance to both SDT and Flow Theory:</a:t>
            </a:r>
          </a:p>
          <a:p>
            <a:pPr lvl="1"/>
            <a:r>
              <a:rPr lang="en-US" dirty="0" smtClean="0"/>
              <a:t>Confidence</a:t>
            </a:r>
          </a:p>
          <a:p>
            <a:pPr lvl="2"/>
            <a:r>
              <a:rPr lang="en-US" dirty="0" smtClean="0"/>
              <a:t>Students should be in control of their learning experience (autonomy in SDT; control in Flow), be competent in the material (as in SDT) and the task should be challenging (as in Flow)</a:t>
            </a:r>
          </a:p>
          <a:p>
            <a:pPr lvl="1"/>
            <a:r>
              <a:rPr lang="en-US" dirty="0" smtClean="0"/>
              <a:t>Satisfaction</a:t>
            </a:r>
          </a:p>
          <a:p>
            <a:pPr lvl="2"/>
            <a:r>
              <a:rPr lang="en-US" dirty="0" smtClean="0"/>
              <a:t>The task should provide intrinsic reinforcement.  This is the same as the satisfaction of completing a task in a “flow state.”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476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Taxonomy of Intrinsic Motivation</a:t>
            </a:r>
            <a:br>
              <a:rPr lang="en-US" dirty="0" smtClean="0"/>
            </a:br>
            <a:r>
              <a:rPr lang="en-US" sz="1200" dirty="0" smtClean="0"/>
              <a:t>(Rees, 2011)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Also developed in 1987, but by Thomas Malone and Mark </a:t>
            </a:r>
            <a:r>
              <a:rPr lang="en-US" dirty="0" err="1" smtClean="0"/>
              <a:t>Lepper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Based on the intrinsic motivation of gameplay (a common theme in Flow)</a:t>
            </a:r>
          </a:p>
          <a:p>
            <a:r>
              <a:rPr lang="en-US" dirty="0" smtClean="0"/>
              <a:t>Four key motivating factors that when met improve learning:</a:t>
            </a:r>
          </a:p>
          <a:p>
            <a:pPr lvl="1"/>
            <a:r>
              <a:rPr lang="en-US" dirty="0" smtClean="0"/>
              <a:t>Challenge</a:t>
            </a:r>
          </a:p>
          <a:p>
            <a:pPr lvl="1"/>
            <a:r>
              <a:rPr lang="en-US" dirty="0" smtClean="0"/>
              <a:t>Curiosity</a:t>
            </a:r>
          </a:p>
          <a:p>
            <a:pPr lvl="1"/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Fantasy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57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Factors</a:t>
            </a:r>
            <a:br>
              <a:rPr lang="en-US" dirty="0" smtClean="0"/>
            </a:br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sz="1200" dirty="0" smtClean="0"/>
              <a:t>(Rees, 2011)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553200" cy="37642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Challenge</a:t>
            </a:r>
          </a:p>
          <a:p>
            <a:pPr lvl="1"/>
            <a:r>
              <a:rPr lang="en-US" dirty="0" smtClean="0"/>
              <a:t>As in Flow, the right balance between skill level and challenge is key.  Consistent positive feedback and clear goals are necessary (also like Flow)</a:t>
            </a:r>
          </a:p>
          <a:p>
            <a:r>
              <a:rPr lang="en-US" dirty="0" smtClean="0"/>
              <a:t>Curiosity</a:t>
            </a:r>
          </a:p>
          <a:p>
            <a:pPr lvl="1"/>
            <a:r>
              <a:rPr lang="en-US" dirty="0" smtClean="0"/>
              <a:t>Students can be drawn in by initial images but are pulled forward by an interest in the material.  This is akin to beginning with a small competence level and growing as the material becomes more complex (competence in SDT; challenging, concentration in Flow)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22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Motivating Factors</a:t>
            </a:r>
            <a:br>
              <a:rPr lang="en-US" dirty="0" smtClean="0"/>
            </a:br>
            <a:r>
              <a:rPr lang="en-US" dirty="0" smtClean="0"/>
              <a:t>Part 2</a:t>
            </a:r>
            <a:br>
              <a:rPr lang="en-US" dirty="0" smtClean="0"/>
            </a:br>
            <a:r>
              <a:rPr lang="en-US" sz="1200" dirty="0" smtClean="0"/>
              <a:t>(Rees, 2011)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553200" cy="3764280"/>
          </a:xfrm>
        </p:spPr>
        <p:txBody>
          <a:bodyPr>
            <a:normAutofit/>
          </a:bodyPr>
          <a:lstStyle/>
          <a:p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Learners perform better when there is a sense of control over the outcome of the project, success in a game or planning of a lesson (autonomy in SDT, control in Flow) (Cavendish, 2013) </a:t>
            </a:r>
          </a:p>
          <a:p>
            <a:r>
              <a:rPr lang="en-US" dirty="0" smtClean="0"/>
              <a:t>Fantasy</a:t>
            </a:r>
          </a:p>
          <a:p>
            <a:pPr lvl="1"/>
            <a:r>
              <a:rPr lang="en-US" dirty="0" smtClean="0"/>
              <a:t>This is more applicable to game based learning, but it also evokes a sense of control over the environment that the learning (or game) is taking place 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9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on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theories of motivation and the psychology of the human experience.  Two are most applicable here and worth evaluating:</a:t>
            </a:r>
          </a:p>
          <a:p>
            <a:pPr lvl="1"/>
            <a:r>
              <a:rPr lang="en-US" dirty="0" smtClean="0"/>
              <a:t>Self-Determination Theory (Ryan and </a:t>
            </a:r>
            <a:r>
              <a:rPr lang="en-US" dirty="0" err="1" smtClean="0"/>
              <a:t>Deci</a:t>
            </a:r>
            <a:r>
              <a:rPr lang="en-US" dirty="0" smtClean="0"/>
              <a:t>, 2000a)</a:t>
            </a:r>
          </a:p>
          <a:p>
            <a:pPr lvl="1"/>
            <a:r>
              <a:rPr lang="en-US" dirty="0" smtClean="0"/>
              <a:t>Flow Theory (</a:t>
            </a:r>
            <a:r>
              <a:rPr lang="en-US" dirty="0" err="1" smtClean="0"/>
              <a:t>Csikszentmihalyi</a:t>
            </a:r>
            <a:r>
              <a:rPr lang="en-US" dirty="0" smtClean="0"/>
              <a:t>, 2008)</a:t>
            </a:r>
          </a:p>
          <a:p>
            <a:r>
              <a:rPr lang="en-US" dirty="0" smtClean="0"/>
              <a:t>Both theories are not rooted in educational theory, but rather are theories of human motivation and psychology with applicability to instructional design.</a:t>
            </a:r>
          </a:p>
        </p:txBody>
      </p:sp>
    </p:spTree>
    <p:extLst>
      <p:ext uri="{BB962C8B-B14F-4D97-AF65-F5344CB8AC3E}">
        <p14:creationId xmlns:p14="http://schemas.microsoft.com/office/powerpoint/2010/main" val="366829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Self-Determination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Self-Determination Theory (SDT) has grown out of the </a:t>
            </a:r>
            <a:r>
              <a:rPr lang="en-US" dirty="0" smtClean="0"/>
              <a:t>research on motivation </a:t>
            </a:r>
            <a:r>
              <a:rPr lang="en-US" dirty="0" smtClean="0"/>
              <a:t>performed by Richard M. Ryan and Edward L. </a:t>
            </a:r>
            <a:r>
              <a:rPr lang="en-US" dirty="0" err="1" smtClean="0"/>
              <a:t>Deci</a:t>
            </a:r>
            <a:r>
              <a:rPr lang="en-US" dirty="0" smtClean="0"/>
              <a:t> both of the University of Rochester (Ryan and </a:t>
            </a:r>
            <a:r>
              <a:rPr lang="en-US" dirty="0" err="1" smtClean="0"/>
              <a:t>Deci</a:t>
            </a:r>
            <a:r>
              <a:rPr lang="en-US" dirty="0" smtClean="0"/>
              <a:t>, 2000a).</a:t>
            </a:r>
          </a:p>
          <a:p>
            <a:pPr lvl="1"/>
            <a:r>
              <a:rPr lang="en-US" dirty="0" smtClean="0"/>
              <a:t>SDT establishes three internal needs that we seek to satisfy: competence, relatedness and autonomy.</a:t>
            </a:r>
          </a:p>
          <a:p>
            <a:pPr lvl="1"/>
            <a:r>
              <a:rPr lang="en-US" dirty="0" smtClean="0"/>
              <a:t>SDT considers both internal and external motivation (Ryan and </a:t>
            </a:r>
            <a:r>
              <a:rPr lang="en-US" dirty="0" err="1" smtClean="0"/>
              <a:t>Deci</a:t>
            </a:r>
            <a:r>
              <a:rPr lang="en-US" dirty="0" smtClean="0"/>
              <a:t>, 2000).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Extrinsic vs. Intrinsic Motivation in SDT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228600" lvl="1"/>
            <a:r>
              <a:rPr lang="en-US" dirty="0"/>
              <a:t>We are </a:t>
            </a:r>
            <a:r>
              <a:rPr lang="en-US" dirty="0" smtClean="0"/>
              <a:t>intrinsically motivated </a:t>
            </a:r>
            <a:r>
              <a:rPr lang="en-US" dirty="0"/>
              <a:t>to satisfy </a:t>
            </a:r>
            <a:r>
              <a:rPr lang="en-US" dirty="0" smtClean="0"/>
              <a:t>our needs of competence, relatedness and autonomy.</a:t>
            </a:r>
          </a:p>
          <a:p>
            <a:pPr marL="228600" lvl="1"/>
            <a:r>
              <a:rPr lang="en-US" dirty="0" smtClean="0"/>
              <a:t>Extrinsic factors can have positive or negative effects on our intrinsic motivation based on the effect the extrinsic factors have on these needs (</a:t>
            </a:r>
            <a:r>
              <a:rPr lang="en-US" dirty="0" err="1" smtClean="0"/>
              <a:t>Deci</a:t>
            </a:r>
            <a:r>
              <a:rPr lang="en-US" dirty="0" smtClean="0"/>
              <a:t>, </a:t>
            </a:r>
            <a:r>
              <a:rPr lang="en-US" dirty="0" err="1" smtClean="0"/>
              <a:t>Koestner</a:t>
            </a:r>
            <a:r>
              <a:rPr lang="en-US" dirty="0" smtClean="0"/>
              <a:t> &amp; Ryan, 2001).</a:t>
            </a:r>
          </a:p>
          <a:p>
            <a:pPr marL="502920" lvl="2"/>
            <a:r>
              <a:rPr lang="en-US" dirty="0" smtClean="0"/>
              <a:t>Verbal rewards (“positive feedback”) can increase a student’s sense of competence</a:t>
            </a:r>
          </a:p>
          <a:p>
            <a:pPr marL="502920" lvl="2"/>
            <a:r>
              <a:rPr lang="en-US" dirty="0" smtClean="0"/>
              <a:t>Tangible rewards such as grades or prizes can decrease a student’s sense of autonomy (control over their work) and have a negative impact on motivation.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33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29200"/>
            <a:ext cx="6512511" cy="1143000"/>
          </a:xfrm>
        </p:spPr>
        <p:txBody>
          <a:bodyPr/>
          <a:lstStyle/>
          <a:p>
            <a:r>
              <a:rPr lang="en-US" dirty="0" smtClean="0"/>
              <a:t>SDT in Instructional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457200"/>
            <a:ext cx="73914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Students wish to fulfill three primary needs.  When instructional design leads to activities that fulfill these needs then learning can be more successful.</a:t>
            </a:r>
          </a:p>
          <a:p>
            <a:r>
              <a:rPr lang="en-US" dirty="0" smtClean="0"/>
              <a:t>Competence</a:t>
            </a:r>
          </a:p>
          <a:p>
            <a:pPr lvl="1"/>
            <a:r>
              <a:rPr lang="en-US" dirty="0" smtClean="0"/>
              <a:t>Students will be intrinsically motivated to perform if they feel they are competent and understand the material at hand.</a:t>
            </a:r>
          </a:p>
          <a:p>
            <a:pPr lvl="1"/>
            <a:r>
              <a:rPr lang="en-US" dirty="0" smtClean="0"/>
              <a:t>This is best illustrated by the proper scaffolding of lessons so that students can master tasks and feel successful before moving on to more difficult work. (Dirksen, 2012)</a:t>
            </a:r>
          </a:p>
          <a:p>
            <a:r>
              <a:rPr lang="en-US" dirty="0" smtClean="0"/>
              <a:t>Relatedness</a:t>
            </a:r>
          </a:p>
          <a:p>
            <a:pPr lvl="1"/>
            <a:r>
              <a:rPr lang="en-US" dirty="0" smtClean="0"/>
              <a:t>Student engagement is enhanced when the instructional material covered has direct relevance to them (</a:t>
            </a:r>
            <a:r>
              <a:rPr lang="en-US" dirty="0" err="1" smtClean="0"/>
              <a:t>Deci</a:t>
            </a:r>
            <a:r>
              <a:rPr lang="en-US" dirty="0" smtClean="0"/>
              <a:t>, 2009)</a:t>
            </a:r>
          </a:p>
          <a:p>
            <a:r>
              <a:rPr lang="en-US" dirty="0" smtClean="0"/>
              <a:t>Autonomy</a:t>
            </a:r>
          </a:p>
          <a:p>
            <a:pPr lvl="1"/>
            <a:r>
              <a:rPr lang="en-US" dirty="0" smtClean="0"/>
              <a:t>Student success can be improved when activities allow students a sense of choice and control over the purpose and outcome of their education (</a:t>
            </a:r>
            <a:r>
              <a:rPr lang="en-US" dirty="0" err="1" smtClean="0"/>
              <a:t>Deci</a:t>
            </a:r>
            <a:r>
              <a:rPr lang="en-US" dirty="0" smtClean="0"/>
              <a:t>, 2009; Cavendish, 2013).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68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Theory</a:t>
            </a:r>
            <a:br>
              <a:rPr lang="en-US" dirty="0" smtClean="0"/>
            </a:br>
            <a:r>
              <a:rPr lang="en-US" sz="1200" dirty="0" smtClean="0"/>
              <a:t>(</a:t>
            </a:r>
            <a:r>
              <a:rPr lang="en-US" sz="1200" dirty="0" err="1" smtClean="0"/>
              <a:t>Csikszentmihalyi</a:t>
            </a:r>
            <a:r>
              <a:rPr lang="en-US" sz="1200" dirty="0" smtClean="0"/>
              <a:t>, 2008)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are all driven to experience a “flow state” which is the optimum experience that we can have.</a:t>
            </a:r>
          </a:p>
          <a:p>
            <a:pPr lvl="1"/>
            <a:r>
              <a:rPr lang="en-US" dirty="0" smtClean="0"/>
              <a:t>It is characterized by total awareness of the task at hand and </a:t>
            </a:r>
            <a:r>
              <a:rPr lang="en-US" i="1" dirty="0" smtClean="0"/>
              <a:t>only</a:t>
            </a:r>
            <a:r>
              <a:rPr lang="en-US" dirty="0" smtClean="0"/>
              <a:t> the task at hand.</a:t>
            </a:r>
          </a:p>
          <a:p>
            <a:pPr lvl="1"/>
            <a:r>
              <a:rPr lang="en-US" dirty="0" smtClean="0"/>
              <a:t>When in a flow state, the sense of time, awareness of surroundings, and concern for self are dramatically altered.</a:t>
            </a:r>
          </a:p>
          <a:p>
            <a:pPr lvl="2"/>
            <a:r>
              <a:rPr lang="en-US" dirty="0" smtClean="0"/>
              <a:t>Athletes call it being “in the zone”</a:t>
            </a:r>
          </a:p>
          <a:p>
            <a:pPr lvl="2"/>
            <a:r>
              <a:rPr lang="en-US" dirty="0" smtClean="0"/>
              <a:t>It is common amongst those playing video games or engrossed in reading, both of which can go on for hours often without any realization of the passage of time.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38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Extrinsic vs. Intrinsic Motivation in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Flow by its very definition is an intrinsically motivated state (</a:t>
            </a:r>
            <a:r>
              <a:rPr lang="en-US" dirty="0" err="1" smtClean="0"/>
              <a:t>Csikszentmihalyi</a:t>
            </a:r>
            <a:r>
              <a:rPr lang="en-US" dirty="0" smtClean="0"/>
              <a:t>, 2008).</a:t>
            </a:r>
          </a:p>
          <a:p>
            <a:r>
              <a:rPr lang="en-US" dirty="0" smtClean="0"/>
              <a:t>Tasks are performed simply for their own sake.  A state of flow cannot be obtained if the motivation for performing the task is extrinsic unless the motivating factor leads to an internal desire to perform the task (</a:t>
            </a:r>
            <a:r>
              <a:rPr lang="en-US" dirty="0" err="1" smtClean="0"/>
              <a:t>Csikszentmihalyi</a:t>
            </a:r>
            <a:r>
              <a:rPr lang="en-US" dirty="0" smtClean="0"/>
              <a:t>, 2008).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Theory in Instructional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learn most efficiently when a “state of flow” is achieved.</a:t>
            </a:r>
          </a:p>
          <a:p>
            <a:pPr lvl="1"/>
            <a:r>
              <a:rPr lang="en-US" dirty="0" smtClean="0"/>
              <a:t>This is most likely to happen when a task is challenging but possible given the level of student skill (</a:t>
            </a:r>
            <a:r>
              <a:rPr lang="en-US" dirty="0" err="1" smtClean="0"/>
              <a:t>Csikszentmihalyi</a:t>
            </a:r>
            <a:r>
              <a:rPr lang="en-US" dirty="0" smtClean="0"/>
              <a:t>, 2008).</a:t>
            </a:r>
          </a:p>
          <a:p>
            <a:pPr lvl="1"/>
            <a:r>
              <a:rPr lang="en-US" dirty="0" smtClean="0"/>
              <a:t>Much like a video game, proper spacing of new material, reinforcement of old material, and consistent positive feedback can maintain a student’s flow state and enhance learning to optimum levels (Dirksen, 2012)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771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– A Balance of Challenge and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When the proper level of challenge is balanced against the skill level of the student (this can apply to any flow inducing task, not just education) then a state of flow can be reached (</a:t>
            </a:r>
            <a:r>
              <a:rPr lang="en-US" dirty="0" err="1" smtClean="0"/>
              <a:t>Csikszentmihalyi</a:t>
            </a:r>
            <a:r>
              <a:rPr lang="en-US" dirty="0" smtClean="0"/>
              <a:t>, 2008; </a:t>
            </a:r>
            <a:r>
              <a:rPr lang="en-US" i="1" dirty="0" smtClean="0"/>
              <a:t>Flow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987" y="2133600"/>
            <a:ext cx="2260023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394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1118</Words>
  <Application>Microsoft Office PowerPoint</Application>
  <PresentationFormat>On-screen Show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Slipstream</vt:lpstr>
      <vt:lpstr>Intrinsic Motivation</vt:lpstr>
      <vt:lpstr>Theories on Motivation</vt:lpstr>
      <vt:lpstr>Self-Determination Theory</vt:lpstr>
      <vt:lpstr>Extrinsic vs. Intrinsic Motivation in SDT</vt:lpstr>
      <vt:lpstr>SDT in Instructional Design</vt:lpstr>
      <vt:lpstr>Flow Theory (Csikszentmihalyi, 2008)</vt:lpstr>
      <vt:lpstr>Extrinsic vs. Intrinsic Motivation in Flow</vt:lpstr>
      <vt:lpstr>Flow Theory in Instructional Design</vt:lpstr>
      <vt:lpstr>Flow – A Balance of Challenge and Skills</vt:lpstr>
      <vt:lpstr>Instructional Design Models using Intrinsic Motivation</vt:lpstr>
      <vt:lpstr>ARCS Model (Keller, 2013)</vt:lpstr>
      <vt:lpstr>ARCS Categories  Part I (Keller, 2013a)</vt:lpstr>
      <vt:lpstr>ARCS Categories  Part 2 (Keller, 2013a)</vt:lpstr>
      <vt:lpstr>Taxonomy of Intrinsic Motivation (Rees, 2011)</vt:lpstr>
      <vt:lpstr>Motivating Factors Part 1 (Rees, 2011)</vt:lpstr>
      <vt:lpstr>Motivating Factors Part 2 (Rees, 2011)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Intrinsic Motivation</dc:title>
  <dc:creator>Bill Farina</dc:creator>
  <cp:lastModifiedBy>Bill Farina</cp:lastModifiedBy>
  <cp:revision>23</cp:revision>
  <dcterms:created xsi:type="dcterms:W3CDTF">2013-10-27T23:36:44Z</dcterms:created>
  <dcterms:modified xsi:type="dcterms:W3CDTF">2013-10-28T16:56:46Z</dcterms:modified>
</cp:coreProperties>
</file>