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7" r:id="rId2"/>
    <p:sldId id="268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 of Intrinsic Motivation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developed in 1987, but by Thomas Malone and Mark </a:t>
            </a:r>
            <a:r>
              <a:rPr lang="en-US" dirty="0" err="1" smtClean="0"/>
              <a:t>Lepper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Based on the intrinsic motivation of gameplay (a common theme in Flow)</a:t>
            </a:r>
          </a:p>
          <a:p>
            <a:r>
              <a:rPr lang="en-US" dirty="0" smtClean="0"/>
              <a:t>Four key motivating factors that when met improve learning:</a:t>
            </a:r>
          </a:p>
          <a:p>
            <a:pPr lvl="1"/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Curiosity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Fantasy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Factors</a:t>
            </a:r>
            <a:br>
              <a:rPr lang="en-US" dirty="0" smtClean="0"/>
            </a:br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53200" cy="37642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As in Flow, the right balance between skill level and challenge is key.  Consistent positive feedback and clear goals are necessary (also like Flow)</a:t>
            </a:r>
          </a:p>
          <a:p>
            <a:r>
              <a:rPr lang="en-US" dirty="0" smtClean="0"/>
              <a:t>Curiosity</a:t>
            </a:r>
          </a:p>
          <a:p>
            <a:pPr lvl="1"/>
            <a:r>
              <a:rPr lang="en-US" dirty="0" smtClean="0"/>
              <a:t>Students can be drawn in by initial images but are pulled forward by an interest in the material.  This is akin to beginning with a small competence level and growing as the material becomes more complex (competence in SDT; challenging, concentration in Flow)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Factors</a:t>
            </a:r>
            <a:br>
              <a:rPr lang="en-US" dirty="0" smtClean="0"/>
            </a:br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53200" cy="3764280"/>
          </a:xfrm>
        </p:spPr>
        <p:txBody>
          <a:bodyPr>
            <a:normAutofit/>
          </a:bodyPr>
          <a:lstStyle/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Learners perform better when there is a sense of control over the outcome of the project, success in a game or planning of a lesson (autonomy in SDT, control in Flow) (Cavendish, 2013) </a:t>
            </a:r>
          </a:p>
          <a:p>
            <a:r>
              <a:rPr lang="en-US" dirty="0" smtClean="0"/>
              <a:t>Fantasy</a:t>
            </a:r>
          </a:p>
          <a:p>
            <a:pPr lvl="1"/>
            <a:r>
              <a:rPr lang="en-US" dirty="0" smtClean="0"/>
              <a:t>This is more applicable to game based learning, but it also evokes a sense of control over the environment that the learning (or game) is taking place 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9428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201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Taxonomy of Intrinsic Motivation (Rees, 2011)</vt:lpstr>
      <vt:lpstr>Motivating Factors Part 1 (Rees, 2011)</vt:lpstr>
      <vt:lpstr>Motivating Factors Part 2 (Rees, 2011)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2013-10-28T16:28:54Z</dcterms:modified>
</cp:coreProperties>
</file>