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8" r:id="rId2"/>
    <p:sldId id="260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Self-Determination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Self-Determination Theory (SDT) has grown out of the </a:t>
            </a:r>
            <a:r>
              <a:rPr lang="en-US" dirty="0" smtClean="0"/>
              <a:t>research on </a:t>
            </a:r>
            <a:r>
              <a:rPr lang="en-US" dirty="0" smtClean="0"/>
              <a:t>motivation </a:t>
            </a:r>
            <a:r>
              <a:rPr lang="en-US" dirty="0" smtClean="0"/>
              <a:t>performed by Richard M. Ryan and Edward L. </a:t>
            </a:r>
            <a:r>
              <a:rPr lang="en-US" dirty="0" err="1" smtClean="0"/>
              <a:t>Deci</a:t>
            </a:r>
            <a:r>
              <a:rPr lang="en-US" dirty="0" smtClean="0"/>
              <a:t> both of the University of Rochester (Ryan and </a:t>
            </a:r>
            <a:r>
              <a:rPr lang="en-US" dirty="0" err="1" smtClean="0"/>
              <a:t>Deci</a:t>
            </a:r>
            <a:r>
              <a:rPr lang="en-US" dirty="0" smtClean="0"/>
              <a:t>, 2000a).</a:t>
            </a:r>
          </a:p>
          <a:p>
            <a:pPr lvl="1"/>
            <a:r>
              <a:rPr lang="en-US" dirty="0" smtClean="0"/>
              <a:t>SDT establishes three internal needs that we seek to satisfy: competence, relatedness and autonomy.</a:t>
            </a:r>
          </a:p>
          <a:p>
            <a:pPr lvl="1"/>
            <a:r>
              <a:rPr lang="en-US" dirty="0" smtClean="0"/>
              <a:t>SDT considers both internal and external motivation (Ryan and </a:t>
            </a:r>
            <a:r>
              <a:rPr lang="en-US" dirty="0" err="1" smtClean="0"/>
              <a:t>Deci</a:t>
            </a:r>
            <a:r>
              <a:rPr lang="en-US" dirty="0" smtClean="0"/>
              <a:t>, 2000).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Extrinsic vs. Intrinsic Motivation in SDT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28600" lvl="1"/>
            <a:r>
              <a:rPr lang="en-US" dirty="0"/>
              <a:t>We are </a:t>
            </a:r>
            <a:r>
              <a:rPr lang="en-US" dirty="0" smtClean="0"/>
              <a:t>intrinsically motivated </a:t>
            </a:r>
            <a:r>
              <a:rPr lang="en-US" dirty="0"/>
              <a:t>to satisfy </a:t>
            </a:r>
            <a:r>
              <a:rPr lang="en-US" dirty="0" smtClean="0"/>
              <a:t>our needs of competence, relatedness and autonomy.</a:t>
            </a:r>
          </a:p>
          <a:p>
            <a:pPr marL="228600" lvl="1"/>
            <a:r>
              <a:rPr lang="en-US" dirty="0" smtClean="0"/>
              <a:t>Extrinsic factors can have positive or negative effects on our intrinsic motivation based on the effect the extrinsic factors have on these needs (</a:t>
            </a:r>
            <a:r>
              <a:rPr lang="en-US" dirty="0" err="1" smtClean="0"/>
              <a:t>Deci</a:t>
            </a:r>
            <a:r>
              <a:rPr lang="en-US" dirty="0" smtClean="0"/>
              <a:t>, </a:t>
            </a:r>
            <a:r>
              <a:rPr lang="en-US" dirty="0" err="1" smtClean="0"/>
              <a:t>Koestner</a:t>
            </a:r>
            <a:r>
              <a:rPr lang="en-US" dirty="0" smtClean="0"/>
              <a:t> &amp; Ryan, 2001).</a:t>
            </a:r>
          </a:p>
          <a:p>
            <a:pPr marL="502920" lvl="2"/>
            <a:r>
              <a:rPr lang="en-US" dirty="0" smtClean="0"/>
              <a:t>Verbal rewards (“positive feedback”) can increase a student’s sense of competence</a:t>
            </a:r>
          </a:p>
          <a:p>
            <a:pPr marL="502920" lvl="2"/>
            <a:r>
              <a:rPr lang="en-US" dirty="0" smtClean="0"/>
              <a:t>Tangible rewards such as grades or prizes can decrease a student’s sense of autonomy (control over their work) and have a negative impact on motivation.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29200"/>
            <a:ext cx="6512511" cy="1143000"/>
          </a:xfrm>
        </p:spPr>
        <p:txBody>
          <a:bodyPr/>
          <a:lstStyle/>
          <a:p>
            <a:r>
              <a:rPr lang="en-US" dirty="0" smtClean="0"/>
              <a:t>SDT in Instructional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457200"/>
            <a:ext cx="73914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Students wish to fulfill three primary needs.  When instructional design leads to activities that fulfill these needs then learning can be more successful.</a:t>
            </a:r>
          </a:p>
          <a:p>
            <a:r>
              <a:rPr lang="en-US" dirty="0" smtClean="0"/>
              <a:t>Competence</a:t>
            </a:r>
          </a:p>
          <a:p>
            <a:pPr lvl="1"/>
            <a:r>
              <a:rPr lang="en-US" dirty="0" smtClean="0"/>
              <a:t>Students will be intrinsically motivated to perform if they feel they are competent and understand the material at hand.</a:t>
            </a:r>
          </a:p>
          <a:p>
            <a:pPr lvl="1"/>
            <a:r>
              <a:rPr lang="en-US" dirty="0" smtClean="0"/>
              <a:t>This is best illustrated by the proper scaffolding of lessons so that students can master tasks and feel successful before moving on to more difficult work. (Dirksen, 2012)</a:t>
            </a:r>
          </a:p>
          <a:p>
            <a:r>
              <a:rPr lang="en-US" dirty="0" smtClean="0"/>
              <a:t>Relatedness</a:t>
            </a:r>
          </a:p>
          <a:p>
            <a:pPr lvl="1"/>
            <a:r>
              <a:rPr lang="en-US" dirty="0" smtClean="0"/>
              <a:t>Student engagement is enhanced when the instructional material covered has direct relevance to them (</a:t>
            </a:r>
            <a:r>
              <a:rPr lang="en-US" dirty="0" err="1" smtClean="0"/>
              <a:t>Deci</a:t>
            </a:r>
            <a:r>
              <a:rPr lang="en-US" dirty="0" smtClean="0"/>
              <a:t>, 2009)</a:t>
            </a:r>
          </a:p>
          <a:p>
            <a:r>
              <a:rPr lang="en-US" dirty="0" smtClean="0"/>
              <a:t>Autonomy</a:t>
            </a:r>
          </a:p>
          <a:p>
            <a:pPr lvl="1"/>
            <a:r>
              <a:rPr lang="en-US" dirty="0" smtClean="0"/>
              <a:t>Student success can be improved when activities allow students a sense of choice and control over the purpose and outcome of their education (</a:t>
            </a:r>
            <a:r>
              <a:rPr lang="en-US" dirty="0" err="1" smtClean="0"/>
              <a:t>Deci</a:t>
            </a:r>
            <a:r>
              <a:rPr lang="en-US" dirty="0" smtClean="0"/>
              <a:t>, 2009; Cavendish, 2013).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8586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117</TotalTime>
  <Words>300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Self-Determination Theory</vt:lpstr>
      <vt:lpstr>Extrinsic vs. Intrinsic Motivation in SDT</vt:lpstr>
      <vt:lpstr>SDT in Instructional 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Intrinsic Motivation</dc:title>
  <dc:creator>Bill Farina</dc:creator>
  <cp:lastModifiedBy>Bill Farina</cp:lastModifiedBy>
  <cp:revision>24</cp:revision>
  <dcterms:created xsi:type="dcterms:W3CDTF">2013-10-27T23:36:44Z</dcterms:created>
  <dcterms:modified xsi:type="dcterms:W3CDTF">2013-10-28T16:57:13Z</dcterms:modified>
</cp:coreProperties>
</file>