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9" r:id="rId2"/>
    <p:sldId id="261" r:id="rId3"/>
    <p:sldId id="263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Theory</a:t>
            </a:r>
            <a:br>
              <a:rPr lang="en-US" dirty="0" smtClean="0"/>
            </a:br>
            <a:r>
              <a:rPr lang="en-US" sz="1200" dirty="0" smtClean="0"/>
              <a:t>(</a:t>
            </a:r>
            <a:r>
              <a:rPr lang="en-US" sz="1200" dirty="0" err="1" smtClean="0"/>
              <a:t>Csikszentmihalyi</a:t>
            </a:r>
            <a:r>
              <a:rPr lang="en-US" sz="1200" dirty="0" smtClean="0"/>
              <a:t>, 2008)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are all driven to experience a “flow state” which is the optimum experience that we can have.</a:t>
            </a:r>
          </a:p>
          <a:p>
            <a:pPr lvl="1"/>
            <a:r>
              <a:rPr lang="en-US" dirty="0" smtClean="0"/>
              <a:t>It is characterized by total awareness of the task at hand and </a:t>
            </a:r>
            <a:r>
              <a:rPr lang="en-US" i="1" dirty="0" smtClean="0"/>
              <a:t>only</a:t>
            </a:r>
            <a:r>
              <a:rPr lang="en-US" dirty="0" smtClean="0"/>
              <a:t> the task at hand.</a:t>
            </a:r>
          </a:p>
          <a:p>
            <a:pPr lvl="1"/>
            <a:r>
              <a:rPr lang="en-US" dirty="0" smtClean="0"/>
              <a:t>When in a flow state, the sense of time, awareness of surroundings, and concern for self are dramatically altered.</a:t>
            </a:r>
          </a:p>
          <a:p>
            <a:pPr lvl="2"/>
            <a:r>
              <a:rPr lang="en-US" dirty="0" smtClean="0"/>
              <a:t>Athletes call it being “in the zone”</a:t>
            </a:r>
          </a:p>
          <a:p>
            <a:pPr lvl="2"/>
            <a:r>
              <a:rPr lang="en-US" dirty="0" smtClean="0"/>
              <a:t>It is common amongst those playing video games or engrossed in reading, both of which can go on for hours often without any realization of the passage of time.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038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Extrinsic vs. Intrinsic Motivation in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Flow by its very definition is an intrinsically motivated state (</a:t>
            </a:r>
            <a:r>
              <a:rPr lang="en-US" dirty="0" err="1" smtClean="0"/>
              <a:t>Csikszentmihalyi</a:t>
            </a:r>
            <a:r>
              <a:rPr lang="en-US" dirty="0" smtClean="0"/>
              <a:t>, 2008).</a:t>
            </a:r>
          </a:p>
          <a:p>
            <a:r>
              <a:rPr lang="en-US" dirty="0" smtClean="0"/>
              <a:t>Tasks are performed simply for their own sake.  A state of flow cannot be obtained if the motivation for performing the task is extrinsic unless the motivating factor leads to an internal desire to perform the task (</a:t>
            </a:r>
            <a:r>
              <a:rPr lang="en-US" dirty="0" err="1" smtClean="0"/>
              <a:t>Csikszentmihalyi</a:t>
            </a:r>
            <a:r>
              <a:rPr lang="en-US" dirty="0" smtClean="0"/>
              <a:t>, 2008).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46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Theory in Instructional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We learn most efficiently when a “state of flow” is achieved.</a:t>
            </a:r>
          </a:p>
          <a:p>
            <a:pPr lvl="1"/>
            <a:r>
              <a:rPr lang="en-US" dirty="0" smtClean="0"/>
              <a:t>This is most likely to happen when a task is challenging but possible given the level of student skill (</a:t>
            </a:r>
            <a:r>
              <a:rPr lang="en-US" dirty="0" err="1" smtClean="0"/>
              <a:t>Csikszentmihalyi</a:t>
            </a:r>
            <a:r>
              <a:rPr lang="en-US" dirty="0" smtClean="0"/>
              <a:t>, 2008).</a:t>
            </a:r>
          </a:p>
          <a:p>
            <a:pPr lvl="1"/>
            <a:r>
              <a:rPr lang="en-US" dirty="0" smtClean="0"/>
              <a:t>Much like a video game, proper spacing of new material, reinforcement of old material, and consistent positive feedback can maintain a student’s flow state and enhance learning to optimum levels (Dirksen, 2012)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77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– A Balance of Challenge and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When the proper level of challenge is balanced against the skill level of the student (this can apply to any flow inducing task, not just education) then a state of flow can be reached (</a:t>
            </a:r>
            <a:r>
              <a:rPr lang="en-US" dirty="0" err="1" smtClean="0"/>
              <a:t>Csikszentmihalyi</a:t>
            </a:r>
            <a:r>
              <a:rPr lang="en-US" dirty="0" smtClean="0"/>
              <a:t>, 2008; </a:t>
            </a:r>
            <a:r>
              <a:rPr lang="en-US" i="1" dirty="0" smtClean="0"/>
              <a:t>Flow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987" y="2133600"/>
            <a:ext cx="2260023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394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117</TotalTime>
  <Words>302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Flow Theory (Csikszentmihalyi, 2008)</vt:lpstr>
      <vt:lpstr>Extrinsic vs. Intrinsic Motivation in Flow</vt:lpstr>
      <vt:lpstr>Flow Theory in Instructional Design</vt:lpstr>
      <vt:lpstr>Flow – A Balance of Challenge and Skills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Intrinsic Motivation</dc:title>
  <dc:creator>Bill Farina</dc:creator>
  <cp:lastModifiedBy>Bill Farina</cp:lastModifiedBy>
  <cp:revision>23</cp:revision>
  <dcterms:created xsi:type="dcterms:W3CDTF">2013-10-27T23:36:44Z</dcterms:created>
  <dcterms:modified xsi:type="dcterms:W3CDTF">2013-10-28T16:27:54Z</dcterms:modified>
</cp:coreProperties>
</file>