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65" r:id="rId2"/>
    <p:sldId id="266" r:id="rId3"/>
    <p:sldId id="27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10/28/2013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ARCS Model</a:t>
            </a:r>
            <a:br>
              <a:rPr lang="en-US" dirty="0" smtClean="0"/>
            </a:br>
            <a:r>
              <a:rPr lang="en-US" sz="1200" dirty="0" smtClean="0"/>
              <a:t>(Keller, 2013)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Developed by John Keller in 1987</a:t>
            </a:r>
          </a:p>
          <a:p>
            <a:r>
              <a:rPr lang="en-US" dirty="0" smtClean="0"/>
              <a:t>Based on the idea that resources, procedures and activities should enhance motivation to learn.</a:t>
            </a:r>
          </a:p>
          <a:p>
            <a:r>
              <a:rPr lang="en-US" dirty="0" smtClean="0"/>
              <a:t>Contains four categories under which materials and activities fall.</a:t>
            </a:r>
          </a:p>
          <a:p>
            <a:r>
              <a:rPr lang="en-US" dirty="0" smtClean="0"/>
              <a:t>Utilizing all four can help to increase student motivation to succeed.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462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ARCS Categories</a:t>
            </a:r>
            <a:br>
              <a:rPr lang="en-US" dirty="0" smtClean="0"/>
            </a:br>
            <a:r>
              <a:rPr lang="en-US" dirty="0" smtClean="0"/>
              <a:t> Part I</a:t>
            </a:r>
            <a:br>
              <a:rPr lang="en-US" dirty="0" smtClean="0"/>
            </a:br>
            <a:r>
              <a:rPr lang="en-US" sz="1200" dirty="0" smtClean="0"/>
              <a:t>(Keller, 2013a)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These four categories bear a striking resemblance to both SDT and Flow Theory:</a:t>
            </a:r>
          </a:p>
          <a:p>
            <a:pPr lvl="1"/>
            <a:r>
              <a:rPr lang="en-US" dirty="0" smtClean="0"/>
              <a:t>Attention</a:t>
            </a:r>
          </a:p>
          <a:p>
            <a:pPr lvl="2"/>
            <a:r>
              <a:rPr lang="en-US" dirty="0" smtClean="0"/>
              <a:t>The activities must garner students attention and concentration (as in Flow).</a:t>
            </a:r>
          </a:p>
          <a:p>
            <a:pPr lvl="1"/>
            <a:r>
              <a:rPr lang="en-US" dirty="0" smtClean="0"/>
              <a:t>Relevance</a:t>
            </a:r>
          </a:p>
          <a:p>
            <a:pPr lvl="2"/>
            <a:r>
              <a:rPr lang="en-US" dirty="0" smtClean="0"/>
              <a:t>Students should be familiar with the material and relate to it (as in SDT)</a:t>
            </a:r>
          </a:p>
        </p:txBody>
      </p:sp>
    </p:spTree>
    <p:extLst>
      <p:ext uri="{BB962C8B-B14F-4D97-AF65-F5344CB8AC3E}">
        <p14:creationId xmlns:p14="http://schemas.microsoft.com/office/powerpoint/2010/main" val="1897693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ARCS Categories</a:t>
            </a:r>
            <a:br>
              <a:rPr lang="en-US" dirty="0" smtClean="0"/>
            </a:br>
            <a:r>
              <a:rPr lang="en-US" dirty="0" smtClean="0"/>
              <a:t> Part 2</a:t>
            </a:r>
            <a:br>
              <a:rPr lang="en-US" dirty="0" smtClean="0"/>
            </a:br>
            <a:r>
              <a:rPr lang="en-US" sz="1200" dirty="0" smtClean="0"/>
              <a:t>(Keller, 2013a)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These four categories bear a striking resemblance to both SDT and Flow Theory:</a:t>
            </a:r>
          </a:p>
          <a:p>
            <a:pPr lvl="1"/>
            <a:r>
              <a:rPr lang="en-US" dirty="0" smtClean="0"/>
              <a:t>Confidence</a:t>
            </a:r>
          </a:p>
          <a:p>
            <a:pPr lvl="2"/>
            <a:r>
              <a:rPr lang="en-US" dirty="0" smtClean="0"/>
              <a:t>Students should be in control of their learning experience (autonomy in SDT; control in Flow), be competent in the material (as in SDT) and the task should be challenging (as in Flow)</a:t>
            </a:r>
          </a:p>
          <a:p>
            <a:pPr lvl="1"/>
            <a:r>
              <a:rPr lang="en-US" dirty="0" smtClean="0"/>
              <a:t>Satisfaction</a:t>
            </a:r>
          </a:p>
          <a:p>
            <a:pPr lvl="2"/>
            <a:r>
              <a:rPr lang="en-US" dirty="0" smtClean="0"/>
              <a:t>The task should provide intrinsic reinforcement.  This is the same as the satisfaction of completing a task in a “flow state.”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476898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117</TotalTime>
  <Words>174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Slipstream</vt:lpstr>
      <vt:lpstr>ARCS Model (Keller, 2013)</vt:lpstr>
      <vt:lpstr>ARCS Categories  Part I (Keller, 2013a)</vt:lpstr>
      <vt:lpstr>ARCS Categories  Part 2 (Keller, 2013a)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Intrinsic Motivation</dc:title>
  <dc:creator>Bill Farina</dc:creator>
  <cp:lastModifiedBy>Bill Farina</cp:lastModifiedBy>
  <cp:revision>23</cp:revision>
  <dcterms:created xsi:type="dcterms:W3CDTF">2013-10-27T23:36:44Z</dcterms:created>
  <dcterms:modified xsi:type="dcterms:W3CDTF">2013-10-28T16:28:36Z</dcterms:modified>
</cp:coreProperties>
</file>