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EEFC-590A-4619-AC4B-C6ABCD3B3E8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8C533-EDF8-44A6-944B-99EE959D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33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EEFC-590A-4619-AC4B-C6ABCD3B3E8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8C533-EDF8-44A6-944B-99EE959D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15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EEFC-590A-4619-AC4B-C6ABCD3B3E8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8C533-EDF8-44A6-944B-99EE959D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09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EEFC-590A-4619-AC4B-C6ABCD3B3E8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8C533-EDF8-44A6-944B-99EE959D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199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EEFC-590A-4619-AC4B-C6ABCD3B3E8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8C533-EDF8-44A6-944B-99EE959D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82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EEFC-590A-4619-AC4B-C6ABCD3B3E8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8C533-EDF8-44A6-944B-99EE959D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771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EEFC-590A-4619-AC4B-C6ABCD3B3E8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8C533-EDF8-44A6-944B-99EE959D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0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EEFC-590A-4619-AC4B-C6ABCD3B3E8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8C533-EDF8-44A6-944B-99EE959D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14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EEFC-590A-4619-AC4B-C6ABCD3B3E8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8C533-EDF8-44A6-944B-99EE959D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834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EEFC-590A-4619-AC4B-C6ABCD3B3E8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8C533-EDF8-44A6-944B-99EE959D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9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EEFC-590A-4619-AC4B-C6ABCD3B3E8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8C533-EDF8-44A6-944B-99EE959D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6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AEEFC-590A-4619-AC4B-C6ABCD3B3E80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8C533-EDF8-44A6-944B-99EE959D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04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free-extras.com/pics/h/homer_simpson_and_donut-1090.pn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Mole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81000"/>
            <a:ext cx="133350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-14288"/>
            <a:ext cx="2381250" cy="345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63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mmm…donuts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5486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How many donuts are in the box?</a:t>
            </a:r>
          </a:p>
          <a:p>
            <a:pPr lvl="1"/>
            <a:r>
              <a:rPr lang="en-US" dirty="0" smtClean="0"/>
              <a:t>Dozen</a:t>
            </a:r>
          </a:p>
          <a:p>
            <a:pPr lvl="1"/>
            <a:r>
              <a:rPr lang="en-US" dirty="0" smtClean="0"/>
              <a:t>Twelve</a:t>
            </a:r>
          </a:p>
          <a:p>
            <a:r>
              <a:rPr lang="en-US" dirty="0" smtClean="0"/>
              <a:t>If I have 1 dozen donuts how do I convert that number (mathematically) to individual donuts?</a:t>
            </a:r>
          </a:p>
          <a:p>
            <a:pPr lvl="1"/>
            <a:r>
              <a:rPr lang="en-US" dirty="0" smtClean="0"/>
              <a:t>Multiply by 12</a:t>
            </a:r>
          </a:p>
          <a:p>
            <a:pPr lvl="1"/>
            <a:r>
              <a:rPr lang="en-US" dirty="0" smtClean="0"/>
              <a:t>That was hard to remember!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143000"/>
            <a:ext cx="3809524" cy="50920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6477000"/>
            <a:ext cx="6172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Image taken from </a:t>
            </a:r>
            <a:r>
              <a:rPr lang="en-US" sz="1000" dirty="0" smtClean="0">
                <a:hlinkClick r:id="rId3"/>
              </a:rPr>
              <a:t>http://images.free-extras.com/pics/h/homer_simpson_and_donut-1090.png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6706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 a similar concept in chemistry because the </a:t>
            </a:r>
            <a:r>
              <a:rPr lang="en-US" dirty="0" smtClean="0"/>
              <a:t>number </a:t>
            </a:r>
            <a:r>
              <a:rPr lang="en-US" dirty="0" smtClean="0"/>
              <a:t>of atoms in molecules is so large.</a:t>
            </a:r>
          </a:p>
          <a:p>
            <a:r>
              <a:rPr lang="en-US" dirty="0" smtClean="0"/>
              <a:t>Remember there are 12 items in a dozen</a:t>
            </a:r>
          </a:p>
          <a:p>
            <a:r>
              <a:rPr lang="en-US" dirty="0" smtClean="0"/>
              <a:t>Well there are 6.02x10</a:t>
            </a:r>
            <a:r>
              <a:rPr lang="en-US" baseline="30000" dirty="0" smtClean="0"/>
              <a:t>23</a:t>
            </a:r>
            <a:r>
              <a:rPr lang="en-US" dirty="0" smtClean="0"/>
              <a:t> items in a </a:t>
            </a:r>
            <a:r>
              <a:rPr lang="en-US" dirty="0" smtClean="0"/>
              <a:t>mole</a:t>
            </a:r>
          </a:p>
          <a:p>
            <a:pPr lvl="1"/>
            <a:r>
              <a:rPr lang="en-US" dirty="0" smtClean="0"/>
              <a:t>This number is so large that if you had a mole of pennies you could give almost 900 BILLION dollars to every person on the planet.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7094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complicated </a:t>
            </a:r>
            <a:r>
              <a:rPr lang="en-US" dirty="0" smtClean="0"/>
              <a:t>than a dozen…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can use the number of something to determine moles</a:t>
            </a:r>
          </a:p>
          <a:p>
            <a:r>
              <a:rPr lang="en-US" dirty="0" smtClean="0"/>
              <a:t>We can also use the mass of something (using its molar mass) or the volume of a gas (22.4 L in 1 mole)</a:t>
            </a:r>
          </a:p>
          <a:p>
            <a:r>
              <a:rPr lang="en-US" dirty="0" smtClean="0"/>
              <a:t>So many conversions!!  How can we remember all the relationships, and the conversions if remembering a dozen was hard…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46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ROLEY MOLEY…she likes to DANCE!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0200" y="1130072"/>
            <a:ext cx="3810000" cy="54993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mole is an animal it has THREE FEET:</a:t>
            </a:r>
          </a:p>
          <a:p>
            <a:pPr marL="0" indent="0">
              <a:buNone/>
            </a:pPr>
            <a:r>
              <a:rPr lang="en-US" dirty="0"/>
              <a:t>GRAMS, PARTICLES AND LITERS</a:t>
            </a:r>
          </a:p>
          <a:p>
            <a:pPr marL="0" indent="0">
              <a:buNone/>
            </a:pPr>
            <a:r>
              <a:rPr lang="en-US" dirty="0"/>
              <a:t>When you go </a:t>
            </a:r>
            <a:r>
              <a:rPr lang="en-US" dirty="0" smtClean="0"/>
              <a:t>up, you </a:t>
            </a:r>
            <a:r>
              <a:rPr lang="en-US" i="1" dirty="0"/>
              <a:t>divide</a:t>
            </a:r>
            <a:r>
              <a:rPr lang="en-US" dirty="0"/>
              <a:t>!</a:t>
            </a:r>
          </a:p>
          <a:p>
            <a:pPr marL="0" indent="0">
              <a:buNone/>
            </a:pPr>
            <a:r>
              <a:rPr lang="en-US" dirty="0"/>
              <a:t>When you go down, you </a:t>
            </a:r>
            <a:r>
              <a:rPr lang="en-US" i="1" dirty="0"/>
              <a:t>multiply</a:t>
            </a:r>
            <a:r>
              <a:rPr lang="en-US" dirty="0"/>
              <a:t>!</a:t>
            </a:r>
          </a:p>
          <a:p>
            <a:pPr marL="0" indent="0">
              <a:buNone/>
            </a:pPr>
            <a:r>
              <a:rPr lang="en-US" dirty="0"/>
              <a:t>ROLEY MOLEY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3999" y="1130073"/>
            <a:ext cx="5386201" cy="4352925"/>
            <a:chOff x="0" y="0"/>
            <a:chExt cx="6543675" cy="4638675"/>
          </a:xfrm>
        </p:grpSpPr>
        <p:grpSp>
          <p:nvGrpSpPr>
            <p:cNvPr id="5" name="Group 4"/>
            <p:cNvGrpSpPr/>
            <p:nvPr/>
          </p:nvGrpSpPr>
          <p:grpSpPr>
            <a:xfrm>
              <a:off x="0" y="0"/>
              <a:ext cx="6543675" cy="3990975"/>
              <a:chOff x="0" y="0"/>
              <a:chExt cx="6543675" cy="3990975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295275" y="685800"/>
                <a:ext cx="5295900" cy="203835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8" name="Isosceles Triangle 17"/>
              <p:cNvSpPr/>
              <p:nvPr/>
            </p:nvSpPr>
            <p:spPr>
              <a:xfrm>
                <a:off x="2790825" y="1571625"/>
                <a:ext cx="238125" cy="295275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9" name="Donut 18"/>
              <p:cNvSpPr/>
              <p:nvPr/>
            </p:nvSpPr>
            <p:spPr>
              <a:xfrm>
                <a:off x="1638300" y="1009650"/>
                <a:ext cx="314325" cy="323850"/>
              </a:xfrm>
              <a:prstGeom prst="donu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0" name="Donut 19"/>
              <p:cNvSpPr/>
              <p:nvPr/>
            </p:nvSpPr>
            <p:spPr>
              <a:xfrm>
                <a:off x="3848100" y="1019175"/>
                <a:ext cx="314325" cy="323850"/>
              </a:xfrm>
              <a:prstGeom prst="donu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19725" y="0"/>
                <a:ext cx="1123950" cy="1123950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762000" cy="1104900"/>
              </a:xfrm>
              <a:prstGeom prst="rect">
                <a:avLst/>
              </a:prstGeom>
            </p:spPr>
          </p:pic>
          <p:sp>
            <p:nvSpPr>
              <p:cNvPr id="23" name="Diagonal Stripe 22"/>
              <p:cNvSpPr/>
              <p:nvPr/>
            </p:nvSpPr>
            <p:spPr>
              <a:xfrm>
                <a:off x="619125" y="2476500"/>
                <a:ext cx="552450" cy="1362075"/>
              </a:xfrm>
              <a:prstGeom prst="diagStrip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4" name="Diagonal Stripe 23"/>
              <p:cNvSpPr/>
              <p:nvPr/>
            </p:nvSpPr>
            <p:spPr>
              <a:xfrm rot="227719">
                <a:off x="4867275" y="2428875"/>
                <a:ext cx="552450" cy="1362075"/>
              </a:xfrm>
              <a:prstGeom prst="diagStripe">
                <a:avLst/>
              </a:prstGeom>
              <a:noFill/>
              <a:scene3d>
                <a:camera prst="orthographicFront">
                  <a:rot lat="0" lon="0" rev="30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2705100" y="2724150"/>
                <a:ext cx="381000" cy="126682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66675" y="1676400"/>
              <a:ext cx="5852472" cy="2962275"/>
              <a:chOff x="0" y="0"/>
              <a:chExt cx="5852472" cy="2962275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 flipV="1">
                <a:off x="228600" y="723900"/>
                <a:ext cx="466725" cy="1009650"/>
              </a:xfrm>
              <a:prstGeom prst="straightConnector1">
                <a:avLst/>
              </a:prstGeom>
              <a:ln w="158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 flipH="1" flipV="1">
                <a:off x="4349848" y="1047750"/>
                <a:ext cx="466725" cy="1009650"/>
              </a:xfrm>
              <a:prstGeom prst="straightConnector1">
                <a:avLst/>
              </a:prstGeom>
              <a:ln w="158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flipV="1">
                <a:off x="2419350" y="1123950"/>
                <a:ext cx="0" cy="1104900"/>
              </a:xfrm>
              <a:prstGeom prst="straightConnector1">
                <a:avLst/>
              </a:prstGeom>
              <a:ln w="158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flipH="1">
                <a:off x="790575" y="942975"/>
                <a:ext cx="419100" cy="1171575"/>
              </a:xfrm>
              <a:prstGeom prst="straightConnector1">
                <a:avLst/>
              </a:prstGeom>
              <a:ln w="158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>
                <a:off x="4970033" y="723900"/>
                <a:ext cx="497317" cy="1114425"/>
              </a:xfrm>
              <a:prstGeom prst="straightConnector1">
                <a:avLst/>
              </a:prstGeom>
              <a:ln w="158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3286125" y="1143000"/>
                <a:ext cx="0" cy="1104900"/>
              </a:xfrm>
              <a:prstGeom prst="straightConnector1">
                <a:avLst/>
              </a:prstGeom>
              <a:ln w="158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 Box 52"/>
              <p:cNvSpPr txBox="1"/>
              <p:nvPr/>
            </p:nvSpPr>
            <p:spPr>
              <a:xfrm>
                <a:off x="0" y="2247900"/>
                <a:ext cx="1047750" cy="714375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Times New Roman"/>
                    <a:ea typeface="Calibri"/>
                    <a:cs typeface="Times New Roman"/>
                  </a:rPr>
                  <a:t>GRAMS (Molar Mass)</a:t>
                </a:r>
              </a:p>
            </p:txBody>
          </p:sp>
          <p:sp>
            <p:nvSpPr>
              <p:cNvPr id="14" name="Text Box 53"/>
              <p:cNvSpPr txBox="1"/>
              <p:nvPr/>
            </p:nvSpPr>
            <p:spPr>
              <a:xfrm>
                <a:off x="2009775" y="2466975"/>
                <a:ext cx="1647825" cy="49530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Times New Roman"/>
                    <a:ea typeface="Calibri"/>
                    <a:cs typeface="Times New Roman"/>
                  </a:rPr>
                  <a:t>PARTICLES (Avogadro’s Number)</a:t>
                </a:r>
              </a:p>
            </p:txBody>
          </p:sp>
          <p:sp>
            <p:nvSpPr>
              <p:cNvPr id="15" name="Text Box 54"/>
              <p:cNvSpPr txBox="1"/>
              <p:nvPr/>
            </p:nvSpPr>
            <p:spPr>
              <a:xfrm>
                <a:off x="4848225" y="2314575"/>
                <a:ext cx="1004247" cy="50559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Times New Roman"/>
                    <a:ea typeface="Calibri"/>
                    <a:cs typeface="Times New Roman"/>
                  </a:rPr>
                  <a:t>LITERS (22.4 Liters)</a:t>
                </a:r>
              </a:p>
            </p:txBody>
          </p:sp>
          <p:sp>
            <p:nvSpPr>
              <p:cNvPr id="16" name="Text Box 55"/>
              <p:cNvSpPr txBox="1"/>
              <p:nvPr/>
            </p:nvSpPr>
            <p:spPr>
              <a:xfrm>
                <a:off x="1647825" y="0"/>
                <a:ext cx="2524125" cy="8096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rot="0" spcFirstLastPara="1" vert="horz" wrap="square" lIns="91440" tIns="45720" rIns="91440" bIns="45720" numCol="1" spcCol="0" rtlCol="0" fromWordArt="0" anchor="t" anchorCtr="0" forceAA="0" compatLnSpc="1">
                <a:prstTxWarp prst="textArchDown">
                  <a:avLst/>
                </a:prstTxWarp>
                <a:noAutofit/>
                <a:scene3d>
                  <a:camera prst="perspectiveAbove"/>
                  <a:lightRig rig="threePt" dir="t"/>
                </a:scene3d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tabLst>
                    <a:tab pos="942975" algn="l"/>
                  </a:tabLst>
                </a:pPr>
                <a:r>
                  <a:rPr lang="en-US" sz="3600" b="1">
                    <a:ln w="5271" cap="flat" cmpd="sng" algn="ctr">
                      <a:solidFill>
                        <a:srgbClr val="4579B8"/>
                      </a:solidFill>
                      <a:prstDash val="solid"/>
                      <a:round/>
                    </a:ln>
                    <a:gradFill>
                      <a:gsLst>
                        <a:gs pos="0">
                          <a:srgbClr val="BED3F9"/>
                        </a:gs>
                        <a:gs pos="9000">
                          <a:srgbClr val="9EC1FF"/>
                        </a:gs>
                        <a:gs pos="50000">
                          <a:srgbClr val="003692"/>
                        </a:gs>
                        <a:gs pos="79000">
                          <a:srgbClr val="9EC1FF"/>
                        </a:gs>
                        <a:gs pos="100000">
                          <a:srgbClr val="BED3F9"/>
                        </a:gs>
                      </a:gsLst>
                      <a:lin ang="5400000" scaled="0"/>
                    </a:gradFill>
                    <a:effectLst/>
                    <a:latin typeface="Times New Roman"/>
                    <a:ea typeface="Calibri"/>
                    <a:cs typeface="Times New Roman"/>
                  </a:rPr>
                  <a:t>MOLES</a:t>
                </a:r>
                <a:endParaRPr lang="en-US" sz="1100">
                  <a:effectLst/>
                  <a:latin typeface="Times New Roman"/>
                  <a:ea typeface="Calibri"/>
                  <a:cs typeface="Times New Roman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6635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230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Mole</vt:lpstr>
      <vt:lpstr>mmm…donuts</vt:lpstr>
      <vt:lpstr>The Mole</vt:lpstr>
      <vt:lpstr>More complicated than a dozen…</vt:lpstr>
      <vt:lpstr>ROLEY MOLEY…she likes to DANCE!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Mole</dc:title>
  <dc:creator>Bill</dc:creator>
  <cp:lastModifiedBy>Bill</cp:lastModifiedBy>
  <cp:revision>9</cp:revision>
  <dcterms:created xsi:type="dcterms:W3CDTF">2013-09-23T14:32:37Z</dcterms:created>
  <dcterms:modified xsi:type="dcterms:W3CDTF">2013-09-23T20:10:54Z</dcterms:modified>
</cp:coreProperties>
</file>