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70" r:id="rId13"/>
    <p:sldId id="267" r:id="rId14"/>
    <p:sldId id="271" r:id="rId15"/>
    <p:sldId id="269" r:id="rId16"/>
    <p:sldId id="268" r:id="rId1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10/6/2013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‹Nº›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lp.utn.edu.ar/grupos/aepeq/mapcon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bibliotecadigital.educ.ar/articles/read/279" TargetMode="External"/><Relationship Id="rId4" Type="http://schemas.openxmlformats.org/officeDocument/2006/relationships/hyperlink" Target="http://www.eduteka.org/pdfdir/MapasConceptuale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teka.org/Entrevista22.ph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duteka.org/modulos/4/91/707/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219195" y="1052736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s" sz="3600" b="1" dirty="0"/>
              <a:t>Mapas y Redes Conceptuales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139952" y="6165304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b="1" dirty="0" smtClean="0">
                <a:solidFill>
                  <a:schemeClr val="bg1"/>
                </a:solidFill>
              </a:rPr>
              <a:t>Autores: Mario </a:t>
            </a:r>
            <a:r>
              <a:rPr lang="es-AR" b="1" dirty="0" err="1" smtClean="0">
                <a:solidFill>
                  <a:schemeClr val="bg1"/>
                </a:solidFill>
              </a:rPr>
              <a:t>Roncallo</a:t>
            </a:r>
            <a:r>
              <a:rPr lang="es-AR" b="1" dirty="0" smtClean="0">
                <a:solidFill>
                  <a:schemeClr val="bg1"/>
                </a:solidFill>
              </a:rPr>
              <a:t> – </a:t>
            </a:r>
            <a:r>
              <a:rPr lang="es-AR" b="1" dirty="0" smtClean="0">
                <a:solidFill>
                  <a:schemeClr val="bg1"/>
                </a:solidFill>
              </a:rPr>
              <a:t>Susana </a:t>
            </a:r>
            <a:r>
              <a:rPr lang="es-AR" b="1" dirty="0" smtClean="0">
                <a:solidFill>
                  <a:schemeClr val="bg1"/>
                </a:solidFill>
              </a:rPr>
              <a:t>Curiel</a:t>
            </a:r>
            <a:endParaRPr lang="es-A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315877"/>
            <a:ext cx="5698976" cy="79694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s" sz="2400" dirty="0"/>
              <a:t>Ejemplos de uso en el aula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Presentación de un tema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. Desde la teoría del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aprendizaje</a:t>
            </a:r>
          </a:p>
          <a:p>
            <a:pPr marL="457200" lvl="0" indent="-4191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significativo funciona como un “organizador anticipante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pPr marL="457200" lvl="0" indent="-419100" rtl="0">
              <a:buClr>
                <a:schemeClr val="dk1"/>
              </a:buClr>
              <a:buSzPct val="100000"/>
              <a:buNone/>
            </a:pPr>
            <a:endParaRPr lang="es" sz="1800" dirty="0">
              <a:latin typeface="Arial" pitchFamily="34" charset="0"/>
              <a:cs typeface="Arial" pitchFamily="34" charset="0"/>
            </a:endParaRPr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Cierre de un tema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. Desde la teoría del aprendizaje significativo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marL="457200" lvl="0" indent="-4191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permite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una “reconciliación integradora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pPr marL="457200" lvl="0" indent="-419100" rtl="0">
              <a:buClr>
                <a:schemeClr val="dk1"/>
              </a:buClr>
              <a:buSzPct val="100000"/>
              <a:buNone/>
            </a:pPr>
            <a:endParaRPr lang="es" sz="1800" dirty="0">
              <a:latin typeface="Arial" pitchFamily="34" charset="0"/>
              <a:cs typeface="Arial" pitchFamily="34" charset="0"/>
            </a:endParaRPr>
          </a:p>
          <a:p>
            <a:pPr marL="457200" lvl="0" indent="-41910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Desarrollo de un tema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. Desde la teoría del aprendizaje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significativo</a:t>
            </a:r>
          </a:p>
          <a:p>
            <a:pPr marL="457200" lvl="0" indent="-41910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posibilita representar la relación de conocimientos nuevos con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marL="457200" lvl="0" indent="-41910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conocimientos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previos del alumno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23528" y="110840"/>
            <a:ext cx="8229600" cy="655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s" sz="2400" dirty="0"/>
              <a:t>Cómo usarlos en el aula (con alumnos).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67175" y="795101"/>
            <a:ext cx="8229600" cy="56582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400" dirty="0">
                <a:latin typeface="Arial" pitchFamily="34" charset="0"/>
                <a:cs typeface="Arial" pitchFamily="34" charset="0"/>
              </a:rPr>
              <a:t>En una exposición (dialogada o no) al presentar un tema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400" dirty="0">
                <a:latin typeface="Arial" pitchFamily="34" charset="0"/>
                <a:cs typeface="Arial" pitchFamily="34" charset="0"/>
              </a:rPr>
              <a:t>El mapa puede tener simplicidad y generalidad para ir completándolo y complejizándolo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durante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el desarrollo del mismo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400" dirty="0">
                <a:latin typeface="Arial" pitchFamily="34" charset="0"/>
                <a:cs typeface="Arial" pitchFamily="34" charset="0"/>
              </a:rPr>
              <a:t>Puede complementar la técnica del torbellino de ideas cuando se exploran saberes previos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los alumnos. Luego de tomar nota de los conceptos que aparecen en el torbellino, se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intenta</a:t>
            </a: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armar un mapa conceptual en forma colaborativa que de cuenta de los saberes para luego,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durante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el desarrollo del tema, confrontar la validez o no de los mismos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400" dirty="0">
                <a:latin typeface="Arial" pitchFamily="34" charset="0"/>
                <a:cs typeface="Arial" pitchFamily="34" charset="0"/>
              </a:rPr>
              <a:t>Puede proponerse su uso como complemento a la búsqueda de palabras claves de un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texto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informativo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400" dirty="0">
                <a:latin typeface="Arial" pitchFamily="34" charset="0"/>
                <a:cs typeface="Arial" pitchFamily="34" charset="0"/>
              </a:rPr>
              <a:t>Puede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utilizarse como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apoyo a una presentación de un tema por parte de los alumnos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400" dirty="0">
                <a:latin typeface="Arial" pitchFamily="34" charset="0"/>
                <a:cs typeface="Arial" pitchFamily="34" charset="0"/>
              </a:rPr>
              <a:t>Puede proponerse a los alumnos un listado de conceptos para que con los mismos armen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mapa conceptual que de cuenta de lo aprendido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42900" rtl="0">
              <a:buClr>
                <a:schemeClr val="dk1"/>
              </a:buClr>
              <a:buSzPct val="100000"/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196752"/>
            <a:ext cx="6984776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34290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Una variante del punto anterior puede ser la presentación de mapas </a:t>
            </a:r>
          </a:p>
          <a:p>
            <a:pPr marL="457200" lvl="0" indent="-342900">
              <a:spcBef>
                <a:spcPts val="600"/>
              </a:spcBef>
              <a:buClr>
                <a:schemeClr val="dk1"/>
              </a:buClr>
              <a:buSzPct val="100000"/>
            </a:pPr>
            <a:r>
              <a:rPr lang="es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conceptuales incompletos (pueden sustraérseles conceptos y/o conectores).</a:t>
            </a:r>
          </a:p>
          <a:p>
            <a:pPr marL="457200" lvl="0" indent="-342900">
              <a:spcBef>
                <a:spcPts val="600"/>
              </a:spcBef>
              <a:buClr>
                <a:schemeClr val="dk1"/>
              </a:buClr>
              <a:buSzPct val="100000"/>
            </a:pPr>
            <a:endParaRPr lang="es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457200" lvl="0" indent="-34290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Otra variante es proveer un mapa con conceptos supraordenados (mucha</a:t>
            </a:r>
          </a:p>
          <a:p>
            <a:pPr marL="457200" lvl="0" indent="-342900">
              <a:spcBef>
                <a:spcPts val="600"/>
              </a:spcBef>
              <a:buClr>
                <a:schemeClr val="dk1"/>
              </a:buClr>
              <a:buSzPct val="100000"/>
            </a:pPr>
            <a:r>
              <a:rPr lang="es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generalidad) para que tengan que buscar información y desagregar uno, dos o tres</a:t>
            </a:r>
          </a:p>
          <a:p>
            <a:pPr marL="457200" lvl="0" indent="-342900">
              <a:spcBef>
                <a:spcPts val="600"/>
              </a:spcBef>
              <a:buClr>
                <a:schemeClr val="dk1"/>
              </a:buClr>
              <a:buSzPct val="100000"/>
            </a:pPr>
            <a:r>
              <a:rPr lang="es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niveles.</a:t>
            </a:r>
            <a:endParaRPr lang="es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hape 82"/>
          <p:cNvSpPr txBox="1">
            <a:spLocks noGrp="1"/>
          </p:cNvSpPr>
          <p:nvPr>
            <p:ph type="title"/>
          </p:nvPr>
        </p:nvSpPr>
        <p:spPr>
          <a:xfrm>
            <a:off x="467544" y="260648"/>
            <a:ext cx="8229600" cy="655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s" sz="2400" dirty="0"/>
              <a:t>Cómo usarlos en el aula (con alumnos).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67544" y="3861048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</a:rPr>
              <a:t>¿Qué más se les ocurre?</a:t>
            </a:r>
            <a:endParaRPr lang="es-AR" sz="2400" b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77085" y="84178"/>
            <a:ext cx="8229600" cy="10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s" sz="2400" dirty="0"/>
              <a:t>Uso en la planificación </a:t>
            </a:r>
            <a:r>
              <a:rPr lang="es" sz="2400" dirty="0" smtClean="0"/>
              <a:t>docente</a:t>
            </a:r>
            <a:br>
              <a:rPr lang="es" sz="2400" dirty="0" smtClean="0"/>
            </a:br>
            <a:r>
              <a:rPr lang="es" sz="1800" dirty="0" smtClean="0"/>
              <a:t>(</a:t>
            </a:r>
            <a:r>
              <a:rPr lang="es" sz="1800" dirty="0"/>
              <a:t>ejemplo de la asignatura “sociología” de nivel medio).</a:t>
            </a:r>
          </a:p>
        </p:txBody>
      </p:sp>
      <p:sp>
        <p:nvSpPr>
          <p:cNvPr id="89" name="Shape 89"/>
          <p:cNvSpPr/>
          <p:nvPr/>
        </p:nvSpPr>
        <p:spPr>
          <a:xfrm>
            <a:off x="179512" y="1196752"/>
            <a:ext cx="8712968" cy="547260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38336"/>
          </a:xfrm>
        </p:spPr>
        <p:txBody>
          <a:bodyPr>
            <a:normAutofit/>
          </a:bodyPr>
          <a:lstStyle/>
          <a:p>
            <a:pPr algn="ctr"/>
            <a:r>
              <a:rPr lang="es-AR" sz="1800" dirty="0" smtClean="0"/>
              <a:t>Se recomienda previo a la planificación escrita</a:t>
            </a:r>
            <a:endParaRPr lang="es-AR" sz="1800" dirty="0"/>
          </a:p>
        </p:txBody>
      </p:sp>
      <p:pic>
        <p:nvPicPr>
          <p:cNvPr id="1026" name="Picture 2" descr="https://lh3.googleusercontent.com/nIX-fMPQ49Pd90maqTeugpuS1Wqvkm3d0YEP8hAKvEgmFXe27I9bxkkzu4UcwOBWKb0r81I71CbO3X5LPcgq16ciynlbbiVXIjY4Cp7NPp-O6G4Fc2sQbbgPa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989696"/>
            <a:ext cx="8352928" cy="5824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s"/>
              <a:t>Bibliografía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26000" y="1504775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" sz="1400" u="sng" dirty="0">
                <a:solidFill>
                  <a:schemeClr val="hlink"/>
                </a:solidFill>
                <a:hlinkClick r:id="rId3"/>
              </a:rPr>
              <a:t>http://www.frlp.utn.edu.ar/grupos/aepeq/mapcon.html</a:t>
            </a:r>
          </a:p>
          <a:p>
            <a:r>
              <a:rPr lang="es" sz="1400" u="sng" dirty="0">
                <a:solidFill>
                  <a:schemeClr val="hlink"/>
                </a:solidFill>
                <a:hlinkClick r:id="rId4"/>
              </a:rPr>
              <a:t>http://www.eduteka.org/pdfdir/MapasConceptuales.pdf</a:t>
            </a:r>
          </a:p>
          <a:p>
            <a:r>
              <a:rPr lang="es" sz="1400" u="sng" dirty="0">
                <a:solidFill>
                  <a:schemeClr val="hlink"/>
                </a:solidFill>
                <a:hlinkClick r:id="rId5"/>
              </a:rPr>
              <a:t>http://bibliotecadigital.educ.ar/articles/read/279</a:t>
            </a:r>
          </a:p>
          <a:p>
            <a:r>
              <a:rPr lang="es" sz="1400" dirty="0" smtClean="0"/>
              <a:t>Ausubel</a:t>
            </a:r>
            <a:r>
              <a:rPr lang="es" sz="1400" dirty="0"/>
              <a:t>, D. P.: La psicología del aprendizaje verbal significativo. Nueva York, Grune &amp; Stratton, 1963</a:t>
            </a:r>
            <a:r>
              <a:rPr lang="es" sz="1400" dirty="0" smtClean="0"/>
              <a:t>.</a:t>
            </a:r>
          </a:p>
          <a:p>
            <a:r>
              <a:rPr lang="es" sz="1400" dirty="0" smtClean="0"/>
              <a:t>Ausubel</a:t>
            </a:r>
            <a:r>
              <a:rPr lang="es" sz="1400" dirty="0"/>
              <a:t>, D. P.: Psicología Educativa: Una visión cognitiva. Nueva York, Holt, Rinehart y Winston, 1968</a:t>
            </a:r>
            <a:r>
              <a:rPr lang="es" sz="1400" dirty="0" smtClean="0"/>
              <a:t>.</a:t>
            </a:r>
          </a:p>
          <a:p>
            <a:r>
              <a:rPr lang="es" sz="1400" dirty="0" smtClean="0"/>
              <a:t>Ausubel</a:t>
            </a:r>
            <a:r>
              <a:rPr lang="es" sz="1400" dirty="0"/>
              <a:t>, D. P., NovAk, J. D. y HANesiAN, H.: Psicología Educativa: Un punto de vista cognoscitivo. México, </a:t>
            </a:r>
            <a:r>
              <a:rPr lang="es" sz="1400" dirty="0" smtClean="0"/>
              <a:t>Trillas</a:t>
            </a:r>
            <a:r>
              <a:rPr lang="es" sz="1400" dirty="0"/>
              <a:t>, 1983.</a:t>
            </a:r>
          </a:p>
          <a:p>
            <a:endParaRPr dirty="0"/>
          </a:p>
          <a:p>
            <a:pPr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23528" y="188640"/>
            <a:ext cx="7776864" cy="12101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s" dirty="0" smtClean="0">
                <a:solidFill>
                  <a:schemeClr val="accent1"/>
                </a:solidFill>
              </a:rPr>
              <a:t>Diferencias y similitudes </a:t>
            </a:r>
            <a:r>
              <a:rPr lang="es" dirty="0">
                <a:solidFill>
                  <a:schemeClr val="accent1"/>
                </a:solidFill>
              </a:rPr>
              <a:t>entre Mapas y Redes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3491880" y="1412776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4572000" y="1412776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2123728" y="1772816"/>
            <a:ext cx="18002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Aspecto Gráfico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076056" y="1772816"/>
            <a:ext cx="19442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Aspecto Semántico</a:t>
            </a:r>
            <a:endParaRPr lang="es-AR" dirty="0">
              <a:solidFill>
                <a:schemeClr val="tx1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flipH="1">
            <a:off x="2123728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79512" y="2708921"/>
            <a:ext cx="2232248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Similitud</a:t>
            </a:r>
            <a:r>
              <a:rPr lang="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Formados por </a:t>
            </a:r>
            <a:r>
              <a:rPr lang="e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nodos</a:t>
            </a:r>
            <a:r>
              <a:rPr lang="e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(es decir, palabras enmarcadas) y </a:t>
            </a:r>
            <a:r>
              <a:rPr lang="e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conexiones entre    nodos </a:t>
            </a:r>
            <a:r>
              <a:rPr lang="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(es decir, líneas que unen los nodos y que dan cuenta de que entre ellos existe alguna relación). </a:t>
            </a:r>
          </a:p>
          <a:p>
            <a:endParaRPr lang="es-AR" dirty="0">
              <a:solidFill>
                <a:schemeClr val="tx1"/>
              </a:solidFill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3203848" y="2132856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2699792" y="2708920"/>
            <a:ext cx="2880320" cy="37548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Diferencia: </a:t>
            </a:r>
            <a:r>
              <a:rPr lang="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</a:t>
            </a:r>
            <a:r>
              <a:rPr lang="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mapas conceptuales</a:t>
            </a:r>
            <a:r>
              <a:rPr lang="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tienen </a:t>
            </a:r>
            <a:r>
              <a:rPr lang="e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jerarquía gráfica</a:t>
            </a:r>
            <a:r>
              <a:rPr lang="e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decir, los conceptos más  abarcativos se explicitan en la parte superior del mismo y, descendiendo por el mapa, se encuentran los conceptos de jerarquía intermedia y luego los menos abarcativos. Se lee de arriba hacia abajo.</a:t>
            </a:r>
          </a:p>
          <a:p>
            <a:pPr lvl="0"/>
            <a:r>
              <a:rPr lang="es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redes conceptuales</a:t>
            </a:r>
            <a:r>
              <a:rPr lang="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en cambio, </a:t>
            </a:r>
            <a:r>
              <a:rPr lang="es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requieren jerarquía gráfica vertical</a:t>
            </a:r>
            <a:r>
              <a:rPr lang="es" b="1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" dirty="0" smtClean="0">
                <a:latin typeface="Arial" pitchFamily="34" charset="0"/>
                <a:cs typeface="Arial" pitchFamily="34" charset="0"/>
              </a:rPr>
              <a:t>por lo tanto, las conexiones entre nodos, en vez de líneas, son flechas que orientan el sentido de la lectura</a:t>
            </a:r>
            <a:endParaRPr lang="e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AR" dirty="0">
              <a:solidFill>
                <a:schemeClr val="tx1"/>
              </a:solidFill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6372200" y="2204864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6156176" y="2924945"/>
            <a:ext cx="1584176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AR" b="1" dirty="0" smtClean="0">
                <a:latin typeface="Arial" pitchFamily="34" charset="0"/>
                <a:cs typeface="Arial" pitchFamily="34" charset="0"/>
              </a:rPr>
              <a:t>Diferencia: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" dirty="0" smtClean="0">
                <a:latin typeface="Arial" pitchFamily="34" charset="0"/>
                <a:cs typeface="Arial" pitchFamily="34" charset="0"/>
              </a:rPr>
              <a:t>mporta con qué tipo de palabras está permitido llenar los nodos y completar las leyendas sobre los nexos.</a:t>
            </a:r>
          </a:p>
          <a:p>
            <a:pPr lvl="0">
              <a:buClr>
                <a:srgbClr val="000000"/>
              </a:buClr>
              <a:buSzPct val="78571"/>
            </a:pPr>
            <a:r>
              <a:rPr lang="e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AR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39552" y="188640"/>
            <a:ext cx="7188150" cy="622587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566749" y="0"/>
            <a:ext cx="8208000" cy="6793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50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s" sz="2400" dirty="0"/>
              <a:t>¿Cómo se usan los elementos de un MC?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251520" y="914376"/>
            <a:ext cx="8229600" cy="59492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b="1" u="sng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" sz="1400" b="1" u="sng" dirty="0">
                <a:latin typeface="Arial" pitchFamily="34" charset="0"/>
                <a:cs typeface="Arial" pitchFamily="34" charset="0"/>
              </a:rPr>
              <a:t>conceptos, las ideas, los contenidos: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 se designan mediante algún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término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o palabra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lvl="0" algn="just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no como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una oración. Los conceptos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colocan dentro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de una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figura geométrica, ya que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deben</a:t>
            </a:r>
          </a:p>
          <a:p>
            <a:pPr lvl="0" algn="just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ser diferenciados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de las palabras de enlace. Manifiestan un acontecimiento, idea,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cualidad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u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lvl="0" algn="just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objeto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, por lo tanto, pueden ser palabras, imágenes, nombres,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archivos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de audio, etc.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lvl="0" algn="just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ordenan jerárquicamente desde arriba hacia abajo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endParaRPr dirty="0">
              <a:latin typeface="Arial" pitchFamily="34" charset="0"/>
              <a:cs typeface="Arial" pitchFamily="34" charset="0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b="1" u="sng" dirty="0">
                <a:latin typeface="Arial" pitchFamily="34" charset="0"/>
                <a:cs typeface="Arial" pitchFamily="34" charset="0"/>
              </a:rPr>
              <a:t>Los conectores y las palabras de enlace:</a:t>
            </a:r>
            <a:r>
              <a:rPr lang="e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sirven para relacionar los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conceptos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.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partir de ellos se forman las proposiciones que a su vez se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relacionan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entre sí, tanto por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las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de enlace como por las jerarquías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entre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los conceptos que las componen.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conectores se representan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gráficamente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con líneas o flechas que respeten la relación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entre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conceptos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palabras de enlace se escriben sobre o junto a la línea o flecha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conectora que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une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los conceptos. Las palabras de enlace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pueden ser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verbos, adverbios,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conjunciones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preposiciones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dirty="0">
              <a:latin typeface="Arial" pitchFamily="34" charset="0"/>
              <a:cs typeface="Arial" pitchFamily="34" charset="0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b="1" u="sng" dirty="0">
                <a:latin typeface="Arial" pitchFamily="34" charset="0"/>
                <a:cs typeface="Arial" pitchFamily="34" charset="0"/>
              </a:rPr>
              <a:t>Las proposiciones: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 la lectura de los conceptos, sus conectores y las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de enlace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forman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una proposición con sentido. Las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proposiciones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se forman con dos o más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conceptos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relacionados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por palabras que se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conectan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y constituyen una unidad semántica.</a:t>
            </a:r>
          </a:p>
          <a:p>
            <a:endParaRPr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229600" cy="65293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s" sz="2400" dirty="0" smtClean="0"/>
              <a:t>¿Por </a:t>
            </a:r>
            <a:r>
              <a:rPr lang="es" sz="2400" dirty="0"/>
              <a:t>qué usar mapas </a:t>
            </a:r>
            <a:r>
              <a:rPr lang="es" sz="2400" dirty="0" smtClean="0"/>
              <a:t>conceptuales?</a:t>
            </a:r>
            <a:endParaRPr lang="es" sz="2400" dirty="0"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193970" y="1030682"/>
            <a:ext cx="8229600" cy="5257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 Novak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dice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que: “El mapeo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conceptual ayuda a los aprendices tanto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 lvl="0" algn="just" rtl="0"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aprender mejor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los conceptos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como a organizarlos adecuadamente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para</a:t>
            </a:r>
          </a:p>
          <a:p>
            <a:pPr lvl="0" algn="just" rtl="0"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construir estructuras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cognitivas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más propias de los </a:t>
            </a:r>
            <a:r>
              <a:rPr lang="es" sz="1800" i="1" dirty="0">
                <a:latin typeface="Arial" pitchFamily="34" charset="0"/>
                <a:cs typeface="Arial" pitchFamily="34" charset="0"/>
              </a:rPr>
              <a:t>“expertos”.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En general,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lvl="0" algn="just" rtl="0"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aprender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de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memoria aporta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poco o nada a la “corrección” de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conceptos</a:t>
            </a:r>
          </a:p>
          <a:p>
            <a:pPr lvl="0" algn="just" rtl="0"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erróneos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o a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la construcción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de estructuras de conocimiento poderosas.”</a:t>
            </a:r>
          </a:p>
          <a:p>
            <a:pPr lvl="0" rtl="0">
              <a:buNone/>
            </a:pPr>
            <a:r>
              <a:rPr lang="es" sz="1800" u="sng" dirty="0" smtClean="0">
                <a:solidFill>
                  <a:schemeClr val="hlink"/>
                </a:solidFill>
                <a:hlinkClick r:id="rId3"/>
              </a:rPr>
              <a:t>http</a:t>
            </a:r>
            <a:r>
              <a:rPr lang="es" sz="1800" u="sng" dirty="0">
                <a:solidFill>
                  <a:schemeClr val="hlink"/>
                </a:solidFill>
                <a:hlinkClick r:id="rId3"/>
              </a:rPr>
              <a:t>://www.eduteka.org/Entrevista22.php</a:t>
            </a:r>
          </a:p>
          <a:p>
            <a:pPr>
              <a:buNone/>
            </a:pPr>
            <a:endParaRPr dirty="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1800" dirty="0">
                <a:latin typeface="Arial" pitchFamily="34" charset="0"/>
                <a:cs typeface="Arial" pitchFamily="34" charset="0"/>
              </a:rPr>
              <a:t>Para David Jonassen, los Mapas Conceptuales son herramientas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de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aprendizaje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poderosas pues los humanos almacenamos en la memoria el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conocimiento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en forma semántica; esto es, de acuerdo al significado que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las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relaciones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entre ideas tengan para una persona, se conforman redes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estructurales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de conocimiento.</a:t>
            </a:r>
          </a:p>
          <a:p>
            <a:pPr lvl="0" rtl="0">
              <a:buNone/>
            </a:pPr>
            <a:r>
              <a:rPr lang="es" sz="1800" u="sng" dirty="0">
                <a:solidFill>
                  <a:schemeClr val="hlink"/>
                </a:solidFill>
                <a:hlinkClick r:id="rId4"/>
              </a:rPr>
              <a:t>http://www.eduteka.org/modulos/4/91/707/1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10825" y="192098"/>
            <a:ext cx="8229600" cy="955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s" sz="2400" dirty="0"/>
              <a:t>Pasos para armar un </a:t>
            </a:r>
            <a:r>
              <a:rPr lang="es" sz="2400" dirty="0" smtClean="0"/>
              <a:t>MC (según </a:t>
            </a:r>
            <a:r>
              <a:rPr lang="es" sz="2400" dirty="0"/>
              <a:t>Novak)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290940" y="1812640"/>
            <a:ext cx="8229600" cy="40095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Identificar los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conceptos clave en el párrafo, artículo, capítulo o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material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sobre el que se trabaje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endParaRPr lang="es" sz="1800" dirty="0">
              <a:latin typeface="Arial" pitchFamily="34" charset="0"/>
              <a:cs typeface="Arial" pitchFamily="34" charset="0"/>
            </a:endParaRPr>
          </a:p>
          <a:p>
            <a:pPr marL="457200" lvl="0" indent="-381000" rtl="0">
              <a:buClr>
                <a:schemeClr val="dk1"/>
              </a:buClr>
              <a:buSzPct val="100000"/>
              <a:buAutoNum type="arabicPeriod" startAt="2"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Armar una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lista en la que se ordenen jerárquicamente los conceptos,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ideas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etc,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empezando por el más general o inclusivo y continuando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hasta  el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más específico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endParaRPr lang="es" sz="1800" dirty="0">
              <a:latin typeface="Arial" pitchFamily="34" charset="0"/>
              <a:cs typeface="Arial" pitchFamily="34" charset="0"/>
            </a:endParaRP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3. Organizar los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conceptos enlazándolos a través de conectores y </a:t>
            </a:r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de enlace que den cuenta de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la/s relacion/es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entre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ellos.</a:t>
            </a:r>
          </a:p>
          <a:p>
            <a:pPr marL="457200" lvl="0" indent="-381000" rtl="0">
              <a:buClr>
                <a:schemeClr val="dk1"/>
              </a:buClr>
              <a:buSzPct val="100000"/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Esta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conexión es la que crea proposiciones con significado.</a:t>
            </a:r>
          </a:p>
          <a:p>
            <a:endParaRPr dirty="0"/>
          </a:p>
          <a:p>
            <a:pPr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3840" y="252068"/>
            <a:ext cx="8229600" cy="65293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s" sz="2400" dirty="0"/>
              <a:t>¿Para qué los mapas conceptuales?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251520" y="1052736"/>
            <a:ext cx="8229600" cy="53285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Son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valiosos para mejorar aprendizajes,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construir conocimiento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y </a:t>
            </a:r>
            <a:r>
              <a:rPr lang="es" sz="1800" dirty="0" smtClean="0">
                <a:latin typeface="Arial" pitchFamily="34" charset="0"/>
                <a:cs typeface="Arial" pitchFamily="34" charset="0"/>
              </a:rPr>
              <a:t>desarrollar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1800" dirty="0" smtClean="0">
                <a:latin typeface="Arial" pitchFamily="34" charset="0"/>
                <a:cs typeface="Arial" pitchFamily="34" charset="0"/>
              </a:rPr>
              <a:t>habilidades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de pensamiento de orden superior, ya que permiten: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Identificar los presaberes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 de los estudiantes en relación a un tema;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reconocer ideas erróneas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a fin de modificarlas o corregirlas;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dirty="0">
                <a:latin typeface="Arial" pitchFamily="34" charset="0"/>
                <a:cs typeface="Arial" pitchFamily="34" charset="0"/>
              </a:rPr>
              <a:t>generar</a:t>
            </a:r>
            <a:r>
              <a:rPr lang="es" sz="1800" b="1" dirty="0">
                <a:latin typeface="Arial" pitchFamily="34" charset="0"/>
                <a:cs typeface="Arial" pitchFamily="34" charset="0"/>
              </a:rPr>
              <a:t> nuevas ideas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procesar, organizar y priorizar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nueva información;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dirty="0">
                <a:latin typeface="Arial" pitchFamily="34" charset="0"/>
                <a:cs typeface="Arial" pitchFamily="34" charset="0"/>
              </a:rPr>
              <a:t>visualizar, en redes multidimensionales de conceptos, </a:t>
            </a:r>
            <a:r>
              <a:rPr lang="es" sz="1800" b="1" dirty="0">
                <a:latin typeface="Arial" pitchFamily="34" charset="0"/>
                <a:cs typeface="Arial" pitchFamily="34" charset="0"/>
              </a:rPr>
              <a:t>patrones e interrelaciones </a:t>
            </a:r>
            <a:r>
              <a:rPr lang="es" sz="1800" b="1" dirty="0" smtClean="0">
                <a:latin typeface="Arial" pitchFamily="34" charset="0"/>
                <a:cs typeface="Arial" pitchFamily="34" charset="0"/>
              </a:rPr>
              <a:t>entre diferentes </a:t>
            </a:r>
            <a:r>
              <a:rPr lang="es" sz="1800" b="1" dirty="0">
                <a:latin typeface="Arial" pitchFamily="34" charset="0"/>
                <a:cs typeface="Arial" pitchFamily="34" charset="0"/>
              </a:rPr>
              <a:t>conceptos;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reflejar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 el proceso de </a:t>
            </a:r>
            <a:r>
              <a:rPr lang="es" sz="1800" b="1" dirty="0">
                <a:latin typeface="Arial" pitchFamily="34" charset="0"/>
                <a:cs typeface="Arial" pitchFamily="34" charset="0"/>
              </a:rPr>
              <a:t>construcción de conocimiento;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comparar redes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 semánticas creadas en momentos diferentes del desarrollo de un tema para poder </a:t>
            </a:r>
            <a:r>
              <a:rPr lang="es" sz="1800" b="1" dirty="0">
                <a:latin typeface="Arial" pitchFamily="34" charset="0"/>
                <a:cs typeface="Arial" pitchFamily="34" charset="0"/>
              </a:rPr>
              <a:t>apreciar cambios en el pensamiento;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comunicar ideas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complejas;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dirty="0">
                <a:latin typeface="Arial" pitchFamily="34" charset="0"/>
                <a:cs typeface="Arial" pitchFamily="34" charset="0"/>
              </a:rPr>
              <a:t>promover el </a:t>
            </a:r>
            <a:r>
              <a:rPr lang="es" sz="1800" b="1" dirty="0">
                <a:latin typeface="Arial" pitchFamily="34" charset="0"/>
                <a:cs typeface="Arial" pitchFamily="34" charset="0"/>
              </a:rPr>
              <a:t>trabajo colaborativo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integrar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 de manera significativa </a:t>
            </a:r>
            <a:r>
              <a:rPr lang="es" sz="1800" b="1" dirty="0">
                <a:latin typeface="Arial" pitchFamily="34" charset="0"/>
                <a:cs typeface="Arial" pitchFamily="34" charset="0"/>
              </a:rPr>
              <a:t>nuevo conocimiento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al que ya dispone;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reforzar la comprensión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de temas fundamentales;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1800" b="1" dirty="0">
                <a:latin typeface="Arial" pitchFamily="34" charset="0"/>
                <a:cs typeface="Arial" pitchFamily="34" charset="0"/>
              </a:rPr>
              <a:t>evaluar la comprensión </a:t>
            </a:r>
            <a:r>
              <a:rPr lang="es" sz="1800" dirty="0">
                <a:latin typeface="Arial" pitchFamily="34" charset="0"/>
                <a:cs typeface="Arial" pitchFamily="34" charset="0"/>
              </a:rPr>
              <a:t>o diagnosticar la incomprensión.</a:t>
            </a:r>
          </a:p>
          <a:p>
            <a:endParaRPr lang="es" sz="1800" dirty="0" smtClean="0">
              <a:latin typeface="Arial" pitchFamily="34" charset="0"/>
              <a:cs typeface="Arial" pitchFamily="34" charset="0"/>
            </a:endParaRP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185160"/>
            <a:ext cx="6851104" cy="670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s" sz="2400" dirty="0" smtClean="0"/>
              <a:t>¿Qué </a:t>
            </a:r>
            <a:r>
              <a:rPr lang="es" sz="2400" dirty="0"/>
              <a:t>nos dice el Diseño </a:t>
            </a:r>
            <a:r>
              <a:rPr lang="es" sz="2400" dirty="0" smtClean="0"/>
              <a:t>Curricular?</a:t>
            </a:r>
            <a:endParaRPr lang="es" sz="2400" dirty="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251520" y="1825503"/>
            <a:ext cx="8229600" cy="380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buFontTx/>
              <a:buChar char="-"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“Registrar y reelaborar la información obtenida”</a:t>
            </a:r>
          </a:p>
          <a:p>
            <a:pPr lvl="0" algn="just" rtl="0"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  <a:p>
            <a:pPr lvl="0" algn="just" rtl="0"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- “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Para poder estudiar, es necesario tomar notas y los alumnos aprenden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a hacerlo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en el marco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lvl="0" algn="just" rtl="0"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diversas situaciones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didácticas. Las notas pueden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adoptar la forma de una sucesión de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ideas</a:t>
            </a:r>
          </a:p>
          <a:p>
            <a:pPr lvl="0" algn="just" rtl="0"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clave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, de un punteo o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de un </a:t>
            </a:r>
            <a:r>
              <a:rPr lang="es" sz="1400" b="1" dirty="0">
                <a:latin typeface="Arial" pitchFamily="34" charset="0"/>
                <a:cs typeface="Arial" pitchFamily="34" charset="0"/>
              </a:rPr>
              <a:t>esquema o diagrama de relaciones expresadas a través de </a:t>
            </a:r>
            <a:endParaRPr lang="es" sz="1400" b="1" dirty="0" smtClean="0">
              <a:latin typeface="Arial" pitchFamily="34" charset="0"/>
              <a:cs typeface="Arial" pitchFamily="34" charset="0"/>
            </a:endParaRPr>
          </a:p>
          <a:p>
            <a:pPr lvl="0" algn="just" rtl="0">
              <a:buNone/>
            </a:pPr>
            <a:r>
              <a:rPr lang="es" sz="1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" sz="1400" b="1" dirty="0">
                <a:latin typeface="Arial" pitchFamily="34" charset="0"/>
                <a:cs typeface="Arial" pitchFamily="34" charset="0"/>
              </a:rPr>
              <a:t>y signos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(flechas, por ejemplo)”. (pag. 728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 algn="just" rtl="0">
              <a:buNone/>
            </a:pPr>
            <a:endParaRPr lang="es" sz="1400" dirty="0">
              <a:latin typeface="Arial" pitchFamily="34" charset="0"/>
              <a:cs typeface="Arial" pitchFamily="34" charset="0"/>
            </a:endParaRPr>
          </a:p>
          <a:p>
            <a:pPr lvl="0" algn="just" rtl="0">
              <a:buClr>
                <a:srgbClr val="000000"/>
              </a:buClr>
              <a:buSzPct val="61111"/>
              <a:buFontTx/>
              <a:buChar char="-"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el subtítulo “QUEHACER DEL OYENTE / ESCRITOR” dice “</a:t>
            </a:r>
            <a:r>
              <a:rPr lang="es" sz="1400" b="1" dirty="0">
                <a:latin typeface="Arial" pitchFamily="34" charset="0"/>
                <a:cs typeface="Arial" pitchFamily="34" charset="0"/>
              </a:rPr>
              <a:t>Organizar lo que se </a:t>
            </a:r>
            <a:r>
              <a:rPr lang="es" sz="1400" b="1" dirty="0" smtClean="0">
                <a:latin typeface="Arial" pitchFamily="34" charset="0"/>
                <a:cs typeface="Arial" pitchFamily="34" charset="0"/>
              </a:rPr>
              <a:t>escucha</a:t>
            </a:r>
          </a:p>
          <a:p>
            <a:pPr lvl="0" algn="just" rtl="0">
              <a:buClr>
                <a:srgbClr val="000000"/>
              </a:buClr>
              <a:buSzPct val="61111"/>
              <a:buNone/>
            </a:pPr>
            <a:r>
              <a:rPr lang="es" sz="1400" b="1" dirty="0" smtClean="0">
                <a:latin typeface="Arial" pitchFamily="34" charset="0"/>
                <a:cs typeface="Arial" pitchFamily="34" charset="0"/>
              </a:rPr>
              <a:t>haciendo </a:t>
            </a:r>
            <a:r>
              <a:rPr lang="es" sz="1400" b="1" dirty="0">
                <a:latin typeface="Arial" pitchFamily="34" charset="0"/>
                <a:cs typeface="Arial" pitchFamily="34" charset="0"/>
              </a:rPr>
              <a:t>diagramas o esquemas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si es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necesario y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empleando para ello signos que </a:t>
            </a:r>
            <a:endParaRPr lang="es" sz="1400" dirty="0" smtClean="0">
              <a:latin typeface="Arial" pitchFamily="34" charset="0"/>
              <a:cs typeface="Arial" pitchFamily="34" charset="0"/>
            </a:endParaRPr>
          </a:p>
          <a:p>
            <a:pPr lvl="0" algn="just" rtl="0">
              <a:buClr>
                <a:srgbClr val="000000"/>
              </a:buClr>
              <a:buSzPct val="61111"/>
              <a:buNone/>
            </a:pPr>
            <a:r>
              <a:rPr lang="es" sz="1400" dirty="0" smtClean="0">
                <a:latin typeface="Arial" pitchFamily="34" charset="0"/>
                <a:cs typeface="Arial" pitchFamily="34" charset="0"/>
              </a:rPr>
              <a:t>complementan </a:t>
            </a:r>
            <a:r>
              <a:rPr lang="es" sz="1400" dirty="0">
                <a:latin typeface="Arial" pitchFamily="34" charset="0"/>
                <a:cs typeface="Arial" pitchFamily="34" charset="0"/>
              </a:rPr>
              <a:t>el texto.” (pag. </a:t>
            </a:r>
            <a:r>
              <a:rPr lang="es" sz="1400" dirty="0" smtClean="0">
                <a:latin typeface="Arial" pitchFamily="34" charset="0"/>
                <a:cs typeface="Arial" pitchFamily="34" charset="0"/>
              </a:rPr>
              <a:t>728)</a:t>
            </a:r>
          </a:p>
          <a:p>
            <a:pPr lvl="0" algn="just" rtl="0">
              <a:buClr>
                <a:srgbClr val="000000"/>
              </a:buClr>
              <a:buSzPct val="61111"/>
              <a:buNone/>
            </a:pPr>
            <a:r>
              <a:rPr lang="es" sz="14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 rtl="0">
              <a:buClr>
                <a:srgbClr val="000000"/>
              </a:buClr>
              <a:buSzPct val="61111"/>
              <a:buNone/>
            </a:pPr>
            <a:r>
              <a:rPr lang="es" sz="1400" i="1" dirty="0" smtClean="0">
                <a:latin typeface="Arial" pitchFamily="34" charset="0"/>
                <a:cs typeface="Arial" pitchFamily="34" charset="0"/>
              </a:rPr>
              <a:t>						DC </a:t>
            </a:r>
            <a:r>
              <a:rPr lang="es" sz="1400" i="1" dirty="0">
                <a:latin typeface="Arial" pitchFamily="34" charset="0"/>
                <a:cs typeface="Arial" pitchFamily="34" charset="0"/>
              </a:rPr>
              <a:t>segundo ciclo, tomo 2 pags. 721 y ss.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51520" y="1052736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Refiere el tema especialmente en el Área de Prácticas del Lenguaje en contextos de estudio.</a:t>
            </a:r>
            <a:endParaRPr lang="es-AR" sz="1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23528" y="5877272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b="1" dirty="0" smtClean="0"/>
              <a:t>En otras áreas como Sociales, Naturales e Informática también hay referencias a la organización de la información utilizando esquemas.</a:t>
            </a:r>
            <a:endParaRPr lang="es-AR" sz="1600" b="1" dirty="0"/>
          </a:p>
        </p:txBody>
      </p:sp>
    </p:spTree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</TotalTime>
  <Words>1308</Words>
  <Application>Microsoft Office PowerPoint</Application>
  <PresentationFormat>Presentación en pantalla (4:3)</PresentationFormat>
  <Paragraphs>128</Paragraphs>
  <Slides>16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Opulento</vt:lpstr>
      <vt:lpstr>Diapositiva 1</vt:lpstr>
      <vt:lpstr>Diferencias y similitudes entre Mapas y Redes</vt:lpstr>
      <vt:lpstr>Diapositiva 3</vt:lpstr>
      <vt:lpstr>Diapositiva 4</vt:lpstr>
      <vt:lpstr>¿Cómo se usan los elementos de un MC?</vt:lpstr>
      <vt:lpstr>¿Por qué usar mapas conceptuales?</vt:lpstr>
      <vt:lpstr>Pasos para armar un MC (según Novak)</vt:lpstr>
      <vt:lpstr>¿Para qué los mapas conceptuales?</vt:lpstr>
      <vt:lpstr>¿Qué nos dice el Diseño Curricular?</vt:lpstr>
      <vt:lpstr>Ejemplos de uso en el aula</vt:lpstr>
      <vt:lpstr>Cómo usarlos en el aula (con alumnos).</vt:lpstr>
      <vt:lpstr>Cómo usarlos en el aula (con alumnos).</vt:lpstr>
      <vt:lpstr>Uso en la planificación docente (ejemplo de la asignatura “sociología” de nivel medio).</vt:lpstr>
      <vt:lpstr>Se recomienda previo a la planificación escrita</vt:lpstr>
      <vt:lpstr>Diapositiva 15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Susi</dc:creator>
  <cp:lastModifiedBy>Susi</cp:lastModifiedBy>
  <cp:revision>14</cp:revision>
  <dcterms:modified xsi:type="dcterms:W3CDTF">2013-10-07T00:01:22Z</dcterms:modified>
</cp:coreProperties>
</file>