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4B91EC-DA5F-45D2-8C29-7790EF7DBBE3}" type="datetimeFigureOut">
              <a:rPr lang="es-MX" smtClean="0"/>
              <a:pPr/>
              <a:t>25/06/2013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16F48F-18D9-4E7C-9A15-6C5E116B157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16F48F-18D9-4E7C-9A15-6C5E116B1576}" type="slidenum">
              <a:rPr lang="es-MX" smtClean="0"/>
              <a:pPr/>
              <a:t>1</a:t>
            </a:fld>
            <a:endParaRPr lang="es-MX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16F48F-18D9-4E7C-9A15-6C5E116B1576}" type="slidenum">
              <a:rPr lang="es-MX" smtClean="0"/>
              <a:pPr/>
              <a:t>10</a:t>
            </a:fld>
            <a:endParaRPr lang="es-MX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16F48F-18D9-4E7C-9A15-6C5E116B1576}" type="slidenum">
              <a:rPr lang="es-MX" smtClean="0"/>
              <a:pPr/>
              <a:t>11</a:t>
            </a:fld>
            <a:endParaRPr lang="es-MX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16F48F-18D9-4E7C-9A15-6C5E116B1576}" type="slidenum">
              <a:rPr lang="es-MX" smtClean="0"/>
              <a:pPr/>
              <a:t>12</a:t>
            </a:fld>
            <a:endParaRPr lang="es-MX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16F48F-18D9-4E7C-9A15-6C5E116B1576}" type="slidenum">
              <a:rPr lang="es-MX" smtClean="0"/>
              <a:pPr/>
              <a:t>13</a:t>
            </a:fld>
            <a:endParaRPr lang="es-MX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16F48F-18D9-4E7C-9A15-6C5E116B1576}" type="slidenum">
              <a:rPr lang="es-MX" smtClean="0"/>
              <a:pPr/>
              <a:t>2</a:t>
            </a:fld>
            <a:endParaRPr lang="es-MX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16F48F-18D9-4E7C-9A15-6C5E116B1576}" type="slidenum">
              <a:rPr lang="es-MX" smtClean="0"/>
              <a:pPr/>
              <a:t>3</a:t>
            </a:fld>
            <a:endParaRPr lang="es-MX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16F48F-18D9-4E7C-9A15-6C5E116B1576}" type="slidenum">
              <a:rPr lang="es-MX" smtClean="0"/>
              <a:pPr/>
              <a:t>4</a:t>
            </a:fld>
            <a:endParaRPr lang="es-MX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16F48F-18D9-4E7C-9A15-6C5E116B1576}" type="slidenum">
              <a:rPr lang="es-MX" smtClean="0"/>
              <a:pPr/>
              <a:t>5</a:t>
            </a:fld>
            <a:endParaRPr lang="es-MX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16F48F-18D9-4E7C-9A15-6C5E116B1576}" type="slidenum">
              <a:rPr lang="es-MX" smtClean="0"/>
              <a:pPr/>
              <a:t>6</a:t>
            </a:fld>
            <a:endParaRPr lang="es-MX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16F48F-18D9-4E7C-9A15-6C5E116B1576}" type="slidenum">
              <a:rPr lang="es-MX" smtClean="0"/>
              <a:pPr/>
              <a:t>7</a:t>
            </a:fld>
            <a:endParaRPr lang="es-MX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16F48F-18D9-4E7C-9A15-6C5E116B1576}" type="slidenum">
              <a:rPr lang="es-MX" smtClean="0"/>
              <a:pPr/>
              <a:t>8</a:t>
            </a:fld>
            <a:endParaRPr lang="es-MX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16F48F-18D9-4E7C-9A15-6C5E116B1576}" type="slidenum">
              <a:rPr lang="es-MX" smtClean="0"/>
              <a:pPr/>
              <a:t>9</a:t>
            </a:fld>
            <a:endParaRPr lang="es-MX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12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C708E-9FB7-4789-A81A-58BB4271DFBC}" type="datetimeFigureOut">
              <a:rPr lang="es-MX" smtClean="0"/>
              <a:pPr/>
              <a:t>25/06/2013</a:t>
            </a:fld>
            <a:endParaRPr lang="es-MX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692748B8-4EE7-4A99-8F25-1E7F06CBE6C9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7" name="6 Rectángulo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over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C708E-9FB7-4789-A81A-58BB4271DFBC}" type="datetimeFigureOut">
              <a:rPr lang="es-MX" smtClean="0"/>
              <a:pPr/>
              <a:t>25/06/2013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748B8-4EE7-4A99-8F25-1E7F06CBE6C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>
    <p:cover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C708E-9FB7-4789-A81A-58BB4271DFBC}" type="datetimeFigureOut">
              <a:rPr lang="es-MX" smtClean="0"/>
              <a:pPr/>
              <a:t>25/06/2013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748B8-4EE7-4A99-8F25-1E7F06CBE6C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>
    <p:cover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C708E-9FB7-4789-A81A-58BB4271DFBC}" type="datetimeFigureOut">
              <a:rPr lang="es-MX" smtClean="0"/>
              <a:pPr/>
              <a:t>25/06/2013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748B8-4EE7-4A99-8F25-1E7F06CBE6C9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  <p:transition>
    <p:cover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9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C708E-9FB7-4789-A81A-58BB4271DFBC}" type="datetimeFigureOut">
              <a:rPr lang="es-MX" smtClean="0"/>
              <a:pPr/>
              <a:t>25/06/2013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s-MX"/>
          </a:p>
        </p:txBody>
      </p:sp>
      <p:sp>
        <p:nvSpPr>
          <p:cNvPr id="7" name="6 Rectángulo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92748B8-4EE7-4A99-8F25-1E7F06CBE6C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over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C708E-9FB7-4789-A81A-58BB4271DFBC}" type="datetimeFigureOut">
              <a:rPr lang="es-MX" smtClean="0"/>
              <a:pPr/>
              <a:t>25/06/2013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748B8-4EE7-4A99-8F25-1E7F06CBE6C9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  <p:transition>
    <p:cover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C708E-9FB7-4789-A81A-58BB4271DFBC}" type="datetimeFigureOut">
              <a:rPr lang="es-MX" smtClean="0"/>
              <a:pPr/>
              <a:t>25/06/2013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748B8-4EE7-4A99-8F25-1E7F06CBE6C9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1" name="10 Marcador de contenido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  <p:transition>
    <p:cover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C708E-9FB7-4789-A81A-58BB4271DFBC}" type="datetimeFigureOut">
              <a:rPr lang="es-MX" smtClean="0"/>
              <a:pPr/>
              <a:t>25/06/2013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748B8-4EE7-4A99-8F25-1E7F06CBE6C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>
    <p:cover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C708E-9FB7-4789-A81A-58BB4271DFBC}" type="datetimeFigureOut">
              <a:rPr lang="es-MX" smtClean="0"/>
              <a:pPr/>
              <a:t>25/06/2013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748B8-4EE7-4A99-8F25-1E7F06CBE6C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>
    <p:cover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8 Rectángulo redondeado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C708E-9FB7-4789-A81A-58BB4271DFBC}" type="datetimeFigureOut">
              <a:rPr lang="es-MX" smtClean="0"/>
              <a:pPr/>
              <a:t>25/06/2013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748B8-4EE7-4A99-8F25-1E7F06CBE6C9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  <p:transition>
    <p:cover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C708E-9FB7-4789-A81A-58BB4271DFBC}" type="datetimeFigureOut">
              <a:rPr lang="es-MX" smtClean="0"/>
              <a:pPr/>
              <a:t>25/06/2013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92748B8-4EE7-4A99-8F25-1E7F06CBE6C9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1" name="10 Rectángulo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Rectángulo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masterClrMapping/>
  </p:clrMapOvr>
  <p:transition>
    <p:cover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7 Rectángulo redondeado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48C708E-9FB7-4789-A81A-58BB4271DFBC}" type="datetimeFigureOut">
              <a:rPr lang="es-MX" smtClean="0"/>
              <a:pPr/>
              <a:t>25/06/2013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692748B8-4EE7-4A99-8F25-1E7F06CBE6C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cover dir="r"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rientacionandujar.es/2010/11/16/materiales-para-el-dia-de-los-derechos-del-nino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57200" y="1785926"/>
            <a:ext cx="8229600" cy="1470025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CONVENCION DE LOS DERECHOS DEL NIÑO Y ADOLESCENTES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>
              <a:spcAft>
                <a:spcPts val="0"/>
              </a:spcAft>
            </a:pPr>
            <a:r>
              <a:rPr lang="es-ES" b="1" smtClean="0">
                <a:solidFill>
                  <a:srgbClr val="FF0000"/>
                </a:solidFill>
                <a:latin typeface="Arial"/>
                <a:ea typeface="Times New Roman"/>
              </a:rPr>
              <a:t>El derecho de los niños impedidos a la atención especial </a:t>
            </a:r>
            <a:endParaRPr lang="es-MX">
              <a:latin typeface="Arial"/>
              <a:ea typeface="Times New Roman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sz="1600" b="1" dirty="0" smtClean="0"/>
              <a:t>Artículo 23: Los niños impedidos tienen derecho a los servicios de rehabilitación</a:t>
            </a:r>
            <a:r>
              <a:rPr lang="es-ES" sz="1600" dirty="0" smtClean="0"/>
              <a:t>, y a la educación y capacitación que los ayuden a disfrutar de una vida plena y decorosa. </a:t>
            </a:r>
            <a:endParaRPr lang="es-MX" sz="1600" dirty="0" smtClean="0"/>
          </a:p>
          <a:p>
            <a:endParaRPr lang="es-MX" dirty="0"/>
          </a:p>
        </p:txBody>
      </p:sp>
      <p:pic>
        <p:nvPicPr>
          <p:cNvPr id="9218" name="Picture 2" descr="impedid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2660516"/>
            <a:ext cx="1339860" cy="1768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>
              <a:spcAft>
                <a:spcPts val="0"/>
              </a:spcAft>
            </a:pPr>
            <a:r>
              <a:rPr lang="es-ES" b="1" smtClean="0">
                <a:solidFill>
                  <a:srgbClr val="FF0000"/>
                </a:solidFill>
                <a:latin typeface="Arial"/>
                <a:ea typeface="Times New Roman"/>
              </a:rPr>
              <a:t>El derecho a un trato especial en caso de privación de la libertad</a:t>
            </a:r>
            <a:r>
              <a:rPr lang="es-ES" smtClean="0">
                <a:latin typeface="Arial"/>
                <a:ea typeface="Times New Roman"/>
              </a:rPr>
              <a:t> </a:t>
            </a:r>
            <a:endParaRPr lang="es-MX">
              <a:latin typeface="Arial"/>
              <a:ea typeface="Times New Roman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sz="1600" b="1" dirty="0" smtClean="0"/>
              <a:t>Artículo 37: Ningún niño será sometido a torturas ni a otros tratos o penas crueles, ni será detenido o privado de su libertad ilícitamente</a:t>
            </a:r>
            <a:r>
              <a:rPr lang="es-ES" sz="1600" dirty="0" smtClean="0"/>
              <a:t>. Todo niño privado de su libertad tendrá acceso a la asistencia jurídica, así como a mantener contacto con su familia. </a:t>
            </a:r>
            <a:endParaRPr lang="es-MX" sz="1600" dirty="0" smtClean="0"/>
          </a:p>
          <a:p>
            <a:r>
              <a:rPr lang="es-ES" sz="1600" b="1" dirty="0" smtClean="0"/>
              <a:t> </a:t>
            </a:r>
            <a:endParaRPr lang="es-MX" sz="1600" dirty="0" smtClean="0"/>
          </a:p>
          <a:p>
            <a:r>
              <a:rPr lang="es-ES" sz="1600" b="1" dirty="0" smtClean="0"/>
              <a:t>Artículo 40:</a:t>
            </a:r>
            <a:r>
              <a:rPr lang="es-ES" sz="1600" dirty="0" smtClean="0"/>
              <a:t> </a:t>
            </a:r>
            <a:r>
              <a:rPr lang="es-ES" sz="1600" b="1" dirty="0" smtClean="0"/>
              <a:t>Los niños que hayan transgredido las leyes</a:t>
            </a:r>
            <a:r>
              <a:rPr lang="es-ES" sz="1600" dirty="0" smtClean="0"/>
              <a:t>, sean acusados o declarados culpables, cuentan con el derecho a recibir asistencia jurídica y un trato respetuoso. </a:t>
            </a:r>
            <a:endParaRPr lang="es-MX" sz="1600" dirty="0" smtClean="0"/>
          </a:p>
          <a:p>
            <a:endParaRPr lang="es-MX" dirty="0"/>
          </a:p>
        </p:txBody>
      </p:sp>
      <p:pic>
        <p:nvPicPr>
          <p:cNvPr id="10242" name="Picture 2" descr="liberta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32647" y="3714752"/>
            <a:ext cx="1421556" cy="1876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 smtClean="0">
                <a:solidFill>
                  <a:srgbClr val="FF0000"/>
                </a:solidFill>
                <a:latin typeface="Arial"/>
                <a:ea typeface="Times New Roman"/>
              </a:rPr>
              <a:t>El derecho a la protección contra el trabajo perjudicial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sz="1600" b="1" dirty="0" smtClean="0"/>
              <a:t>Artículo 31:</a:t>
            </a:r>
            <a:r>
              <a:rPr lang="es-ES" sz="1600" dirty="0" smtClean="0"/>
              <a:t> </a:t>
            </a:r>
            <a:r>
              <a:rPr lang="es-ES" sz="1600" b="1" dirty="0" smtClean="0"/>
              <a:t>Los niños tienen derecho al descanso</a:t>
            </a:r>
            <a:r>
              <a:rPr lang="es-ES" sz="1600" dirty="0" smtClean="0"/>
              <a:t>, al esparcimiento, al juego y a participar en actividades artísticas y culturales.</a:t>
            </a:r>
            <a:endParaRPr lang="es-MX" sz="1600" dirty="0" smtClean="0"/>
          </a:p>
          <a:p>
            <a:r>
              <a:rPr lang="es-ES" sz="1600" b="1" dirty="0" smtClean="0"/>
              <a:t> </a:t>
            </a:r>
            <a:endParaRPr lang="es-MX" sz="1600" dirty="0" smtClean="0"/>
          </a:p>
          <a:p>
            <a:r>
              <a:rPr lang="es-ES" sz="1600" b="1" dirty="0" smtClean="0"/>
              <a:t>Artículo 32:</a:t>
            </a:r>
            <a:r>
              <a:rPr lang="es-ES" sz="1600" dirty="0" smtClean="0"/>
              <a:t> </a:t>
            </a:r>
            <a:r>
              <a:rPr lang="es-ES" sz="1600" b="1" dirty="0" smtClean="0"/>
              <a:t>Los niños tienen derecho a estar protegidos contra el desempeño de cualquier trabajo</a:t>
            </a:r>
            <a:r>
              <a:rPr lang="es-ES" sz="1600" dirty="0" smtClean="0"/>
              <a:t> que ponga en peligro su salud, educación o desarrollo. </a:t>
            </a:r>
            <a:endParaRPr lang="es-MX" sz="1600" dirty="0" smtClean="0"/>
          </a:p>
          <a:p>
            <a:endParaRPr lang="es-MX" dirty="0"/>
          </a:p>
        </p:txBody>
      </p:sp>
      <p:pic>
        <p:nvPicPr>
          <p:cNvPr id="5" name="Picture 2" descr="trabaj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3417580"/>
            <a:ext cx="1524004" cy="2011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u="sng" dirty="0" smtClean="0">
                <a:hlinkClick r:id="rId3"/>
              </a:rPr>
              <a:t>http://www.orientacionandujar.es/2010/11/16/materiales-para-el-dia-de-los-derechos-del-nino/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BIBLIOGRAFÍA:</a:t>
            </a:r>
            <a:endParaRPr lang="es-MX" dirty="0"/>
          </a:p>
        </p:txBody>
      </p:sp>
    </p:spTree>
  </p:cSld>
  <p:clrMapOvr>
    <a:masterClrMapping/>
  </p:clrMapOvr>
  <p:transition>
    <p:cover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2400" b="1" dirty="0" smtClean="0">
                <a:solidFill>
                  <a:srgbClr val="FF0000"/>
                </a:solidFill>
                <a:latin typeface="Arial"/>
                <a:ea typeface="Times New Roman"/>
              </a:rPr>
              <a:t>El derecho a expresarse libremente y al acceso a la información </a:t>
            </a:r>
            <a:r>
              <a:rPr lang="es-MX" sz="2000" dirty="0" smtClean="0"/>
              <a:t/>
            </a:r>
            <a:br>
              <a:rPr lang="es-MX" sz="2000" dirty="0" smtClean="0"/>
            </a:br>
            <a:endParaRPr lang="es-MX" sz="20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928662" y="1071546"/>
            <a:ext cx="7772400" cy="4019592"/>
          </a:xfrm>
        </p:spPr>
        <p:txBody>
          <a:bodyPr>
            <a:normAutofit fontScale="85000" lnSpcReduction="20000"/>
          </a:bodyPr>
          <a:lstStyle/>
          <a:p>
            <a:r>
              <a:rPr lang="es-ES" sz="1600" b="1" dirty="0" smtClean="0"/>
              <a:t>Artículo 12:</a:t>
            </a:r>
            <a:r>
              <a:rPr lang="es-ES" sz="1600" dirty="0" smtClean="0"/>
              <a:t> </a:t>
            </a:r>
            <a:r>
              <a:rPr lang="es-ES" sz="1600" b="1" dirty="0" smtClean="0"/>
              <a:t>Los niños tienen derecho a expresar sus opiniones libremente y a que esa opinión sea debidamente tenida en cuenta en todos los asuntos que le afecten.</a:t>
            </a:r>
            <a:endParaRPr lang="es-MX" sz="1600" dirty="0" smtClean="0"/>
          </a:p>
          <a:p>
            <a:r>
              <a:rPr lang="es-ES" sz="1600" dirty="0" smtClean="0"/>
              <a:t> </a:t>
            </a:r>
            <a:endParaRPr lang="es-MX" sz="1600" dirty="0" smtClean="0"/>
          </a:p>
          <a:p>
            <a:r>
              <a:rPr lang="es-ES" sz="1600" b="1" dirty="0" smtClean="0"/>
              <a:t>Artículo 13: </a:t>
            </a:r>
            <a:r>
              <a:rPr lang="es-ES" sz="1600" dirty="0" smtClean="0"/>
              <a:t>Los niños tienen derecho a </a:t>
            </a:r>
            <a:r>
              <a:rPr lang="es-ES" sz="1600" b="1" dirty="0" smtClean="0"/>
              <a:t>expresar sus puntos de vista</a:t>
            </a:r>
            <a:r>
              <a:rPr lang="es-ES" sz="1600" dirty="0" smtClean="0"/>
              <a:t>, obtener información y difundir informaciones e ideas de todo tipo. </a:t>
            </a:r>
            <a:endParaRPr lang="es-MX" sz="1600" dirty="0" smtClean="0"/>
          </a:p>
          <a:p>
            <a:r>
              <a:rPr lang="es-ES" sz="1600" b="1" dirty="0" smtClean="0"/>
              <a:t> </a:t>
            </a:r>
            <a:endParaRPr lang="es-MX" sz="1600" dirty="0" smtClean="0"/>
          </a:p>
          <a:p>
            <a:r>
              <a:rPr lang="es-ES" sz="1600" b="1" dirty="0" smtClean="0"/>
              <a:t>Artículo 14:</a:t>
            </a:r>
            <a:r>
              <a:rPr lang="es-ES" sz="1600" dirty="0" smtClean="0"/>
              <a:t> El niño tiene derecho a la </a:t>
            </a:r>
            <a:r>
              <a:rPr lang="es-ES" sz="1600" b="1" dirty="0" smtClean="0"/>
              <a:t>libertad de pensamiento</a:t>
            </a:r>
            <a:r>
              <a:rPr lang="es-ES" sz="1600" dirty="0" smtClean="0"/>
              <a:t>, de conciencia y de religión, bajo la orientación adecuada de sus padres. </a:t>
            </a:r>
            <a:endParaRPr lang="es-MX" sz="1600" dirty="0" smtClean="0"/>
          </a:p>
          <a:p>
            <a:r>
              <a:rPr lang="es-ES" sz="1600" b="1" dirty="0" smtClean="0"/>
              <a:t> </a:t>
            </a:r>
            <a:endParaRPr lang="es-MX" sz="1600" dirty="0" smtClean="0"/>
          </a:p>
          <a:p>
            <a:r>
              <a:rPr lang="es-ES" sz="1600" b="1" dirty="0" smtClean="0"/>
              <a:t>Artículo 15: Los niños tienen derecho a formar asociaciones libremente</a:t>
            </a:r>
            <a:r>
              <a:rPr lang="es-ES" sz="1600" dirty="0" smtClean="0"/>
              <a:t> y a celebrar reuniones con otros.</a:t>
            </a:r>
            <a:endParaRPr lang="es-MX" sz="1600" dirty="0" smtClean="0"/>
          </a:p>
          <a:p>
            <a:r>
              <a:rPr lang="es-ES" sz="1600" b="1" dirty="0" smtClean="0"/>
              <a:t> </a:t>
            </a:r>
            <a:endParaRPr lang="es-MX" sz="1600" dirty="0" smtClean="0"/>
          </a:p>
          <a:p>
            <a:r>
              <a:rPr lang="es-ES" sz="1600" b="1" dirty="0" smtClean="0"/>
              <a:t>Artículo 16:</a:t>
            </a:r>
            <a:r>
              <a:rPr lang="es-ES" sz="1600" dirty="0" smtClean="0"/>
              <a:t> Los niños tienen derecho a la </a:t>
            </a:r>
            <a:r>
              <a:rPr lang="es-ES" sz="1600" b="1" dirty="0" smtClean="0"/>
              <a:t>protección contra injerencias en su vida privada</a:t>
            </a:r>
            <a:r>
              <a:rPr lang="es-ES" sz="1600" dirty="0" smtClean="0"/>
              <a:t>, su familia, su domicilio y su correspondencia.</a:t>
            </a:r>
            <a:endParaRPr lang="es-MX" sz="1600" dirty="0" smtClean="0"/>
          </a:p>
          <a:p>
            <a:r>
              <a:rPr lang="es-ES" sz="1600" b="1" dirty="0" smtClean="0"/>
              <a:t> </a:t>
            </a:r>
            <a:endParaRPr lang="es-MX" sz="1600" dirty="0" smtClean="0"/>
          </a:p>
          <a:p>
            <a:r>
              <a:rPr lang="es-ES" sz="1600" b="1" dirty="0" smtClean="0"/>
              <a:t>Artículo 17: </a:t>
            </a:r>
            <a:r>
              <a:rPr lang="es-ES" sz="1600" dirty="0" smtClean="0"/>
              <a:t>El niño tendrá acceso a </a:t>
            </a:r>
            <a:r>
              <a:rPr lang="es-ES" sz="1600" b="1" dirty="0" smtClean="0"/>
              <a:t>información y material procedentes de diversas fuentes nacionales e internacionales</a:t>
            </a:r>
            <a:r>
              <a:rPr lang="es-ES" sz="1600" dirty="0" smtClean="0"/>
              <a:t>. Esos materiales deberían ser de interés social y cultural para el niño, y se debería desalentar la difusión de materiales perjudiciales para él. </a:t>
            </a:r>
          </a:p>
          <a:p>
            <a:endParaRPr lang="es-MX" dirty="0"/>
          </a:p>
        </p:txBody>
      </p:sp>
      <p:pic>
        <p:nvPicPr>
          <p:cNvPr id="1026" name="Picture 2" descr="expresars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5072074"/>
            <a:ext cx="1190640" cy="1571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28662" y="571480"/>
            <a:ext cx="7772400" cy="1143000"/>
          </a:xfrm>
        </p:spPr>
        <p:txBody>
          <a:bodyPr>
            <a:noAutofit/>
          </a:bodyPr>
          <a:lstStyle/>
          <a:p>
            <a:r>
              <a:rPr lang="es-ES" sz="3600" b="1" dirty="0" smtClean="0">
                <a:solidFill>
                  <a:srgbClr val="FF0000"/>
                </a:solidFill>
                <a:latin typeface="Arial"/>
                <a:ea typeface="Times New Roman"/>
              </a:rPr>
              <a:t>El derecho a la educación </a:t>
            </a:r>
            <a:r>
              <a:rPr lang="es-MX" sz="3600" b="1" dirty="0" smtClean="0">
                <a:solidFill>
                  <a:srgbClr val="FF0000"/>
                </a:solidFill>
                <a:latin typeface="Arial"/>
                <a:ea typeface="Times New Roman"/>
              </a:rPr>
              <a:t/>
            </a:r>
            <a:br>
              <a:rPr lang="es-MX" sz="3600" b="1" dirty="0" smtClean="0">
                <a:solidFill>
                  <a:srgbClr val="FF0000"/>
                </a:solidFill>
                <a:latin typeface="Arial"/>
                <a:ea typeface="Times New Roman"/>
              </a:rPr>
            </a:br>
            <a:endParaRPr lang="es-MX" sz="3600" b="1" dirty="0" smtClean="0">
              <a:solidFill>
                <a:srgbClr val="FF0000"/>
              </a:solidFill>
              <a:latin typeface="Arial"/>
              <a:ea typeface="Times New Roman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sz="1600" b="1" dirty="0" smtClean="0"/>
              <a:t>Artículo 28:</a:t>
            </a:r>
            <a:r>
              <a:rPr lang="es-ES" sz="1600" dirty="0" smtClean="0"/>
              <a:t> </a:t>
            </a:r>
            <a:r>
              <a:rPr lang="es-ES" sz="1600" b="1" dirty="0" smtClean="0"/>
              <a:t>Los niños tienen derecho a la educación</a:t>
            </a:r>
            <a:r>
              <a:rPr lang="es-ES" sz="1600" dirty="0" smtClean="0"/>
              <a:t>. La enseñanza primaria debería ser gratuita y obligatoria para todos los niños. Todos los niños deberían tener acceso a la enseñanza secundaria.</a:t>
            </a:r>
            <a:endParaRPr lang="es-MX" sz="1600" dirty="0" smtClean="0"/>
          </a:p>
          <a:p>
            <a:r>
              <a:rPr lang="es-ES" sz="1600" b="1" dirty="0" smtClean="0"/>
              <a:t> </a:t>
            </a:r>
            <a:endParaRPr lang="es-MX" sz="1600" dirty="0" smtClean="0"/>
          </a:p>
          <a:p>
            <a:r>
              <a:rPr lang="es-ES" sz="1600" b="1" dirty="0" smtClean="0"/>
              <a:t>Artículo 29:</a:t>
            </a:r>
            <a:r>
              <a:rPr lang="es-ES" sz="1600" dirty="0" smtClean="0"/>
              <a:t> </a:t>
            </a:r>
            <a:r>
              <a:rPr lang="es-ES" sz="1600" b="1" dirty="0" smtClean="0"/>
              <a:t>La educación deberá desarrollar la personalidad, las aptitudes y la capacidad mental y física del niño.</a:t>
            </a:r>
            <a:r>
              <a:rPr lang="es-ES" sz="1600" dirty="0" smtClean="0"/>
              <a:t> El niño debería aprender a respetar su cultura y la de los demás. </a:t>
            </a:r>
            <a:endParaRPr lang="es-MX" sz="1600" dirty="0" smtClean="0"/>
          </a:p>
          <a:p>
            <a:endParaRPr lang="es-MX" dirty="0"/>
          </a:p>
        </p:txBody>
      </p:sp>
      <p:pic>
        <p:nvPicPr>
          <p:cNvPr id="2050" name="Picture 2" descr="educaci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09988" y="3629018"/>
            <a:ext cx="1190640" cy="1571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>
              <a:spcAft>
                <a:spcPts val="0"/>
              </a:spcAft>
            </a:pPr>
            <a:r>
              <a:rPr lang="es-ES" sz="3600" b="1" dirty="0" smtClean="0">
                <a:solidFill>
                  <a:srgbClr val="FF0000"/>
                </a:solidFill>
                <a:latin typeface="Arial"/>
                <a:ea typeface="Times New Roman"/>
              </a:rPr>
              <a:t>El derecho a la familia</a:t>
            </a:r>
            <a:r>
              <a:rPr lang="es-ES" sz="3600" dirty="0" smtClean="0">
                <a:latin typeface="Arial"/>
                <a:ea typeface="Times New Roman"/>
              </a:rPr>
              <a:t> </a:t>
            </a:r>
            <a:endParaRPr lang="es-MX" sz="3600" dirty="0">
              <a:latin typeface="Arial"/>
              <a:ea typeface="Times New Roman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195778"/>
          </a:xfrm>
        </p:spPr>
        <p:txBody>
          <a:bodyPr>
            <a:normAutofit fontScale="55000" lnSpcReduction="20000"/>
          </a:bodyPr>
          <a:lstStyle/>
          <a:p>
            <a:r>
              <a:rPr lang="es-ES" b="1" dirty="0" smtClean="0"/>
              <a:t>Artículo 5:</a:t>
            </a:r>
            <a:r>
              <a:rPr lang="es-ES" dirty="0" smtClean="0"/>
              <a:t> </a:t>
            </a:r>
            <a:r>
              <a:rPr lang="es-ES" b="1" dirty="0" smtClean="0"/>
              <a:t>El gobierno debe respetar los derechos y las responsabilidades de los padres de brindar orientación a sus hijos de acuerdo con sus edades.</a:t>
            </a:r>
            <a:endParaRPr lang="es-MX" dirty="0" smtClean="0"/>
          </a:p>
          <a:p>
            <a:r>
              <a:rPr lang="es-ES" b="1" dirty="0" smtClean="0"/>
              <a:t> </a:t>
            </a:r>
            <a:endParaRPr lang="es-MX" dirty="0" smtClean="0"/>
          </a:p>
          <a:p>
            <a:r>
              <a:rPr lang="es-ES" b="1" dirty="0" smtClean="0"/>
              <a:t>Artículo 9:</a:t>
            </a:r>
            <a:r>
              <a:rPr lang="es-ES" dirty="0" smtClean="0"/>
              <a:t> </a:t>
            </a:r>
            <a:r>
              <a:rPr lang="es-ES" b="1" dirty="0" smtClean="0"/>
              <a:t>El niño tiene derecho a vivir con uno o ambos padres</a:t>
            </a:r>
            <a:r>
              <a:rPr lang="es-ES" dirty="0" smtClean="0"/>
              <a:t> excepto cuando se considere que ello es incompatible con el interés superior del niño. El niño que esté separado de uno o de ambos padres tiene derecho a mantener relaciones personales y contacto directo con ambos padres. </a:t>
            </a:r>
            <a:endParaRPr lang="es-MX" dirty="0" smtClean="0"/>
          </a:p>
          <a:p>
            <a:r>
              <a:rPr lang="es-ES" b="1" dirty="0" smtClean="0"/>
              <a:t> </a:t>
            </a:r>
            <a:endParaRPr lang="es-MX" dirty="0" smtClean="0"/>
          </a:p>
          <a:p>
            <a:r>
              <a:rPr lang="es-ES" b="1" dirty="0" smtClean="0"/>
              <a:t>Artículo 10:</a:t>
            </a:r>
            <a:r>
              <a:rPr lang="es-ES" dirty="0" smtClean="0"/>
              <a:t> </a:t>
            </a:r>
            <a:r>
              <a:rPr lang="es-ES" b="1" dirty="0" smtClean="0"/>
              <a:t>Los niños y sus padres tienen derecho a salir de cualquier país</a:t>
            </a:r>
            <a:r>
              <a:rPr lang="es-ES" dirty="0" smtClean="0"/>
              <a:t> y de entrar al suyo a los efectos de la reunión de la familia.</a:t>
            </a:r>
            <a:endParaRPr lang="es-MX" dirty="0" smtClean="0"/>
          </a:p>
          <a:p>
            <a:r>
              <a:rPr lang="es-ES" b="1" dirty="0" smtClean="0"/>
              <a:t> </a:t>
            </a:r>
            <a:endParaRPr lang="es-MX" dirty="0" smtClean="0"/>
          </a:p>
          <a:p>
            <a:r>
              <a:rPr lang="es-ES" b="1" dirty="0" smtClean="0"/>
              <a:t>Artículo 18:</a:t>
            </a:r>
            <a:r>
              <a:rPr lang="es-ES" dirty="0" smtClean="0"/>
              <a:t> </a:t>
            </a:r>
            <a:r>
              <a:rPr lang="es-ES" b="1" dirty="0" smtClean="0"/>
              <a:t>Los padres tienen obligaciones comunes en lo que respecta a la crianza del niño</a:t>
            </a:r>
            <a:r>
              <a:rPr lang="es-ES" dirty="0" smtClean="0"/>
              <a:t>, y el gobierno les prestará la asistencia apropiada.</a:t>
            </a:r>
            <a:endParaRPr lang="es-MX" dirty="0" smtClean="0"/>
          </a:p>
          <a:p>
            <a:r>
              <a:rPr lang="es-ES" b="1" dirty="0" smtClean="0"/>
              <a:t> </a:t>
            </a:r>
            <a:endParaRPr lang="es-MX" dirty="0" smtClean="0"/>
          </a:p>
          <a:p>
            <a:r>
              <a:rPr lang="es-ES" b="1" dirty="0" smtClean="0"/>
              <a:t>Artículo 20: Los niños privados de su medio familiar deberán recibir protección especial.</a:t>
            </a:r>
            <a:endParaRPr lang="es-MX" dirty="0" smtClean="0"/>
          </a:p>
          <a:p>
            <a:r>
              <a:rPr lang="es-ES" b="1" dirty="0" smtClean="0"/>
              <a:t> </a:t>
            </a:r>
            <a:endParaRPr lang="es-MX" dirty="0" smtClean="0"/>
          </a:p>
          <a:p>
            <a:r>
              <a:rPr lang="es-ES" b="1" dirty="0" smtClean="0"/>
              <a:t>Artículo 21:</a:t>
            </a:r>
            <a:r>
              <a:rPr lang="es-ES" dirty="0" smtClean="0"/>
              <a:t> </a:t>
            </a:r>
            <a:r>
              <a:rPr lang="es-ES" b="1" dirty="0" smtClean="0"/>
              <a:t>En los países en que se reconozcan las adopciones</a:t>
            </a:r>
            <a:r>
              <a:rPr lang="es-ES" dirty="0" smtClean="0"/>
              <a:t>, las mismas se realizarán teniendo como consideración primordial el interés superior del niño.</a:t>
            </a:r>
            <a:endParaRPr lang="es-MX" dirty="0"/>
          </a:p>
        </p:txBody>
      </p:sp>
      <p:pic>
        <p:nvPicPr>
          <p:cNvPr id="3074" name="Picture 2" descr="famili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0200" y="5229225"/>
            <a:ext cx="9525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>
              <a:spcAft>
                <a:spcPts val="0"/>
              </a:spcAft>
            </a:pPr>
            <a:r>
              <a:rPr lang="es-ES" b="1" smtClean="0">
                <a:solidFill>
                  <a:srgbClr val="FF0000"/>
                </a:solidFill>
                <a:latin typeface="Arial"/>
                <a:ea typeface="Times New Roman"/>
              </a:rPr>
              <a:t>El derecho a la identidad</a:t>
            </a:r>
            <a:r>
              <a:rPr lang="es-ES" smtClean="0">
                <a:latin typeface="Arial"/>
                <a:ea typeface="Times New Roman"/>
              </a:rPr>
              <a:t> </a:t>
            </a:r>
            <a:endParaRPr lang="es-MX">
              <a:latin typeface="Arial"/>
              <a:ea typeface="Times New Roman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sz="1600" b="1" dirty="0" smtClean="0"/>
              <a:t>Artículo 7: Todo niño tiene derecho a un nombre y a adquirir una nacionalidad</a:t>
            </a:r>
            <a:r>
              <a:rPr lang="es-ES" sz="1600" dirty="0" smtClean="0"/>
              <a:t>, a conocer a sus padres y a ser cuidado por ellos.</a:t>
            </a:r>
            <a:endParaRPr lang="es-MX" sz="1600" dirty="0" smtClean="0"/>
          </a:p>
          <a:p>
            <a:pPr>
              <a:buNone/>
            </a:pPr>
            <a:endParaRPr lang="es-MX" sz="1600" dirty="0" smtClean="0"/>
          </a:p>
          <a:p>
            <a:r>
              <a:rPr lang="es-ES" sz="1600" b="1" dirty="0" smtClean="0"/>
              <a:t>Artículo 8:</a:t>
            </a:r>
            <a:r>
              <a:rPr lang="es-ES" sz="1600" dirty="0" smtClean="0"/>
              <a:t> </a:t>
            </a:r>
            <a:r>
              <a:rPr lang="es-ES" sz="1600" b="1" dirty="0" smtClean="0"/>
              <a:t>El gobierno tiene obligación de proteger la identidad</a:t>
            </a:r>
            <a:r>
              <a:rPr lang="es-ES" sz="1600" dirty="0" smtClean="0"/>
              <a:t>, el nombre, la nacionalidad y las relaciones familiares del niño. </a:t>
            </a:r>
            <a:endParaRPr lang="es-MX" sz="1600" dirty="0" smtClean="0"/>
          </a:p>
          <a:p>
            <a:endParaRPr lang="es-MX" dirty="0"/>
          </a:p>
        </p:txBody>
      </p:sp>
      <p:pic>
        <p:nvPicPr>
          <p:cNvPr id="4098" name="Picture 2" descr="identida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6061" y="3357562"/>
            <a:ext cx="1168978" cy="1543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28662" y="500042"/>
            <a:ext cx="7772400" cy="1143000"/>
          </a:xfrm>
        </p:spPr>
        <p:txBody>
          <a:bodyPr>
            <a:normAutofit fontScale="90000"/>
          </a:bodyPr>
          <a:lstStyle/>
          <a:p>
            <a:pPr algn="just">
              <a:spcAft>
                <a:spcPts val="0"/>
              </a:spcAft>
            </a:pPr>
            <a:r>
              <a:rPr lang="es-ES" b="1" dirty="0" smtClean="0">
                <a:solidFill>
                  <a:srgbClr val="FF0000"/>
                </a:solidFill>
                <a:latin typeface="Arial"/>
                <a:ea typeface="Times New Roman"/>
              </a:rPr>
              <a:t>El derecho a la protección contra los abusos</a:t>
            </a:r>
            <a:r>
              <a:rPr lang="es-ES" dirty="0" smtClean="0">
                <a:latin typeface="Arial"/>
                <a:ea typeface="Times New Roman"/>
              </a:rPr>
              <a:t> </a:t>
            </a:r>
            <a:endParaRPr lang="es-MX" dirty="0">
              <a:latin typeface="Arial"/>
              <a:ea typeface="Times New Roman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ES" sz="1600" b="1" dirty="0" smtClean="0"/>
              <a:t>Artículo 11:</a:t>
            </a:r>
            <a:r>
              <a:rPr lang="es-ES" sz="1600" dirty="0" smtClean="0"/>
              <a:t> </a:t>
            </a:r>
            <a:r>
              <a:rPr lang="es-ES" sz="1600" b="1" dirty="0" smtClean="0"/>
              <a:t>El gobierno tiene obligación de hacer todo lo posible para prevenir los secuestros </a:t>
            </a:r>
            <a:r>
              <a:rPr lang="es-ES" sz="1600" dirty="0" smtClean="0"/>
              <a:t>y la retención ilícita de niños en el extranjero por parte de sus padres o terceros.</a:t>
            </a:r>
            <a:endParaRPr lang="es-MX" sz="1600" dirty="0" smtClean="0"/>
          </a:p>
          <a:p>
            <a:r>
              <a:rPr lang="es-ES" sz="1600" b="1" dirty="0" smtClean="0"/>
              <a:t> </a:t>
            </a:r>
            <a:endParaRPr lang="es-MX" sz="1600" dirty="0" smtClean="0"/>
          </a:p>
          <a:p>
            <a:r>
              <a:rPr lang="es-ES" sz="1600" b="1" dirty="0" smtClean="0"/>
              <a:t>Artículo 19: Los niños serán protegidos contra los abusos y el abandono</a:t>
            </a:r>
            <a:r>
              <a:rPr lang="es-ES" sz="1600" dirty="0" smtClean="0"/>
              <a:t>. Los gobiernos establecerán programas orientados a prevenir los abusos y brindar tratamiento a quienes hayan sido víctimas de malos tratos. </a:t>
            </a:r>
            <a:endParaRPr lang="es-MX" sz="1600" dirty="0" smtClean="0"/>
          </a:p>
          <a:p>
            <a:r>
              <a:rPr lang="es-ES" sz="1600" b="1" dirty="0" smtClean="0"/>
              <a:t> </a:t>
            </a:r>
            <a:endParaRPr lang="es-MX" sz="1600" dirty="0" smtClean="0"/>
          </a:p>
          <a:p>
            <a:r>
              <a:rPr lang="es-ES" sz="1600" b="1" dirty="0" smtClean="0"/>
              <a:t>Artículo 34:</a:t>
            </a:r>
            <a:r>
              <a:rPr lang="es-ES" sz="1600" dirty="0" smtClean="0"/>
              <a:t> </a:t>
            </a:r>
            <a:r>
              <a:rPr lang="es-ES" sz="1600" b="1" dirty="0" smtClean="0"/>
              <a:t>Los niños estarán protegidos contra los abusos sexuales</a:t>
            </a:r>
            <a:r>
              <a:rPr lang="es-ES" sz="1600" dirty="0" smtClean="0"/>
              <a:t>, incluida la prostitución y la explotación en actividades pornográficas. </a:t>
            </a:r>
            <a:endParaRPr lang="es-MX" sz="1600" dirty="0" smtClean="0"/>
          </a:p>
          <a:p>
            <a:r>
              <a:rPr lang="es-ES" sz="1600" b="1" dirty="0" smtClean="0"/>
              <a:t> </a:t>
            </a:r>
            <a:endParaRPr lang="es-MX" sz="1600" dirty="0" smtClean="0"/>
          </a:p>
          <a:p>
            <a:r>
              <a:rPr lang="es-ES" sz="1600" b="1" dirty="0" smtClean="0"/>
              <a:t>Artículo 35: El gobierno tomará las medidas adecuadas para impedir la venta</a:t>
            </a:r>
            <a:r>
              <a:rPr lang="es-ES" sz="1600" dirty="0" smtClean="0"/>
              <a:t>, la trata y el secuestro de los niños.</a:t>
            </a:r>
            <a:endParaRPr lang="es-MX" sz="1600" dirty="0" smtClean="0"/>
          </a:p>
          <a:p>
            <a:endParaRPr lang="es-MX" dirty="0"/>
          </a:p>
        </p:txBody>
      </p:sp>
      <p:pic>
        <p:nvPicPr>
          <p:cNvPr id="5122" name="Picture 2" descr="Protecci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17958" y="4778084"/>
            <a:ext cx="1196984" cy="1603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>
              <a:spcAft>
                <a:spcPts val="0"/>
              </a:spcAft>
            </a:pPr>
            <a:r>
              <a:rPr lang="es-ES" sz="3200" b="1" dirty="0" smtClean="0">
                <a:solidFill>
                  <a:srgbClr val="FF0000"/>
                </a:solidFill>
                <a:latin typeface="Arial"/>
                <a:ea typeface="Times New Roman"/>
              </a:rPr>
              <a:t>El derecho a una vida segura y sana</a:t>
            </a:r>
            <a:r>
              <a:rPr lang="es-ES" sz="3200" dirty="0" smtClean="0">
                <a:latin typeface="Arial"/>
                <a:ea typeface="Times New Roman"/>
              </a:rPr>
              <a:t> </a:t>
            </a:r>
            <a:endParaRPr lang="es-MX" sz="3200" dirty="0">
              <a:latin typeface="Arial"/>
              <a:ea typeface="Times New Roman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ES" sz="1600" b="1" dirty="0" smtClean="0"/>
              <a:t>Artículo 6: Todos los niños disfrutan del derecho a la vida</a:t>
            </a:r>
            <a:r>
              <a:rPr lang="es-ES" sz="1600" dirty="0" smtClean="0"/>
              <a:t>, y el gobierno debe hacer todo lo posible por garantizar la supervivencia y el desarrollo de los niños.</a:t>
            </a:r>
            <a:endParaRPr lang="es-MX" sz="1600" dirty="0" smtClean="0"/>
          </a:p>
          <a:p>
            <a:r>
              <a:rPr lang="es-ES" sz="1600" b="1" dirty="0" smtClean="0"/>
              <a:t> </a:t>
            </a:r>
            <a:endParaRPr lang="es-MX" sz="1600" dirty="0" smtClean="0"/>
          </a:p>
          <a:p>
            <a:r>
              <a:rPr lang="es-ES" sz="1600" b="1" dirty="0" smtClean="0"/>
              <a:t>Artículo 24: Los niños contarán con el derecho al disfrute del más alto nivel posible</a:t>
            </a:r>
            <a:r>
              <a:rPr lang="es-ES" sz="1600" dirty="0" smtClean="0"/>
              <a:t> de salud y al acceso a los servicios sanitarios y médicos.</a:t>
            </a:r>
            <a:endParaRPr lang="es-MX" sz="1600" dirty="0" smtClean="0"/>
          </a:p>
          <a:p>
            <a:r>
              <a:rPr lang="es-ES" sz="1600" b="1" dirty="0" smtClean="0"/>
              <a:t> </a:t>
            </a:r>
            <a:endParaRPr lang="es-MX" sz="1600" dirty="0" smtClean="0"/>
          </a:p>
          <a:p>
            <a:r>
              <a:rPr lang="es-ES" sz="1600" b="1" dirty="0" smtClean="0"/>
              <a:t>Artículo 27: Los niños tienen derecho a un nivel de vida decente</a:t>
            </a:r>
            <a:r>
              <a:rPr lang="es-ES" sz="1600" dirty="0" smtClean="0"/>
              <a:t>. </a:t>
            </a:r>
            <a:endParaRPr lang="es-MX" sz="1600" dirty="0" smtClean="0"/>
          </a:p>
          <a:p>
            <a:r>
              <a:rPr lang="es-ES" sz="1600" b="1" dirty="0" smtClean="0"/>
              <a:t> </a:t>
            </a:r>
            <a:endParaRPr lang="es-MX" sz="1600" dirty="0" smtClean="0"/>
          </a:p>
          <a:p>
            <a:r>
              <a:rPr lang="es-ES" sz="1600" b="1" dirty="0" smtClean="0"/>
              <a:t>Artículo 33:</a:t>
            </a:r>
            <a:r>
              <a:rPr lang="es-ES" sz="1600" dirty="0" smtClean="0"/>
              <a:t> </a:t>
            </a:r>
            <a:r>
              <a:rPr lang="es-ES" sz="1600" b="1" dirty="0" smtClean="0"/>
              <a:t>Los niños tienen derecho a la protección contra el uso ilícito de los estupefacientes</a:t>
            </a:r>
            <a:r>
              <a:rPr lang="es-ES" sz="1600" dirty="0" smtClean="0"/>
              <a:t> y sustancias sicotrópicas y contra su participación en la producción y el tráfico de esas sustancias.</a:t>
            </a:r>
            <a:endParaRPr lang="es-MX" sz="1600" dirty="0" smtClean="0"/>
          </a:p>
          <a:p>
            <a:endParaRPr lang="es-MX" dirty="0"/>
          </a:p>
        </p:txBody>
      </p:sp>
      <p:pic>
        <p:nvPicPr>
          <p:cNvPr id="6146" name="Picture 2" descr="vida_segur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64" y="4629150"/>
            <a:ext cx="1190640" cy="1571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>
              <a:spcAft>
                <a:spcPts val="0"/>
              </a:spcAft>
            </a:pPr>
            <a:r>
              <a:rPr lang="es-ES" b="1" smtClean="0">
                <a:solidFill>
                  <a:srgbClr val="FF0000"/>
                </a:solidFill>
                <a:latin typeface="Arial"/>
                <a:ea typeface="Times New Roman"/>
              </a:rPr>
              <a:t>El derecho a la protección contra la discriminación</a:t>
            </a:r>
            <a:r>
              <a:rPr lang="es-ES" smtClean="0">
                <a:latin typeface="Arial"/>
                <a:ea typeface="Times New Roman"/>
              </a:rPr>
              <a:t> </a:t>
            </a:r>
            <a:endParaRPr lang="es-MX">
              <a:latin typeface="Arial"/>
              <a:ea typeface="Times New Roman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ES" sz="1600" b="1" dirty="0" smtClean="0"/>
              <a:t>Artículo 2: </a:t>
            </a:r>
            <a:r>
              <a:rPr lang="es-ES" sz="1600" dirty="0" smtClean="0"/>
              <a:t>Todos los derechos se aplican a todos los niños, y los niños </a:t>
            </a:r>
            <a:r>
              <a:rPr lang="es-ES" sz="1600" b="1" dirty="0" smtClean="0"/>
              <a:t>deben ser protegidos contra toda forma de discriminación.</a:t>
            </a:r>
            <a:r>
              <a:rPr lang="es-ES" sz="1600" dirty="0" smtClean="0"/>
              <a:t> </a:t>
            </a:r>
            <a:endParaRPr lang="es-MX" sz="1600" dirty="0" smtClean="0"/>
          </a:p>
          <a:p>
            <a:r>
              <a:rPr lang="es-ES" sz="1600" b="1" dirty="0" smtClean="0"/>
              <a:t> </a:t>
            </a:r>
            <a:endParaRPr lang="es-MX" sz="1600" dirty="0" smtClean="0"/>
          </a:p>
          <a:p>
            <a:r>
              <a:rPr lang="es-ES" sz="1600" b="1" dirty="0" smtClean="0"/>
              <a:t>Artículo 30: Los niños de las comunidades minoritarias disfrutan del derecho a tener su propia vida cultural</a:t>
            </a:r>
            <a:r>
              <a:rPr lang="es-ES" sz="1600" dirty="0" smtClean="0"/>
              <a:t>, a practicar su propia religión y a emplear su propio idioma. </a:t>
            </a:r>
            <a:endParaRPr lang="es-MX" sz="1600" dirty="0" smtClean="0"/>
          </a:p>
          <a:p>
            <a:r>
              <a:rPr lang="es-ES" sz="1600" dirty="0" smtClean="0"/>
              <a:t> </a:t>
            </a:r>
            <a:endParaRPr lang="es-MX" sz="1600" dirty="0" smtClean="0"/>
          </a:p>
          <a:p>
            <a:r>
              <a:rPr lang="es-ES" sz="1600" b="1" dirty="0" smtClean="0"/>
              <a:t>Artículo 39:</a:t>
            </a:r>
            <a:r>
              <a:rPr lang="es-ES" sz="1600" dirty="0" smtClean="0"/>
              <a:t> </a:t>
            </a:r>
            <a:r>
              <a:rPr lang="es-ES" sz="1600" b="1" dirty="0" smtClean="0"/>
              <a:t>Los niños que hayan sido víctimas de los conflictos armados</a:t>
            </a:r>
            <a:r>
              <a:rPr lang="es-ES" sz="1600" dirty="0" smtClean="0"/>
              <a:t>, la tortura, el aba</a:t>
            </a:r>
            <a:endParaRPr lang="es-MX" sz="1600" dirty="0" smtClean="0"/>
          </a:p>
          <a:p>
            <a:endParaRPr lang="es-MX" dirty="0"/>
          </a:p>
        </p:txBody>
      </p:sp>
      <p:pic>
        <p:nvPicPr>
          <p:cNvPr id="7170" name="Picture 2" descr="discriminaci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17958" y="4131241"/>
            <a:ext cx="1196984" cy="1580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>
              <a:spcAft>
                <a:spcPts val="0"/>
              </a:spcAft>
            </a:pPr>
            <a:r>
              <a:rPr lang="es-ES" b="1" smtClean="0">
                <a:solidFill>
                  <a:srgbClr val="FF0000"/>
                </a:solidFill>
                <a:latin typeface="Arial"/>
                <a:ea typeface="Times New Roman"/>
              </a:rPr>
              <a:t>El derecho a la protección especial en tiempos de guerra</a:t>
            </a:r>
            <a:r>
              <a:rPr lang="es-ES" smtClean="0">
                <a:latin typeface="Arial"/>
                <a:ea typeface="Times New Roman"/>
              </a:rPr>
              <a:t> </a:t>
            </a:r>
            <a:endParaRPr lang="es-MX">
              <a:latin typeface="Arial"/>
              <a:ea typeface="Times New Roman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ES" sz="1600" b="1" dirty="0" smtClean="0"/>
              <a:t>Artículo 22:</a:t>
            </a:r>
            <a:r>
              <a:rPr lang="es-ES" sz="1600" dirty="0" smtClean="0"/>
              <a:t> Los niños </a:t>
            </a:r>
            <a:r>
              <a:rPr lang="es-ES" sz="1600" b="1" dirty="0" smtClean="0"/>
              <a:t>refugiados</a:t>
            </a:r>
            <a:r>
              <a:rPr lang="es-ES" sz="1600" dirty="0" smtClean="0"/>
              <a:t> o que traten de obtener el estatuto de refugiado </a:t>
            </a:r>
            <a:r>
              <a:rPr lang="es-ES" sz="1600" b="1" dirty="0" smtClean="0"/>
              <a:t>serán objeto de protección especial.</a:t>
            </a:r>
            <a:endParaRPr lang="es-MX" sz="1600" dirty="0" smtClean="0"/>
          </a:p>
          <a:p>
            <a:r>
              <a:rPr lang="es-ES" sz="1600" b="1" dirty="0" smtClean="0"/>
              <a:t> </a:t>
            </a:r>
            <a:endParaRPr lang="es-MX" sz="1600" dirty="0" smtClean="0"/>
          </a:p>
          <a:p>
            <a:r>
              <a:rPr lang="es-ES" sz="1600" b="1" dirty="0" smtClean="0"/>
              <a:t>Artículo 38: Los niños menores de 15 años de edad no participarán en los conflictos armados.</a:t>
            </a:r>
            <a:r>
              <a:rPr lang="es-ES" sz="1600" dirty="0" smtClean="0"/>
              <a:t> Los niños afectados por los conflictos armados tienen derecho a cuidado y atención especiales.</a:t>
            </a:r>
            <a:r>
              <a:rPr lang="es-MX" sz="1600" dirty="0" smtClean="0"/>
              <a:t> </a:t>
            </a:r>
            <a:r>
              <a:rPr lang="es-ES" sz="1600" dirty="0" smtClean="0"/>
              <a:t>Abandono, el maltrato o la explotación recibirán tratamiento especial orientado a lograr su recuperación. </a:t>
            </a:r>
            <a:endParaRPr lang="es-MX" sz="1600" dirty="0" smtClean="0"/>
          </a:p>
          <a:p>
            <a:endParaRPr lang="es-MX" dirty="0"/>
          </a:p>
        </p:txBody>
      </p:sp>
      <p:pic>
        <p:nvPicPr>
          <p:cNvPr id="8194" name="Picture 2" descr="guerr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43346" y="3986271"/>
            <a:ext cx="1200158" cy="1584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dad">
  <a:themeElements>
    <a:clrScheme name="Equida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dad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dad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</TotalTime>
  <Words>479</Words>
  <Application>Microsoft Office PowerPoint</Application>
  <PresentationFormat>Presentación en pantalla (4:3)</PresentationFormat>
  <Paragraphs>84</Paragraphs>
  <Slides>13</Slides>
  <Notes>13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Equidad</vt:lpstr>
      <vt:lpstr>CONVENCION DE LOS DERECHOS DEL NIÑO Y ADOLESCENTES </vt:lpstr>
      <vt:lpstr>El derecho a expresarse libremente y al acceso a la información  </vt:lpstr>
      <vt:lpstr>El derecho a la educación  </vt:lpstr>
      <vt:lpstr>El derecho a la familia </vt:lpstr>
      <vt:lpstr>El derecho a la identidad </vt:lpstr>
      <vt:lpstr>El derecho a la protección contra los abusos </vt:lpstr>
      <vt:lpstr>El derecho a una vida segura y sana </vt:lpstr>
      <vt:lpstr>El derecho a la protección contra la discriminación </vt:lpstr>
      <vt:lpstr>El derecho a la protección especial en tiempos de guerra </vt:lpstr>
      <vt:lpstr>El derecho de los niños impedidos a la atención especial </vt:lpstr>
      <vt:lpstr>El derecho a un trato especial en caso de privación de la libertad </vt:lpstr>
      <vt:lpstr>El derecho a la protección contra el trabajo perjudicial </vt:lpstr>
      <vt:lpstr>BIBLIOGRAFÍA:</vt:lpstr>
    </vt:vector>
  </TitlesOfParts>
  <Company>Peruxxoft™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CONVENCION DE LOS DERECHOS DEL NIÑO Y ADOLESCENTES</dc:title>
  <dc:creator>BlackCrystal™ v8</dc:creator>
  <cp:lastModifiedBy>alumno</cp:lastModifiedBy>
  <cp:revision>3</cp:revision>
  <dcterms:created xsi:type="dcterms:W3CDTF">2013-05-04T19:20:49Z</dcterms:created>
  <dcterms:modified xsi:type="dcterms:W3CDTF">2013-06-25T14:31:07Z</dcterms:modified>
</cp:coreProperties>
</file>