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1" r:id="rId4"/>
    <p:sldId id="257" r:id="rId5"/>
    <p:sldId id="258"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5" r:id="rId19"/>
    <p:sldId id="274" r:id="rId20"/>
    <p:sldId id="276" r:id="rId21"/>
    <p:sldId id="277" r:id="rId22"/>
    <p:sldId id="278" r:id="rId23"/>
    <p:sldId id="279" r:id="rId24"/>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2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2771800" y="404664"/>
            <a:ext cx="6120680" cy="1830065"/>
          </a:xfrm>
        </p:spPr>
        <p:txBody>
          <a:bodyPr/>
          <a:lstStyle>
            <a:lvl1pPr algn="r">
              <a:defRPr/>
            </a:lvl1pPr>
          </a:lstStyle>
          <a:p>
            <a:r>
              <a:rPr lang="es-ES" smtClean="0"/>
              <a:t>Haga clic para modificar el estilo de título del patrón</a:t>
            </a:r>
            <a:endParaRPr lang="es-PA"/>
          </a:p>
        </p:txBody>
      </p:sp>
      <p:sp>
        <p:nvSpPr>
          <p:cNvPr id="3" name="2 Subtítulo"/>
          <p:cNvSpPr>
            <a:spLocks noGrp="1"/>
          </p:cNvSpPr>
          <p:nvPr>
            <p:ph type="subTitle" idx="1"/>
          </p:nvPr>
        </p:nvSpPr>
        <p:spPr>
          <a:xfrm>
            <a:off x="1371600" y="4628728"/>
            <a:ext cx="6400800" cy="1752600"/>
          </a:xfrm>
        </p:spPr>
        <p:txBody>
          <a:bodyPr/>
          <a:lstStyle>
            <a:lvl1pPr marL="0" indent="0" algn="ctr">
              <a:buNone/>
              <a:defRPr>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A"/>
          </a:p>
        </p:txBody>
      </p:sp>
    </p:spTree>
    <p:extLst>
      <p:ext uri="{BB962C8B-B14F-4D97-AF65-F5344CB8AC3E}">
        <p14:creationId xmlns:p14="http://schemas.microsoft.com/office/powerpoint/2010/main" val="1034080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619672" y="332656"/>
            <a:ext cx="6912768" cy="1143000"/>
          </a:xfrm>
        </p:spPr>
        <p:txBody>
          <a:bodyPr>
            <a:normAutofit/>
          </a:bodyPr>
          <a:lstStyle>
            <a:lvl1pPr algn="l">
              <a:defRPr sz="4000">
                <a:solidFill>
                  <a:schemeClr val="accent1">
                    <a:lumMod val="75000"/>
                  </a:schemeClr>
                </a:solidFill>
              </a:defRPr>
            </a:lvl1pPr>
          </a:lstStyle>
          <a:p>
            <a:r>
              <a:rPr lang="es-ES" smtClean="0"/>
              <a:t>Haga clic para modificar el estilo de título del patrón</a:t>
            </a:r>
            <a:endParaRPr lang="es-PA" dirty="0"/>
          </a:p>
        </p:txBody>
      </p:sp>
      <p:sp>
        <p:nvSpPr>
          <p:cNvPr id="3" name="2 Marcador de contenido"/>
          <p:cNvSpPr>
            <a:spLocks noGrp="1"/>
          </p:cNvSpPr>
          <p:nvPr>
            <p:ph idx="1"/>
          </p:nvPr>
        </p:nvSpPr>
        <p:spPr>
          <a:xfrm>
            <a:off x="1619672" y="2132857"/>
            <a:ext cx="6408712" cy="37444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24044" y="2541669"/>
            <a:ext cx="7184873" cy="1790589"/>
          </a:xfrm>
          <a:prstGeom prst="rect">
            <a:avLst/>
          </a:prstGeom>
          <a:noFill/>
          <a:ln>
            <a:noFill/>
          </a:ln>
        </p:spPr>
      </p:pic>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471" y="116632"/>
            <a:ext cx="863687" cy="720080"/>
          </a:xfrm>
          <a:prstGeom prst="rect">
            <a:avLst/>
          </a:prstGeom>
        </p:spPr>
      </p:pic>
      <p:sp>
        <p:nvSpPr>
          <p:cNvPr id="9" name="11 Cuadro de texto"/>
          <p:cNvSpPr txBox="1"/>
          <p:nvPr/>
        </p:nvSpPr>
        <p:spPr>
          <a:xfrm>
            <a:off x="6260156" y="6330486"/>
            <a:ext cx="2560316" cy="410882"/>
          </a:xfrm>
          <a:prstGeom prst="rect">
            <a:avLst/>
          </a:prstGeom>
          <a:noFill/>
          <a:ln>
            <a:noFill/>
          </a:ln>
          <a:effectLst/>
        </p:spPr>
        <p:txBody>
          <a:bodyPr rot="0" spcFirstLastPara="0" vert="horz" wrap="none" lIns="91440" tIns="45720" rIns="91440" bIns="45720" numCol="1" spcCol="0" rtlCol="0" fromWordArt="0" anchor="t" anchorCtr="0" forceAA="0" compatLnSpc="1">
            <a:prstTxWarp prst="textNoShape">
              <a:avLst/>
            </a:prstTxWarp>
            <a:spAutoFit/>
          </a:bodyPr>
          <a:lstStyle/>
          <a:p>
            <a:pPr marL="0" marR="0" algn="ctr">
              <a:lnSpc>
                <a:spcPct val="115000"/>
              </a:lnSpc>
              <a:spcBef>
                <a:spcPts val="0"/>
              </a:spcBef>
              <a:spcAft>
                <a:spcPts val="1000"/>
              </a:spcAft>
            </a:pPr>
            <a:r>
              <a:rPr lang="es-PA" dirty="0">
                <a:ln>
                  <a:noFill/>
                </a:ln>
                <a:solidFill>
                  <a:schemeClr val="bg1">
                    <a:lumMod val="50000"/>
                  </a:schemeClr>
                </a:solidFill>
                <a:latin typeface="Monotype Corsiva"/>
                <a:ea typeface="Calibri"/>
                <a:cs typeface="Times New Roman"/>
              </a:rPr>
              <a:t>¡El futuro está en tus manos!</a:t>
            </a:r>
            <a:endParaRPr lang="es-PA" sz="900" dirty="0">
              <a:solidFill>
                <a:schemeClr val="bg1">
                  <a:lumMod val="50000"/>
                </a:schemeClr>
              </a:solidFill>
              <a:latin typeface="Calibri"/>
              <a:ea typeface="Calibri"/>
              <a:cs typeface="Times New Roman"/>
            </a:endParaRPr>
          </a:p>
        </p:txBody>
      </p:sp>
      <p:pic>
        <p:nvPicPr>
          <p:cNvPr id="11"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672" y="1268760"/>
            <a:ext cx="7524000" cy="37619"/>
          </a:xfrm>
          <a:prstGeom prst="rect">
            <a:avLst/>
          </a:prstGeom>
        </p:spPr>
      </p:pic>
    </p:spTree>
    <p:extLst>
      <p:ext uri="{BB962C8B-B14F-4D97-AF65-F5344CB8AC3E}">
        <p14:creationId xmlns:p14="http://schemas.microsoft.com/office/powerpoint/2010/main" val="456900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7" name="6 Imagen"/>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10000"/>
                    </a14:imgEffect>
                    <a14:imgEffect>
                      <a14:brightnessContrast bright="-9000" contrast="94000"/>
                    </a14:imgEffect>
                  </a14:imgLayer>
                </a14:imgProps>
              </a:ext>
              <a:ext uri="{28A0092B-C50C-407E-A947-70E740481C1C}">
                <a14:useLocalDpi xmlns:a14="http://schemas.microsoft.com/office/drawing/2010/main" val="0"/>
              </a:ext>
            </a:extLst>
          </a:blip>
          <a:stretch>
            <a:fillRect/>
          </a:stretch>
        </p:blipFill>
        <p:spPr>
          <a:xfrm rot="20837327">
            <a:off x="1194594" y="345869"/>
            <a:ext cx="6912768" cy="6069381"/>
          </a:xfrm>
          <a:prstGeom prst="rect">
            <a:avLst/>
          </a:prstGeom>
        </p:spPr>
      </p:pic>
      <p:sp>
        <p:nvSpPr>
          <p:cNvPr id="2" name="1 Título"/>
          <p:cNvSpPr>
            <a:spLocks noGrp="1"/>
          </p:cNvSpPr>
          <p:nvPr>
            <p:ph type="title"/>
          </p:nvPr>
        </p:nvSpPr>
        <p:spPr>
          <a:xfrm>
            <a:off x="1552128" y="3345011"/>
            <a:ext cx="7138268" cy="1362075"/>
          </a:xfrm>
        </p:spPr>
        <p:txBody>
          <a:bodyPr anchor="t"/>
          <a:lstStyle>
            <a:lvl1pPr algn="l">
              <a:defRPr sz="4000" b="1" cap="all">
                <a:solidFill>
                  <a:schemeClr val="accent1">
                    <a:lumMod val="75000"/>
                  </a:schemeClr>
                </a:solidFill>
              </a:defRPr>
            </a:lvl1pPr>
          </a:lstStyle>
          <a:p>
            <a:r>
              <a:rPr lang="es-ES" smtClean="0"/>
              <a:t>Haga clic para modificar el estilo de título del patrón</a:t>
            </a:r>
            <a:endParaRPr lang="es-PA" dirty="0"/>
          </a:p>
        </p:txBody>
      </p:sp>
      <p:sp>
        <p:nvSpPr>
          <p:cNvPr id="3" name="2 Marcador de texto"/>
          <p:cNvSpPr>
            <a:spLocks noGrp="1"/>
          </p:cNvSpPr>
          <p:nvPr>
            <p:ph type="body" idx="1"/>
          </p:nvPr>
        </p:nvSpPr>
        <p:spPr>
          <a:xfrm>
            <a:off x="1552128" y="1844824"/>
            <a:ext cx="7138268" cy="1500187"/>
          </a:xfrm>
        </p:spPr>
        <p:txBody>
          <a:bodyPr anchor="b"/>
          <a:lstStyle>
            <a:lvl1pPr marL="0" indent="0" algn="l">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pic>
        <p:nvPicPr>
          <p:cNvPr id="8" name="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6877" y="188640"/>
            <a:ext cx="1017611" cy="847161"/>
          </a:xfrm>
          <a:prstGeom prst="rect">
            <a:avLst/>
          </a:prstGeom>
          <a:effectLst>
            <a:outerShdw blurRad="50800" dist="38100" dir="2700000" algn="tl" rotWithShape="0">
              <a:prstClr val="black">
                <a:alpha val="40000"/>
              </a:prstClr>
            </a:outerShdw>
          </a:effectLst>
        </p:spPr>
      </p:pic>
      <p:pic>
        <p:nvPicPr>
          <p:cNvPr id="9" name="8 Imagen"/>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724044" y="2541669"/>
            <a:ext cx="7184873" cy="1790589"/>
          </a:xfrm>
          <a:prstGeom prst="rect">
            <a:avLst/>
          </a:prstGeom>
          <a:noFill/>
          <a:ln>
            <a:noFill/>
          </a:ln>
        </p:spPr>
      </p:pic>
      <p:sp>
        <p:nvSpPr>
          <p:cNvPr id="10" name="11 Cuadro de texto"/>
          <p:cNvSpPr txBox="1"/>
          <p:nvPr/>
        </p:nvSpPr>
        <p:spPr>
          <a:xfrm>
            <a:off x="6260156" y="6330486"/>
            <a:ext cx="2560316" cy="410882"/>
          </a:xfrm>
          <a:prstGeom prst="rect">
            <a:avLst/>
          </a:prstGeom>
          <a:noFill/>
          <a:ln>
            <a:noFill/>
          </a:ln>
          <a:effectLst/>
        </p:spPr>
        <p:txBody>
          <a:bodyPr rot="0" spcFirstLastPara="0" vert="horz" wrap="none" lIns="91440" tIns="45720" rIns="91440" bIns="45720" numCol="1" spcCol="0" rtlCol="0" fromWordArt="0" anchor="t" anchorCtr="0" forceAA="0" compatLnSpc="1">
            <a:prstTxWarp prst="textNoShape">
              <a:avLst/>
            </a:prstTxWarp>
            <a:spAutoFit/>
          </a:bodyPr>
          <a:lstStyle/>
          <a:p>
            <a:pPr marL="0" marR="0" algn="ctr">
              <a:lnSpc>
                <a:spcPct val="115000"/>
              </a:lnSpc>
              <a:spcBef>
                <a:spcPts val="0"/>
              </a:spcBef>
              <a:spcAft>
                <a:spcPts val="1000"/>
              </a:spcAft>
            </a:pPr>
            <a:r>
              <a:rPr lang="es-PA" dirty="0">
                <a:ln>
                  <a:noFill/>
                </a:ln>
                <a:solidFill>
                  <a:schemeClr val="bg1">
                    <a:lumMod val="50000"/>
                  </a:schemeClr>
                </a:solidFill>
                <a:latin typeface="Monotype Corsiva"/>
                <a:ea typeface="Calibri"/>
                <a:cs typeface="Times New Roman"/>
              </a:rPr>
              <a:t>¡El futuro está en tus manos!</a:t>
            </a:r>
            <a:endParaRPr lang="es-PA" sz="900" dirty="0">
              <a:solidFill>
                <a:schemeClr val="bg1">
                  <a:lumMod val="50000"/>
                </a:schemeClr>
              </a:solidFill>
              <a:latin typeface="Calibri"/>
              <a:ea typeface="Calibri"/>
              <a:cs typeface="Times New Roman"/>
            </a:endParaRPr>
          </a:p>
        </p:txBody>
      </p:sp>
    </p:spTree>
    <p:extLst>
      <p:ext uri="{BB962C8B-B14F-4D97-AF65-F5344CB8AC3E}">
        <p14:creationId xmlns:p14="http://schemas.microsoft.com/office/powerpoint/2010/main" val="384518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67544" y="485800"/>
            <a:ext cx="8219256" cy="1143000"/>
          </a:xfrm>
        </p:spPr>
        <p:txBody>
          <a:bodyPr>
            <a:noAutofit/>
          </a:bodyPr>
          <a:lstStyle>
            <a:lvl1pPr algn="ctr">
              <a:defRPr sz="3600">
                <a:solidFill>
                  <a:schemeClr val="accent1">
                    <a:lumMod val="75000"/>
                  </a:schemeClr>
                </a:solidFill>
              </a:defRPr>
            </a:lvl1pPr>
          </a:lstStyle>
          <a:p>
            <a:r>
              <a:rPr lang="es-ES" smtClean="0"/>
              <a:t>Haga clic para modificar el estilo de título del patrón</a:t>
            </a:r>
            <a:endParaRPr lang="es-PA" dirty="0"/>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pic>
        <p:nvPicPr>
          <p:cNvPr id="8" name="7 Imagen"/>
          <p:cNvPicPr/>
          <p:nvPr/>
        </p:nvPicPr>
        <p:blipFill rotWithShape="1">
          <a:blip r:embed="rId2">
            <a:extLst>
              <a:ext uri="{28A0092B-C50C-407E-A947-70E740481C1C}">
                <a14:useLocalDpi xmlns:a14="http://schemas.microsoft.com/office/drawing/2010/main" val="0"/>
              </a:ext>
            </a:extLst>
          </a:blip>
          <a:srcRect r="2637"/>
          <a:stretch/>
        </p:blipFill>
        <p:spPr bwMode="auto">
          <a:xfrm>
            <a:off x="-180528" y="6021288"/>
            <a:ext cx="9324528" cy="926493"/>
          </a:xfrm>
          <a:prstGeom prst="rect">
            <a:avLst/>
          </a:prstGeom>
          <a:noFill/>
          <a:ln>
            <a:noFill/>
          </a:ln>
        </p:spPr>
      </p:pic>
      <p:sp>
        <p:nvSpPr>
          <p:cNvPr id="9" name="11 Cuadro de texto"/>
          <p:cNvSpPr txBox="1"/>
          <p:nvPr/>
        </p:nvSpPr>
        <p:spPr>
          <a:xfrm>
            <a:off x="5940152" y="6453336"/>
            <a:ext cx="2563522" cy="400494"/>
          </a:xfrm>
          <a:prstGeom prst="rect">
            <a:avLst/>
          </a:prstGeom>
          <a:noFill/>
          <a:ln>
            <a:noFill/>
          </a:ln>
          <a:effectLst/>
        </p:spPr>
        <p:txBody>
          <a:bodyPr rot="0" spcFirstLastPara="0" vert="horz" wrap="none" lIns="91440" tIns="45720" rIns="91440" bIns="45720" numCol="1" spcCol="0" rtlCol="0" fromWordArt="0" anchor="t" anchorCtr="0" forceAA="0" compatLnSpc="1">
            <a:prstTxWarp prst="textNoShape">
              <a:avLst/>
            </a:prstTxWarp>
            <a:spAutoFit/>
          </a:bodyPr>
          <a:lstStyle/>
          <a:p>
            <a:pPr marL="0" marR="0" algn="ctr">
              <a:lnSpc>
                <a:spcPct val="115000"/>
              </a:lnSpc>
              <a:spcBef>
                <a:spcPts val="0"/>
              </a:spcBef>
              <a:spcAft>
                <a:spcPts val="1000"/>
              </a:spcAft>
            </a:pPr>
            <a:r>
              <a:rPr lang="es-PA" dirty="0">
                <a:ln>
                  <a:noFill/>
                </a:ln>
                <a:solidFill>
                  <a:schemeClr val="bg1"/>
                </a:solidFill>
                <a:latin typeface="Monotype Corsiva"/>
                <a:ea typeface="Calibri"/>
                <a:cs typeface="Times New Roman"/>
              </a:rPr>
              <a:t>¡El futuro está en tus manos!</a:t>
            </a:r>
            <a:endParaRPr lang="es-PA" sz="900" dirty="0">
              <a:solidFill>
                <a:schemeClr val="bg1"/>
              </a:solidFill>
              <a:latin typeface="Calibri"/>
              <a:ea typeface="Calibri"/>
              <a:cs typeface="Times New Roman"/>
            </a:endParaRPr>
          </a:p>
        </p:txBody>
      </p:sp>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8" y="6309320"/>
            <a:ext cx="611560" cy="509875"/>
          </a:xfrm>
          <a:prstGeom prst="rect">
            <a:avLst/>
          </a:prstGeom>
        </p:spPr>
      </p:pic>
      <p:pic>
        <p:nvPicPr>
          <p:cNvPr id="11"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04" y="1294325"/>
            <a:ext cx="9000000" cy="44999"/>
          </a:xfrm>
          <a:prstGeom prst="rect">
            <a:avLst/>
          </a:prstGeom>
        </p:spPr>
      </p:pic>
    </p:spTree>
    <p:extLst>
      <p:ext uri="{BB962C8B-B14F-4D97-AF65-F5344CB8AC3E}">
        <p14:creationId xmlns:p14="http://schemas.microsoft.com/office/powerpoint/2010/main" val="3592189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19256" cy="1152128"/>
          </a:xfrm>
        </p:spPr>
        <p:txBody>
          <a:bodyPr>
            <a:noAutofit/>
          </a:bodyPr>
          <a:lstStyle>
            <a:lvl1pPr algn="ctr">
              <a:defRPr sz="3600">
                <a:solidFill>
                  <a:schemeClr val="accent1">
                    <a:lumMod val="75000"/>
                  </a:schemeClr>
                </a:solidFill>
              </a:defRPr>
            </a:lvl1pPr>
          </a:lstStyle>
          <a:p>
            <a:r>
              <a:rPr lang="es-ES" smtClean="0"/>
              <a:t>Haga clic para modificar el estilo de título del patrón</a:t>
            </a:r>
            <a:endParaRPr lang="es-PA" dirty="0"/>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pic>
        <p:nvPicPr>
          <p:cNvPr id="11" name="10 Imagen"/>
          <p:cNvPicPr/>
          <p:nvPr/>
        </p:nvPicPr>
        <p:blipFill>
          <a:blip r:embed="rId2">
            <a:extLst>
              <a:ext uri="{28A0092B-C50C-407E-A947-70E740481C1C}">
                <a14:useLocalDpi xmlns:a14="http://schemas.microsoft.com/office/drawing/2010/main" val="0"/>
              </a:ext>
            </a:extLst>
          </a:blip>
          <a:srcRect/>
          <a:stretch>
            <a:fillRect/>
          </a:stretch>
        </p:blipFill>
        <p:spPr bwMode="auto">
          <a:xfrm>
            <a:off x="-180528" y="6021288"/>
            <a:ext cx="9577064" cy="926493"/>
          </a:xfrm>
          <a:prstGeom prst="rect">
            <a:avLst/>
          </a:prstGeom>
          <a:noFill/>
          <a:ln>
            <a:noFill/>
          </a:ln>
        </p:spPr>
      </p:pic>
      <p:sp>
        <p:nvSpPr>
          <p:cNvPr id="12" name="11 Cuadro de texto"/>
          <p:cNvSpPr txBox="1"/>
          <p:nvPr/>
        </p:nvSpPr>
        <p:spPr>
          <a:xfrm>
            <a:off x="5940152" y="6453336"/>
            <a:ext cx="2563522" cy="400494"/>
          </a:xfrm>
          <a:prstGeom prst="rect">
            <a:avLst/>
          </a:prstGeom>
          <a:noFill/>
          <a:ln>
            <a:noFill/>
          </a:ln>
          <a:effectLst/>
        </p:spPr>
        <p:txBody>
          <a:bodyPr rot="0" spcFirstLastPara="0" vert="horz" wrap="none" lIns="91440" tIns="45720" rIns="91440" bIns="45720" numCol="1" spcCol="0" rtlCol="0" fromWordArt="0" anchor="t" anchorCtr="0" forceAA="0" compatLnSpc="1">
            <a:prstTxWarp prst="textNoShape">
              <a:avLst/>
            </a:prstTxWarp>
            <a:spAutoFit/>
          </a:bodyPr>
          <a:lstStyle/>
          <a:p>
            <a:pPr marL="0" marR="0" algn="ctr">
              <a:lnSpc>
                <a:spcPct val="115000"/>
              </a:lnSpc>
              <a:spcBef>
                <a:spcPts val="0"/>
              </a:spcBef>
              <a:spcAft>
                <a:spcPts val="1000"/>
              </a:spcAft>
            </a:pPr>
            <a:r>
              <a:rPr lang="es-PA" dirty="0">
                <a:ln>
                  <a:noFill/>
                </a:ln>
                <a:solidFill>
                  <a:schemeClr val="bg1"/>
                </a:solidFill>
                <a:latin typeface="Monotype Corsiva"/>
                <a:ea typeface="Calibri"/>
                <a:cs typeface="Times New Roman"/>
              </a:rPr>
              <a:t>¡El futuro está en tus manos!</a:t>
            </a:r>
            <a:endParaRPr lang="es-PA" sz="900" dirty="0">
              <a:solidFill>
                <a:schemeClr val="bg1"/>
              </a:solidFill>
              <a:latin typeface="Calibri"/>
              <a:ea typeface="Calibri"/>
              <a:cs typeface="Times New Roman"/>
            </a:endParaRPr>
          </a:p>
        </p:txBody>
      </p:sp>
      <p:pic>
        <p:nvPicPr>
          <p:cNvPr id="13" name="1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8" y="6309320"/>
            <a:ext cx="611560" cy="509875"/>
          </a:xfrm>
          <a:prstGeom prst="rect">
            <a:avLst/>
          </a:prstGeom>
        </p:spPr>
      </p:pic>
      <p:pic>
        <p:nvPicPr>
          <p:cNvPr id="14" name="1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04" y="1052736"/>
            <a:ext cx="9000000" cy="44999"/>
          </a:xfrm>
          <a:prstGeom prst="rect">
            <a:avLst/>
          </a:prstGeom>
        </p:spPr>
      </p:pic>
    </p:spTree>
    <p:extLst>
      <p:ext uri="{BB962C8B-B14F-4D97-AF65-F5344CB8AC3E}">
        <p14:creationId xmlns:p14="http://schemas.microsoft.com/office/powerpoint/2010/main" val="3413983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lvl1pPr>
              <a:defRPr sz="2800">
                <a:solidFill>
                  <a:schemeClr val="accent1">
                    <a:lumMod val="75000"/>
                  </a:schemeClr>
                </a:solidFill>
              </a:defRPr>
            </a:lvl1pPr>
          </a:lstStyle>
          <a:p>
            <a:r>
              <a:rPr lang="es-ES" smtClean="0"/>
              <a:t>Haga clic para modificar el estilo de título del patrón</a:t>
            </a:r>
            <a:endParaRPr lang="es-PA" dirty="0"/>
          </a:p>
        </p:txBody>
      </p:sp>
      <p:pic>
        <p:nvPicPr>
          <p:cNvPr id="6" name="5 Imagen"/>
          <p:cNvPicPr/>
          <p:nvPr/>
        </p:nvPicPr>
        <p:blipFill rotWithShape="1">
          <a:blip r:embed="rId2">
            <a:extLst>
              <a:ext uri="{28A0092B-C50C-407E-A947-70E740481C1C}">
                <a14:useLocalDpi xmlns:a14="http://schemas.microsoft.com/office/drawing/2010/main" val="0"/>
              </a:ext>
            </a:extLst>
          </a:blip>
          <a:srcRect r="2637"/>
          <a:stretch/>
        </p:blipFill>
        <p:spPr bwMode="auto">
          <a:xfrm>
            <a:off x="-180528" y="6021288"/>
            <a:ext cx="9324528" cy="926493"/>
          </a:xfrm>
          <a:prstGeom prst="rect">
            <a:avLst/>
          </a:prstGeom>
          <a:noFill/>
          <a:ln>
            <a:noFill/>
          </a:ln>
        </p:spPr>
      </p:pic>
      <p:sp>
        <p:nvSpPr>
          <p:cNvPr id="7" name="11 Cuadro de texto"/>
          <p:cNvSpPr txBox="1"/>
          <p:nvPr/>
        </p:nvSpPr>
        <p:spPr>
          <a:xfrm>
            <a:off x="5940152" y="6453336"/>
            <a:ext cx="2563522" cy="400494"/>
          </a:xfrm>
          <a:prstGeom prst="rect">
            <a:avLst/>
          </a:prstGeom>
          <a:noFill/>
          <a:ln>
            <a:noFill/>
          </a:ln>
          <a:effectLst/>
        </p:spPr>
        <p:txBody>
          <a:bodyPr rot="0" spcFirstLastPara="0" vert="horz" wrap="none" lIns="91440" tIns="45720" rIns="91440" bIns="45720" numCol="1" spcCol="0" rtlCol="0" fromWordArt="0" anchor="t" anchorCtr="0" forceAA="0" compatLnSpc="1">
            <a:prstTxWarp prst="textNoShape">
              <a:avLst/>
            </a:prstTxWarp>
            <a:spAutoFit/>
          </a:bodyPr>
          <a:lstStyle/>
          <a:p>
            <a:pPr marL="0" marR="0" algn="ctr">
              <a:lnSpc>
                <a:spcPct val="115000"/>
              </a:lnSpc>
              <a:spcBef>
                <a:spcPts val="0"/>
              </a:spcBef>
              <a:spcAft>
                <a:spcPts val="1000"/>
              </a:spcAft>
            </a:pPr>
            <a:r>
              <a:rPr lang="es-PA" dirty="0">
                <a:ln>
                  <a:noFill/>
                </a:ln>
                <a:solidFill>
                  <a:schemeClr val="bg1"/>
                </a:solidFill>
                <a:latin typeface="Monotype Corsiva"/>
                <a:ea typeface="Calibri"/>
                <a:cs typeface="Times New Roman"/>
              </a:rPr>
              <a:t>¡El futuro está en tus manos!</a:t>
            </a:r>
            <a:endParaRPr lang="es-PA" sz="900" dirty="0">
              <a:solidFill>
                <a:schemeClr val="bg1"/>
              </a:solidFill>
              <a:latin typeface="Calibri"/>
              <a:ea typeface="Calibri"/>
              <a:cs typeface="Times New Roman"/>
            </a:endParaRPr>
          </a:p>
        </p:txBody>
      </p:sp>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8" y="6309320"/>
            <a:ext cx="611560" cy="509875"/>
          </a:xfrm>
          <a:prstGeom prst="rect">
            <a:avLst/>
          </a:prstGeom>
        </p:spPr>
      </p:pic>
    </p:spTree>
    <p:extLst>
      <p:ext uri="{BB962C8B-B14F-4D97-AF65-F5344CB8AC3E}">
        <p14:creationId xmlns:p14="http://schemas.microsoft.com/office/powerpoint/2010/main" val="2167457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10000"/>
                    </a14:imgEffect>
                    <a14:imgEffect>
                      <a14:brightnessContrast bright="-9000" contrast="94000"/>
                    </a14:imgEffect>
                  </a14:imgLayer>
                </a14:imgProps>
              </a:ext>
              <a:ext uri="{28A0092B-C50C-407E-A947-70E740481C1C}">
                <a14:useLocalDpi xmlns:a14="http://schemas.microsoft.com/office/drawing/2010/main" val="0"/>
              </a:ext>
            </a:extLst>
          </a:blip>
          <a:srcRect r="28825" b="23729"/>
          <a:stretch/>
        </p:blipFill>
        <p:spPr>
          <a:xfrm>
            <a:off x="5940152" y="3861048"/>
            <a:ext cx="3189614" cy="3000954"/>
          </a:xfrm>
          <a:prstGeom prst="rect">
            <a:avLst/>
          </a:prstGeom>
        </p:spPr>
      </p:pic>
    </p:spTree>
    <p:extLst>
      <p:ext uri="{BB962C8B-B14F-4D97-AF65-F5344CB8AC3E}">
        <p14:creationId xmlns:p14="http://schemas.microsoft.com/office/powerpoint/2010/main" val="2245598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solidFill>
                  <a:schemeClr val="accent1">
                    <a:lumMod val="75000"/>
                  </a:schemeClr>
                </a:solidFill>
              </a:defRPr>
            </a:lvl1pPr>
          </a:lstStyle>
          <a:p>
            <a:r>
              <a:rPr lang="es-ES" smtClean="0"/>
              <a:t>Haga clic para modificar el estilo de título del patrón</a:t>
            </a:r>
            <a:endParaRPr lang="es-PA" dirty="0"/>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pic>
        <p:nvPicPr>
          <p:cNvPr id="8" name="7 Imagen"/>
          <p:cNvPicPr/>
          <p:nvPr/>
        </p:nvPicPr>
        <p:blipFill rotWithShape="1">
          <a:blip r:embed="rId2">
            <a:extLst>
              <a:ext uri="{28A0092B-C50C-407E-A947-70E740481C1C}">
                <a14:useLocalDpi xmlns:a14="http://schemas.microsoft.com/office/drawing/2010/main" val="0"/>
              </a:ext>
            </a:extLst>
          </a:blip>
          <a:srcRect r="2637"/>
          <a:stretch/>
        </p:blipFill>
        <p:spPr bwMode="auto">
          <a:xfrm>
            <a:off x="-180528" y="6021288"/>
            <a:ext cx="9324528" cy="926493"/>
          </a:xfrm>
          <a:prstGeom prst="rect">
            <a:avLst/>
          </a:prstGeom>
          <a:noFill/>
          <a:ln>
            <a:noFill/>
          </a:ln>
        </p:spPr>
      </p:pic>
      <p:sp>
        <p:nvSpPr>
          <p:cNvPr id="9" name="11 Cuadro de texto"/>
          <p:cNvSpPr txBox="1"/>
          <p:nvPr/>
        </p:nvSpPr>
        <p:spPr>
          <a:xfrm>
            <a:off x="5940152" y="6453336"/>
            <a:ext cx="2563522" cy="400494"/>
          </a:xfrm>
          <a:prstGeom prst="rect">
            <a:avLst/>
          </a:prstGeom>
          <a:noFill/>
          <a:ln>
            <a:noFill/>
          </a:ln>
          <a:effectLst/>
        </p:spPr>
        <p:txBody>
          <a:bodyPr rot="0" spcFirstLastPara="0" vert="horz" wrap="none" lIns="91440" tIns="45720" rIns="91440" bIns="45720" numCol="1" spcCol="0" rtlCol="0" fromWordArt="0" anchor="t" anchorCtr="0" forceAA="0" compatLnSpc="1">
            <a:prstTxWarp prst="textNoShape">
              <a:avLst/>
            </a:prstTxWarp>
            <a:spAutoFit/>
          </a:bodyPr>
          <a:lstStyle/>
          <a:p>
            <a:pPr marL="0" marR="0" algn="ctr">
              <a:lnSpc>
                <a:spcPct val="115000"/>
              </a:lnSpc>
              <a:spcBef>
                <a:spcPts val="0"/>
              </a:spcBef>
              <a:spcAft>
                <a:spcPts val="1000"/>
              </a:spcAft>
            </a:pPr>
            <a:r>
              <a:rPr lang="es-PA" dirty="0">
                <a:ln>
                  <a:noFill/>
                </a:ln>
                <a:solidFill>
                  <a:schemeClr val="bg1"/>
                </a:solidFill>
                <a:latin typeface="Monotype Corsiva"/>
                <a:ea typeface="Calibri"/>
                <a:cs typeface="Times New Roman"/>
              </a:rPr>
              <a:t>¡El futuro está en tus manos!</a:t>
            </a:r>
            <a:endParaRPr lang="es-PA" sz="900" dirty="0">
              <a:solidFill>
                <a:schemeClr val="bg1"/>
              </a:solidFill>
              <a:latin typeface="Calibri"/>
              <a:ea typeface="Calibri"/>
              <a:cs typeface="Times New Roman"/>
            </a:endParaRPr>
          </a:p>
        </p:txBody>
      </p:sp>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8" y="6309320"/>
            <a:ext cx="611560" cy="509875"/>
          </a:xfrm>
          <a:prstGeom prst="rect">
            <a:avLst/>
          </a:prstGeom>
        </p:spPr>
      </p:pic>
    </p:spTree>
    <p:extLst>
      <p:ext uri="{BB962C8B-B14F-4D97-AF65-F5344CB8AC3E}">
        <p14:creationId xmlns:p14="http://schemas.microsoft.com/office/powerpoint/2010/main" val="1275946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solidFill>
                  <a:schemeClr val="accent1">
                    <a:lumMod val="75000"/>
                  </a:schemeClr>
                </a:solidFill>
              </a:defRPr>
            </a:lvl1pPr>
          </a:lstStyle>
          <a:p>
            <a:r>
              <a:rPr lang="es-ES" smtClean="0"/>
              <a:t>Haga clic para modificar el estilo de título del patrón</a:t>
            </a:r>
            <a:endParaRPr lang="es-PA" dirty="0"/>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PA"/>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pic>
        <p:nvPicPr>
          <p:cNvPr id="9" name="8 Imagen"/>
          <p:cNvPicPr>
            <a:picLocks noChangeAspect="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10000"/>
                    </a14:imgEffect>
                    <a14:imgEffect>
                      <a14:brightnessContrast bright="-9000" contrast="94000"/>
                    </a14:imgEffect>
                  </a14:imgLayer>
                </a14:imgProps>
              </a:ext>
              <a:ext uri="{28A0092B-C50C-407E-A947-70E740481C1C}">
                <a14:useLocalDpi xmlns:a14="http://schemas.microsoft.com/office/drawing/2010/main" val="0"/>
              </a:ext>
            </a:extLst>
          </a:blip>
          <a:srcRect r="28825" b="23729"/>
          <a:stretch/>
        </p:blipFill>
        <p:spPr>
          <a:xfrm>
            <a:off x="5940152" y="3861048"/>
            <a:ext cx="3189614" cy="3000954"/>
          </a:xfrm>
          <a:prstGeom prst="rect">
            <a:avLst/>
          </a:prstGeom>
        </p:spPr>
      </p:pic>
    </p:spTree>
    <p:extLst>
      <p:ext uri="{BB962C8B-B14F-4D97-AF65-F5344CB8AC3E}">
        <p14:creationId xmlns:p14="http://schemas.microsoft.com/office/powerpoint/2010/main" val="2359758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8 Imagen"/>
          <p:cNvPicPr>
            <a:picLocks noChangeAspect="1"/>
          </p:cNvPicPr>
          <p:nvPr/>
        </p:nvPicPr>
        <p:blipFill rotWithShape="1">
          <a:blip r:embed="rId11">
            <a:lum bright="70000" contrast="-70000"/>
            <a:extLst>
              <a:ext uri="{28A0092B-C50C-407E-A947-70E740481C1C}">
                <a14:useLocalDpi xmlns:a14="http://schemas.microsoft.com/office/drawing/2010/main" val="0"/>
              </a:ext>
            </a:extLst>
          </a:blip>
          <a:srcRect r="13681"/>
          <a:stretch/>
        </p:blipFill>
        <p:spPr>
          <a:xfrm>
            <a:off x="-54212" y="3284984"/>
            <a:ext cx="9198212" cy="3600401"/>
          </a:xfrm>
          <a:prstGeom prst="rect">
            <a:avLst/>
          </a:prstGeom>
        </p:spPr>
      </p:pic>
      <p:pic>
        <p:nvPicPr>
          <p:cNvPr id="7" name="6 Imagen"/>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252536" y="-21150"/>
            <a:ext cx="9577064" cy="5970430"/>
          </a:xfrm>
          <a:prstGeom prst="rect">
            <a:avLst/>
          </a:prstGeom>
          <a:noFill/>
          <a:ln>
            <a:noFill/>
          </a:ln>
        </p:spPr>
      </p:pic>
      <p:sp>
        <p:nvSpPr>
          <p:cNvPr id="2" name="1 Marcador de título"/>
          <p:cNvSpPr>
            <a:spLocks noGrp="1"/>
          </p:cNvSpPr>
          <p:nvPr>
            <p:ph type="title"/>
          </p:nvPr>
        </p:nvSpPr>
        <p:spPr>
          <a:xfrm>
            <a:off x="2699792" y="701824"/>
            <a:ext cx="5987008"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PA" dirty="0"/>
          </a:p>
        </p:txBody>
      </p:sp>
      <p:sp>
        <p:nvSpPr>
          <p:cNvPr id="3" name="2 Marcador de texto"/>
          <p:cNvSpPr>
            <a:spLocks noGrp="1"/>
          </p:cNvSpPr>
          <p:nvPr>
            <p:ph type="body" idx="1"/>
          </p:nvPr>
        </p:nvSpPr>
        <p:spPr>
          <a:xfrm>
            <a:off x="1321296" y="4725144"/>
            <a:ext cx="6707088" cy="2121099"/>
          </a:xfrm>
          <a:prstGeom prst="rect">
            <a:avLst/>
          </a:prstGeom>
        </p:spPr>
        <p:txBody>
          <a:bodyPr vert="horz" lIns="91440" tIns="45720" rIns="91440" bIns="45720" rtlCol="0">
            <a:normAutofit/>
          </a:bodyPr>
          <a:lstStyle/>
          <a:p>
            <a:pPr lvl="0"/>
            <a:r>
              <a:rPr lang="es-ES" dirty="0" smtClean="0"/>
              <a:t>Haga clic para modificar el estilo de texto del patrón</a:t>
            </a:r>
          </a:p>
        </p:txBody>
      </p:sp>
      <p:pic>
        <p:nvPicPr>
          <p:cNvPr id="8" name="7 Imagen"/>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4016" y="398163"/>
            <a:ext cx="2339752" cy="1950717"/>
          </a:xfrm>
          <a:prstGeom prst="rect">
            <a:avLst/>
          </a:prstGeom>
        </p:spPr>
      </p:pic>
      <p:sp>
        <p:nvSpPr>
          <p:cNvPr id="10" name="11 Cuadro de texto"/>
          <p:cNvSpPr txBox="1"/>
          <p:nvPr/>
        </p:nvSpPr>
        <p:spPr>
          <a:xfrm>
            <a:off x="107504" y="2443614"/>
            <a:ext cx="2563522" cy="400494"/>
          </a:xfrm>
          <a:prstGeom prst="rect">
            <a:avLst/>
          </a:prstGeom>
          <a:noFill/>
          <a:ln>
            <a:noFill/>
          </a:ln>
          <a:effectLst/>
        </p:spPr>
        <p:txBody>
          <a:bodyPr rot="0" spcFirstLastPara="0" vert="horz" wrap="none" lIns="91440" tIns="45720" rIns="91440" bIns="45720" numCol="1" spcCol="0" rtlCol="0" fromWordArt="0" anchor="t" anchorCtr="0" forceAA="0" compatLnSpc="1">
            <a:prstTxWarp prst="textNoShape">
              <a:avLst/>
            </a:prstTxWarp>
            <a:spAutoFit/>
          </a:bodyPr>
          <a:lstStyle/>
          <a:p>
            <a:pPr marL="0" marR="0" algn="ctr">
              <a:lnSpc>
                <a:spcPct val="115000"/>
              </a:lnSpc>
              <a:spcBef>
                <a:spcPts val="0"/>
              </a:spcBef>
              <a:spcAft>
                <a:spcPts val="1000"/>
              </a:spcAft>
            </a:pPr>
            <a:r>
              <a:rPr lang="es-PA" dirty="0">
                <a:ln>
                  <a:noFill/>
                </a:ln>
                <a:solidFill>
                  <a:schemeClr val="bg1"/>
                </a:solidFill>
                <a:latin typeface="Monotype Corsiva"/>
                <a:ea typeface="Calibri"/>
                <a:cs typeface="Times New Roman"/>
              </a:rPr>
              <a:t>¡El futuro está en tus manos!</a:t>
            </a:r>
            <a:endParaRPr lang="es-PA" sz="900" dirty="0">
              <a:solidFill>
                <a:schemeClr val="bg1"/>
              </a:solidFill>
              <a:latin typeface="Calibri"/>
              <a:ea typeface="Calibri"/>
              <a:cs typeface="Times New Roman"/>
            </a:endParaRPr>
          </a:p>
        </p:txBody>
      </p:sp>
    </p:spTree>
    <p:extLst>
      <p:ext uri="{BB962C8B-B14F-4D97-AF65-F5344CB8AC3E}">
        <p14:creationId xmlns:p14="http://schemas.microsoft.com/office/powerpoint/2010/main" val="385303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r" defTabSz="914400" rtl="0" eaLnBrk="1" latinLnBrk="0" hangingPunct="1">
        <a:spcBef>
          <a:spcPct val="0"/>
        </a:spcBef>
        <a:buNone/>
        <a:defRPr sz="4400" kern="1200">
          <a:solidFill>
            <a:schemeClr val="bg1"/>
          </a:solidFill>
          <a:latin typeface="+mj-lt"/>
          <a:ea typeface="+mj-ea"/>
          <a:cs typeface="+mj-cs"/>
        </a:defRPr>
      </a:lvl1pPr>
    </p:titleStyle>
    <p:bodyStyle>
      <a:lvl1pPr marL="0" indent="0" algn="ctr" defTabSz="914400" rtl="0" eaLnBrk="1" latinLnBrk="0" hangingPunct="1">
        <a:spcBef>
          <a:spcPct val="20000"/>
        </a:spcBef>
        <a:buFont typeface="Arial" pitchFamily="34" charset="0"/>
        <a:buNone/>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Oferta%20academica%20-%20licenciaturas%20en%20informatica%20-%20auditoria%20de%20sistemas.docx" TargetMode="External"/><Relationship Id="rId2" Type="http://schemas.openxmlformats.org/officeDocument/2006/relationships/hyperlink" Target="Oferta%20academica%20-%20TECNICO%20en%20informatica.docx" TargetMode="Externa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Oferta%20academica%20-%20licenciaturas%20en%20informatica%20-%20sistemas%20de%20informacion.doc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REGLAMENTO-DE-ESTUDIANTES-ISAE.pdf"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PA" sz="4900" b="1" dirty="0"/>
              <a:t>CURSO DE INDUCCIÓN</a:t>
            </a:r>
            <a:r>
              <a:rPr lang="es-PA" dirty="0"/>
              <a:t/>
            </a:r>
            <a:br>
              <a:rPr lang="es-PA" dirty="0"/>
            </a:br>
            <a:r>
              <a:rPr lang="es-PA" sz="3600" b="1" dirty="0"/>
              <a:t>CARRERA: INFORMÁTICA</a:t>
            </a:r>
            <a:r>
              <a:rPr lang="es-PA" dirty="0"/>
              <a:t/>
            </a:r>
            <a:br>
              <a:rPr lang="es-PA" dirty="0"/>
            </a:br>
            <a:endParaRPr lang="es-PA" dirty="0"/>
          </a:p>
        </p:txBody>
      </p:sp>
      <p:sp>
        <p:nvSpPr>
          <p:cNvPr id="3" name="2 Subtítulo"/>
          <p:cNvSpPr>
            <a:spLocks noGrp="1"/>
          </p:cNvSpPr>
          <p:nvPr>
            <p:ph type="subTitle" idx="1"/>
          </p:nvPr>
        </p:nvSpPr>
        <p:spPr>
          <a:xfrm>
            <a:off x="1371600" y="4916760"/>
            <a:ext cx="6400800" cy="1752600"/>
          </a:xfrm>
        </p:spPr>
        <p:txBody>
          <a:bodyPr>
            <a:normAutofit fontScale="70000" lnSpcReduction="20000"/>
          </a:bodyPr>
          <a:lstStyle/>
          <a:p>
            <a:pPr marL="571500" lvl="0" indent="-571500" algn="l">
              <a:buFont typeface="+mj-lt"/>
              <a:buAutoNum type="romanUcPeriod"/>
            </a:pPr>
            <a:r>
              <a:rPr lang="es-PA" b="1" dirty="0"/>
              <a:t>CONOCIENDO MI UNIVERSIDAD</a:t>
            </a:r>
            <a:endParaRPr lang="es-PA" dirty="0"/>
          </a:p>
          <a:p>
            <a:pPr marL="571500" lvl="0" indent="-571500" algn="l">
              <a:buFont typeface="+mj-lt"/>
              <a:buAutoNum type="romanUcPeriod"/>
            </a:pPr>
            <a:r>
              <a:rPr lang="es-PA" b="1" dirty="0"/>
              <a:t>GENERALES DE LA CARRERA DE INFORMÁTICA</a:t>
            </a:r>
            <a:endParaRPr lang="es-PA" dirty="0"/>
          </a:p>
          <a:p>
            <a:pPr marL="571500" lvl="0" indent="-571500" algn="l">
              <a:buFont typeface="+mj-lt"/>
              <a:buAutoNum type="romanUcPeriod"/>
            </a:pPr>
            <a:r>
              <a:rPr lang="es-PA" b="1" dirty="0"/>
              <a:t>USO DE LA PLATAFORMA VIRTUAL</a:t>
            </a:r>
            <a:endParaRPr lang="es-PA" dirty="0"/>
          </a:p>
          <a:p>
            <a:pPr marL="571500" lvl="0" indent="-571500" algn="l">
              <a:buFont typeface="+mj-lt"/>
              <a:buAutoNum type="romanUcPeriod"/>
            </a:pPr>
            <a:r>
              <a:rPr lang="es-PA" b="1" dirty="0"/>
              <a:t>INDUCCIÓN A LA CARRERA DE </a:t>
            </a:r>
            <a:r>
              <a:rPr lang="es-PA" b="1" dirty="0" smtClean="0"/>
              <a:t>INFORMÁTICA</a:t>
            </a:r>
            <a:endParaRPr lang="es-PA" dirty="0"/>
          </a:p>
        </p:txBody>
      </p:sp>
    </p:spTree>
    <p:extLst>
      <p:ext uri="{BB962C8B-B14F-4D97-AF65-F5344CB8AC3E}">
        <p14:creationId xmlns:p14="http://schemas.microsoft.com/office/powerpoint/2010/main" val="595717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dirty="0"/>
              <a:t>Quienes Somos</a:t>
            </a:r>
          </a:p>
        </p:txBody>
      </p:sp>
      <p:sp>
        <p:nvSpPr>
          <p:cNvPr id="3" name="2 Marcador de texto"/>
          <p:cNvSpPr>
            <a:spLocks noGrp="1"/>
          </p:cNvSpPr>
          <p:nvPr>
            <p:ph type="body" idx="1"/>
          </p:nvPr>
        </p:nvSpPr>
        <p:spPr/>
        <p:txBody>
          <a:bodyPr/>
          <a:lstStyle/>
          <a:p>
            <a:pPr lvl="0"/>
            <a:r>
              <a:rPr lang="es-PA" b="1" dirty="0"/>
              <a:t>CONOCIENDO MI </a:t>
            </a:r>
            <a:r>
              <a:rPr lang="es-PA" b="1" dirty="0" smtClean="0"/>
              <a:t>UNIVERSIDAD</a:t>
            </a:r>
            <a:endParaRPr lang="es-PA" dirty="0"/>
          </a:p>
        </p:txBody>
      </p:sp>
    </p:spTree>
    <p:extLst>
      <p:ext uri="{BB962C8B-B14F-4D97-AF65-F5344CB8AC3E}">
        <p14:creationId xmlns:p14="http://schemas.microsoft.com/office/powerpoint/2010/main" val="3029130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dirty="0" smtClean="0"/>
              <a:t>Quienes Somos</a:t>
            </a:r>
            <a:endParaRPr lang="es-PA" dirty="0"/>
          </a:p>
        </p:txBody>
      </p:sp>
      <p:sp>
        <p:nvSpPr>
          <p:cNvPr id="3" name="2 Marcador de texto"/>
          <p:cNvSpPr>
            <a:spLocks noGrp="1"/>
          </p:cNvSpPr>
          <p:nvPr>
            <p:ph type="body" idx="1"/>
          </p:nvPr>
        </p:nvSpPr>
        <p:spPr>
          <a:xfrm>
            <a:off x="457200" y="980728"/>
            <a:ext cx="4040188" cy="639762"/>
          </a:xfrm>
        </p:spPr>
        <p:txBody>
          <a:bodyPr/>
          <a:lstStyle/>
          <a:p>
            <a:r>
              <a:rPr lang="es-PA" dirty="0" smtClean="0"/>
              <a:t>Misión</a:t>
            </a:r>
            <a:endParaRPr lang="es-PA" dirty="0"/>
          </a:p>
        </p:txBody>
      </p:sp>
      <p:sp>
        <p:nvSpPr>
          <p:cNvPr id="4" name="3 Marcador de contenido"/>
          <p:cNvSpPr>
            <a:spLocks noGrp="1"/>
          </p:cNvSpPr>
          <p:nvPr>
            <p:ph sz="half" idx="2"/>
          </p:nvPr>
        </p:nvSpPr>
        <p:spPr>
          <a:xfrm>
            <a:off x="457200" y="2286024"/>
            <a:ext cx="4040188" cy="3951288"/>
          </a:xfrm>
        </p:spPr>
        <p:txBody>
          <a:bodyPr>
            <a:normAutofit/>
          </a:bodyPr>
          <a:lstStyle/>
          <a:p>
            <a:r>
              <a:rPr lang="es-PA" sz="1600" dirty="0"/>
              <a:t>Formar profesionales, competitivos, íntegros con altos valores morales, con sentido crítico, socio – cultural y visión global, mediante el fortalecimiento de sus competencias y la adquisición del conocimiento a través de la investigación científica, la proyección social y un proceso de estudio independiente, </a:t>
            </a:r>
            <a:r>
              <a:rPr lang="es-PA" sz="1600" dirty="0" err="1"/>
              <a:t>semi</a:t>
            </a:r>
            <a:r>
              <a:rPr lang="es-PA" sz="1600" dirty="0"/>
              <a:t>-presencial, con apoyos de herramientas tecnológicas. Enfatizar en un proceso de aprendizaje teórico práctico, donde el participante y el facilitador, desempeñan un rol protagónico en el proceso de enseñanza – aprendizaje. </a:t>
            </a:r>
          </a:p>
        </p:txBody>
      </p:sp>
      <p:sp>
        <p:nvSpPr>
          <p:cNvPr id="5" name="4 Marcador de texto"/>
          <p:cNvSpPr>
            <a:spLocks noGrp="1"/>
          </p:cNvSpPr>
          <p:nvPr>
            <p:ph type="body" sz="quarter" idx="3"/>
          </p:nvPr>
        </p:nvSpPr>
        <p:spPr>
          <a:xfrm>
            <a:off x="4645025" y="980728"/>
            <a:ext cx="4041775" cy="639762"/>
          </a:xfrm>
        </p:spPr>
        <p:txBody>
          <a:bodyPr/>
          <a:lstStyle/>
          <a:p>
            <a:r>
              <a:rPr lang="es-PA" dirty="0" smtClean="0"/>
              <a:t>Visión</a:t>
            </a:r>
            <a:endParaRPr lang="es-PA" dirty="0"/>
          </a:p>
        </p:txBody>
      </p:sp>
      <p:sp>
        <p:nvSpPr>
          <p:cNvPr id="6" name="5 Marcador de contenido"/>
          <p:cNvSpPr>
            <a:spLocks noGrp="1"/>
          </p:cNvSpPr>
          <p:nvPr>
            <p:ph sz="quarter" idx="4"/>
          </p:nvPr>
        </p:nvSpPr>
        <p:spPr>
          <a:xfrm>
            <a:off x="4645025" y="1628800"/>
            <a:ext cx="4041775" cy="4320480"/>
          </a:xfrm>
        </p:spPr>
        <p:txBody>
          <a:bodyPr>
            <a:noAutofit/>
          </a:bodyPr>
          <a:lstStyle/>
          <a:p>
            <a:r>
              <a:rPr lang="es-PA" sz="1300" dirty="0"/>
              <a:t>Dar acceso a la educación superior y ofrecer una amplia oportunidad de posibilidades a la población que, por sus condiciones laborales, personales, sociales, de marginalidad o de otra índole no pueden educarse a través de modalidades de estudio que exigen la asistencia física, diaria o con frecuencia a clases.</a:t>
            </a:r>
            <a:br>
              <a:rPr lang="es-PA" sz="1300" dirty="0"/>
            </a:br>
            <a:endParaRPr lang="es-PA" sz="1300" dirty="0" smtClean="0"/>
          </a:p>
          <a:p>
            <a:r>
              <a:rPr lang="es-PA" sz="1300" dirty="0" smtClean="0"/>
              <a:t>Nos </a:t>
            </a:r>
            <a:r>
              <a:rPr lang="es-PA" sz="1300" dirty="0"/>
              <a:t>orientamos a ser una Institución de primera línea, con reconocimiento internacional, y permanente carácter innovador, con miras a contribuir a los cambios sociales necesarios para crear un clima de bienestar, equidad y cultura de paz.  Una Institución que forme integralmente sus profesionales, para acometer tareas con alto sentido de responsabilidad, tanto en el sector público como privado, con protagonismo exitoso en el ambiente social y laboral, con el propósito de suplir los recursos humanos calificados que el país exige para su desarrollo, a través de la formación de profesionales idóneos, con dominio de tecnología y herramientas modernas y eficientes, adecuados a las complejidades del mundo globalizado y; por tanto, a un mercado laboral cada vez más difícil, exigente y competitivo. </a:t>
            </a:r>
          </a:p>
        </p:txBody>
      </p:sp>
    </p:spTree>
    <p:extLst>
      <p:ext uri="{BB962C8B-B14F-4D97-AF65-F5344CB8AC3E}">
        <p14:creationId xmlns:p14="http://schemas.microsoft.com/office/powerpoint/2010/main" val="978026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dirty="0"/>
              <a:t>Historia de ISAE Universidad</a:t>
            </a:r>
          </a:p>
        </p:txBody>
      </p:sp>
      <p:sp>
        <p:nvSpPr>
          <p:cNvPr id="7" name="6 Marcador de contenido"/>
          <p:cNvSpPr>
            <a:spLocks noGrp="1"/>
          </p:cNvSpPr>
          <p:nvPr>
            <p:ph idx="1"/>
          </p:nvPr>
        </p:nvSpPr>
        <p:spPr>
          <a:xfrm>
            <a:off x="1619672" y="1844824"/>
            <a:ext cx="6408712" cy="4320480"/>
          </a:xfrm>
        </p:spPr>
        <p:txBody>
          <a:bodyPr>
            <a:normAutofit fontScale="55000" lnSpcReduction="20000"/>
          </a:bodyPr>
          <a:lstStyle/>
          <a:p>
            <a:pPr algn="just"/>
            <a:r>
              <a:rPr lang="es-PA" dirty="0"/>
              <a:t>ISAE UNIVERSIDAD abrió sus puertas como INSTITUTO SUPERIOR DE ADMINISTRACIÓN DE EMPRESAS en 1985, siendo la primera entidad de educación post-media particular, aprobada por el Ministerio de Educación de Panamá, dentro de lo que se distingue como el tercer nivel de enseñanza superior. Fueron sus fundadores el Dr. Plutarco Arrocha y la Dra. Xiomara de Arrocha</a:t>
            </a:r>
            <a:r>
              <a:rPr lang="es-PA" dirty="0" smtClean="0"/>
              <a:t>.</a:t>
            </a:r>
          </a:p>
          <a:p>
            <a:pPr algn="just"/>
            <a:endParaRPr lang="es-PA" dirty="0"/>
          </a:p>
          <a:p>
            <a:pPr algn="just"/>
            <a:r>
              <a:rPr lang="es-PA" dirty="0"/>
              <a:t>En los ocho años de funcionamiento como Instituto Superior de Administración de Empresas se graduaron, como técnicos, más de 300 panameños en diferentes modalidades académicas del sector empresarial</a:t>
            </a:r>
            <a:r>
              <a:rPr lang="es-PA" dirty="0" smtClean="0"/>
              <a:t>.</a:t>
            </a:r>
          </a:p>
          <a:p>
            <a:pPr algn="just"/>
            <a:endParaRPr lang="es-PA" dirty="0"/>
          </a:p>
          <a:p>
            <a:pPr algn="just"/>
            <a:r>
              <a:rPr lang="es-PA" dirty="0"/>
              <a:t>En 1994 mediante Decreto No.272 del 27 de mayo de 1994 se logra la creación de la Universidad y se le denomina ISAE UNIVERSIDAD, cambiando el significado de sus siglas por INSTITUCIÓN SUPERIOR DE ADMINISTRACIÓN Y EDUCACIÓN </a:t>
            </a:r>
            <a:r>
              <a:rPr lang="es-PA" dirty="0" smtClean="0"/>
              <a:t>.</a:t>
            </a:r>
            <a:endParaRPr lang="es-PA" dirty="0"/>
          </a:p>
        </p:txBody>
      </p:sp>
    </p:spTree>
    <p:extLst>
      <p:ext uri="{BB962C8B-B14F-4D97-AF65-F5344CB8AC3E}">
        <p14:creationId xmlns:p14="http://schemas.microsoft.com/office/powerpoint/2010/main" val="239895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dirty="0"/>
              <a:t>Nuestras Sedes</a:t>
            </a:r>
          </a:p>
        </p:txBody>
      </p:sp>
      <p:pic>
        <p:nvPicPr>
          <p:cNvPr id="205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700808"/>
            <a:ext cx="1196330" cy="897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p:cNvSpPr/>
          <p:nvPr/>
        </p:nvSpPr>
        <p:spPr>
          <a:xfrm>
            <a:off x="2689356" y="1979548"/>
            <a:ext cx="1568699" cy="369332"/>
          </a:xfrm>
          <a:prstGeom prst="rect">
            <a:avLst/>
          </a:prstGeom>
        </p:spPr>
        <p:txBody>
          <a:bodyPr wrap="none">
            <a:spAutoFit/>
          </a:bodyPr>
          <a:lstStyle/>
          <a:p>
            <a:r>
              <a:rPr lang="es-PA" b="1" dirty="0"/>
              <a:t>Sede de Chitré</a:t>
            </a:r>
          </a:p>
        </p:txBody>
      </p:sp>
      <p:pic>
        <p:nvPicPr>
          <p:cNvPr id="2059" name="Picture 11" descr="http://isaeuniversidad.ac.pa/es/wp-content/uploads/2011/08/chorrera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1329" y="2708920"/>
            <a:ext cx="1196330" cy="897248"/>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2689356" y="2987660"/>
            <a:ext cx="1800878" cy="369332"/>
          </a:xfrm>
          <a:prstGeom prst="rect">
            <a:avLst/>
          </a:prstGeom>
        </p:spPr>
        <p:txBody>
          <a:bodyPr wrap="none">
            <a:spAutoFit/>
          </a:bodyPr>
          <a:lstStyle/>
          <a:p>
            <a:r>
              <a:rPr lang="es-PA" b="1" dirty="0"/>
              <a:t>Sede La Chorrera</a:t>
            </a:r>
          </a:p>
        </p:txBody>
      </p:sp>
      <p:pic>
        <p:nvPicPr>
          <p:cNvPr id="2061" name="Picture 13" descr="ISAE Universidad - Sede de David, Chiriqu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6976" y="3717032"/>
            <a:ext cx="1192380" cy="952500"/>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2745603" y="4008616"/>
            <a:ext cx="1537537" cy="369332"/>
          </a:xfrm>
          <a:prstGeom prst="rect">
            <a:avLst/>
          </a:prstGeom>
        </p:spPr>
        <p:txBody>
          <a:bodyPr wrap="none">
            <a:spAutoFit/>
          </a:bodyPr>
          <a:lstStyle/>
          <a:p>
            <a:r>
              <a:rPr lang="es-PA" b="1" dirty="0"/>
              <a:t>Sede de David</a:t>
            </a:r>
          </a:p>
        </p:txBody>
      </p:sp>
      <p:pic>
        <p:nvPicPr>
          <p:cNvPr id="2063" name="Picture 15" descr="ISAE Universidad - Sede Metetí, Darié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6976" y="4797152"/>
            <a:ext cx="1175010" cy="952500"/>
          </a:xfrm>
          <a:prstGeom prst="rect">
            <a:avLst/>
          </a:prstGeom>
          <a:noFill/>
          <a:extLst>
            <a:ext uri="{909E8E84-426E-40DD-AFC4-6F175D3DCCD1}">
              <a14:hiddenFill xmlns:a14="http://schemas.microsoft.com/office/drawing/2010/main">
                <a:solidFill>
                  <a:srgbClr val="FFFFFF"/>
                </a:solidFill>
              </a14:hiddenFill>
            </a:ext>
          </a:extLst>
        </p:spPr>
      </p:pic>
      <p:sp>
        <p:nvSpPr>
          <p:cNvPr id="15" name="14 Rectángulo"/>
          <p:cNvSpPr/>
          <p:nvPr/>
        </p:nvSpPr>
        <p:spPr>
          <a:xfrm>
            <a:off x="2742786" y="5088736"/>
            <a:ext cx="1635769" cy="369332"/>
          </a:xfrm>
          <a:prstGeom prst="rect">
            <a:avLst/>
          </a:prstGeom>
        </p:spPr>
        <p:txBody>
          <a:bodyPr wrap="none">
            <a:spAutoFit/>
          </a:bodyPr>
          <a:lstStyle/>
          <a:p>
            <a:r>
              <a:rPr lang="es-PA" b="1" dirty="0"/>
              <a:t>Sede de Metetí</a:t>
            </a:r>
          </a:p>
        </p:txBody>
      </p:sp>
      <p:pic>
        <p:nvPicPr>
          <p:cNvPr id="2065" name="Picture 17" descr="ISAE Universidad - Sede Central - Panamá"/>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0072" y="1700808"/>
            <a:ext cx="1210842" cy="872755"/>
          </a:xfrm>
          <a:prstGeom prst="rect">
            <a:avLst/>
          </a:prstGeom>
          <a:noFill/>
          <a:extLst>
            <a:ext uri="{909E8E84-426E-40DD-AFC4-6F175D3DCCD1}">
              <a14:hiddenFill xmlns:a14="http://schemas.microsoft.com/office/drawing/2010/main">
                <a:solidFill>
                  <a:srgbClr val="FFFFFF"/>
                </a:solidFill>
              </a14:hiddenFill>
            </a:ext>
          </a:extLst>
        </p:spPr>
      </p:pic>
      <p:sp>
        <p:nvSpPr>
          <p:cNvPr id="16" name="15 Rectángulo"/>
          <p:cNvSpPr/>
          <p:nvPr/>
        </p:nvSpPr>
        <p:spPr>
          <a:xfrm>
            <a:off x="6444208" y="1952519"/>
            <a:ext cx="2378728" cy="369332"/>
          </a:xfrm>
          <a:prstGeom prst="rect">
            <a:avLst/>
          </a:prstGeom>
        </p:spPr>
        <p:txBody>
          <a:bodyPr wrap="none">
            <a:spAutoFit/>
          </a:bodyPr>
          <a:lstStyle/>
          <a:p>
            <a:r>
              <a:rPr lang="es-PA" b="1" dirty="0"/>
              <a:t>Sede Central – Panamá</a:t>
            </a:r>
          </a:p>
        </p:txBody>
      </p:sp>
      <p:pic>
        <p:nvPicPr>
          <p:cNvPr id="2067" name="Picture 19" descr="ISAE Universidad, Sede Penonomé, Coclé"/>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20072" y="2708920"/>
            <a:ext cx="1210842" cy="872320"/>
          </a:xfrm>
          <a:prstGeom prst="rect">
            <a:avLst/>
          </a:prstGeom>
          <a:noFill/>
          <a:extLst>
            <a:ext uri="{909E8E84-426E-40DD-AFC4-6F175D3DCCD1}">
              <a14:hiddenFill xmlns:a14="http://schemas.microsoft.com/office/drawing/2010/main">
                <a:solidFill>
                  <a:srgbClr val="FFFFFF"/>
                </a:solidFill>
              </a14:hiddenFill>
            </a:ext>
          </a:extLst>
        </p:spPr>
      </p:pic>
      <p:sp>
        <p:nvSpPr>
          <p:cNvPr id="17" name="16 Rectángulo"/>
          <p:cNvSpPr/>
          <p:nvPr/>
        </p:nvSpPr>
        <p:spPr>
          <a:xfrm>
            <a:off x="6444208" y="2924944"/>
            <a:ext cx="1732654" cy="369332"/>
          </a:xfrm>
          <a:prstGeom prst="rect">
            <a:avLst/>
          </a:prstGeom>
        </p:spPr>
        <p:txBody>
          <a:bodyPr wrap="none">
            <a:spAutoFit/>
          </a:bodyPr>
          <a:lstStyle/>
          <a:p>
            <a:r>
              <a:rPr lang="es-PA" b="1" dirty="0"/>
              <a:t>Sede Penonomé</a:t>
            </a:r>
          </a:p>
        </p:txBody>
      </p:sp>
      <p:pic>
        <p:nvPicPr>
          <p:cNvPr id="2069" name="Picture 21" descr="ISAE Universidad - Sede Santiago, Veragua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3366" y="3708808"/>
            <a:ext cx="1210842" cy="872320"/>
          </a:xfrm>
          <a:prstGeom prst="rect">
            <a:avLst/>
          </a:prstGeom>
          <a:noFill/>
          <a:extLst>
            <a:ext uri="{909E8E84-426E-40DD-AFC4-6F175D3DCCD1}">
              <a14:hiddenFill xmlns:a14="http://schemas.microsoft.com/office/drawing/2010/main">
                <a:solidFill>
                  <a:srgbClr val="FFFFFF"/>
                </a:solidFill>
              </a14:hiddenFill>
            </a:ext>
          </a:extLst>
        </p:spPr>
      </p:pic>
      <p:sp>
        <p:nvSpPr>
          <p:cNvPr id="18" name="17 Rectángulo"/>
          <p:cNvSpPr/>
          <p:nvPr/>
        </p:nvSpPr>
        <p:spPr>
          <a:xfrm>
            <a:off x="6470419" y="3960302"/>
            <a:ext cx="1525226" cy="369332"/>
          </a:xfrm>
          <a:prstGeom prst="rect">
            <a:avLst/>
          </a:prstGeom>
        </p:spPr>
        <p:txBody>
          <a:bodyPr wrap="none">
            <a:spAutoFit/>
          </a:bodyPr>
          <a:lstStyle/>
          <a:p>
            <a:r>
              <a:rPr lang="es-PA" b="1" dirty="0"/>
              <a:t>Sede Santiago</a:t>
            </a:r>
          </a:p>
        </p:txBody>
      </p:sp>
      <p:pic>
        <p:nvPicPr>
          <p:cNvPr id="19" name="18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9577" y="4797152"/>
            <a:ext cx="1210842" cy="864096"/>
          </a:xfrm>
          <a:prstGeom prst="rect">
            <a:avLst/>
          </a:prstGeom>
        </p:spPr>
      </p:pic>
      <p:sp>
        <p:nvSpPr>
          <p:cNvPr id="34" name="33 Rectángulo"/>
          <p:cNvSpPr/>
          <p:nvPr/>
        </p:nvSpPr>
        <p:spPr>
          <a:xfrm>
            <a:off x="6547922" y="5056827"/>
            <a:ext cx="1888659" cy="553998"/>
          </a:xfrm>
          <a:prstGeom prst="rect">
            <a:avLst/>
          </a:prstGeom>
        </p:spPr>
        <p:txBody>
          <a:bodyPr wrap="none">
            <a:spAutoFit/>
          </a:bodyPr>
          <a:lstStyle/>
          <a:p>
            <a:r>
              <a:rPr lang="es-PA" b="1" dirty="0"/>
              <a:t>Sede </a:t>
            </a:r>
            <a:r>
              <a:rPr lang="es-PA" b="1" dirty="0" err="1" smtClean="0"/>
              <a:t>Changuinola</a:t>
            </a:r>
            <a:r>
              <a:rPr lang="es-PA" b="1" dirty="0" smtClean="0"/>
              <a:t/>
            </a:r>
            <a:br>
              <a:rPr lang="es-PA" b="1" dirty="0" smtClean="0"/>
            </a:br>
            <a:r>
              <a:rPr lang="es-PA" sz="1200" b="1" dirty="0" smtClean="0"/>
              <a:t>(Futura Sede)</a:t>
            </a:r>
            <a:endParaRPr lang="es-PA" b="1" dirty="0"/>
          </a:p>
        </p:txBody>
      </p:sp>
    </p:spTree>
    <p:extLst>
      <p:ext uri="{BB962C8B-B14F-4D97-AF65-F5344CB8AC3E}">
        <p14:creationId xmlns:p14="http://schemas.microsoft.com/office/powerpoint/2010/main" val="3867667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dirty="0" smtClean="0"/>
              <a:t>Futura Sede Principal - Panamá</a:t>
            </a:r>
            <a:endParaRPr lang="es-PA"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1616856"/>
            <a:ext cx="5973035" cy="4260070"/>
          </a:xfrm>
        </p:spPr>
      </p:pic>
    </p:spTree>
    <p:extLst>
      <p:ext uri="{BB962C8B-B14F-4D97-AF65-F5344CB8AC3E}">
        <p14:creationId xmlns:p14="http://schemas.microsoft.com/office/powerpoint/2010/main" val="1948335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4" y="-99392"/>
            <a:ext cx="2448272" cy="1152128"/>
          </a:xfrm>
        </p:spPr>
        <p:txBody>
          <a:bodyPr/>
          <a:lstStyle/>
          <a:p>
            <a:r>
              <a:rPr lang="es-PA" dirty="0" smtClean="0"/>
              <a:t>Bibliotecas</a:t>
            </a:r>
            <a:endParaRPr lang="es-PA" dirty="0"/>
          </a:p>
        </p:txBody>
      </p:sp>
      <p:sp>
        <p:nvSpPr>
          <p:cNvPr id="5" name="4 Marcador de texto"/>
          <p:cNvSpPr>
            <a:spLocks noGrp="1"/>
          </p:cNvSpPr>
          <p:nvPr>
            <p:ph type="body" idx="1"/>
          </p:nvPr>
        </p:nvSpPr>
        <p:spPr>
          <a:xfrm>
            <a:off x="2627784" y="0"/>
            <a:ext cx="2448272" cy="495746"/>
          </a:xfrm>
        </p:spPr>
        <p:txBody>
          <a:bodyPr>
            <a:normAutofit/>
          </a:bodyPr>
          <a:lstStyle/>
          <a:p>
            <a:r>
              <a:rPr lang="es-PA" b="0" dirty="0" smtClean="0"/>
              <a:t>En las Sedes</a:t>
            </a:r>
            <a:endParaRPr lang="es-PA" b="0" dirty="0"/>
          </a:p>
        </p:txBody>
      </p:sp>
      <p:sp>
        <p:nvSpPr>
          <p:cNvPr id="7" name="6 Marcador de texto"/>
          <p:cNvSpPr>
            <a:spLocks noGrp="1"/>
          </p:cNvSpPr>
          <p:nvPr>
            <p:ph type="body" sz="quarter" idx="3"/>
          </p:nvPr>
        </p:nvSpPr>
        <p:spPr>
          <a:xfrm>
            <a:off x="2771800" y="332656"/>
            <a:ext cx="4968552" cy="639762"/>
          </a:xfrm>
        </p:spPr>
        <p:txBody>
          <a:bodyPr>
            <a:normAutofit/>
          </a:bodyPr>
          <a:lstStyle/>
          <a:p>
            <a:r>
              <a:rPr lang="es-PA" b="0" dirty="0" smtClean="0"/>
              <a:t>Virtual: www.Isaeuniversidad.ac.pa</a:t>
            </a:r>
            <a:endParaRPr lang="es-PA" b="0" dirty="0"/>
          </a:p>
        </p:txBody>
      </p:sp>
      <p:pic>
        <p:nvPicPr>
          <p:cNvPr id="3074" name="Picture 2" descr="http://cmapspublic3.ihmc.us/rid=1K0JDTWW5-1GVC7CH-T4H/Biblioteca%20ISAE%20Universidad.cmap?rid=1K0JDTWW5-1GVC7CH-T4H&amp;partName=html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45" y="1414150"/>
            <a:ext cx="9171961" cy="424709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10 Conector recto"/>
          <p:cNvCxnSpPr/>
          <p:nvPr/>
        </p:nvCxnSpPr>
        <p:spPr>
          <a:xfrm>
            <a:off x="2843808" y="188640"/>
            <a:ext cx="0" cy="72008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06635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3200" dirty="0" smtClean="0"/>
              <a:t>Dirección de </a:t>
            </a:r>
            <a:r>
              <a:rPr lang="es-PA" sz="3200" dirty="0"/>
              <a:t>Investigación y Postgrado</a:t>
            </a:r>
          </a:p>
        </p:txBody>
      </p:sp>
      <p:sp>
        <p:nvSpPr>
          <p:cNvPr id="3" name="2 Marcador de contenido"/>
          <p:cNvSpPr>
            <a:spLocks noGrp="1"/>
          </p:cNvSpPr>
          <p:nvPr>
            <p:ph idx="1"/>
          </p:nvPr>
        </p:nvSpPr>
        <p:spPr>
          <a:xfrm>
            <a:off x="1619672" y="1556792"/>
            <a:ext cx="6408712" cy="3744416"/>
          </a:xfrm>
        </p:spPr>
        <p:txBody>
          <a:bodyPr>
            <a:noAutofit/>
          </a:bodyPr>
          <a:lstStyle/>
          <a:p>
            <a:pPr algn="just"/>
            <a:r>
              <a:rPr lang="es-PA" sz="1800" dirty="0"/>
              <a:t>La Dirección de Investigación y Postgrado es una Unidad Académica-Administrativa responsable de dinamizar el proceso de integración de la docencia con la investigación y la proyección social. Para ello, la dirección ha creado y mantendrá un ambiente de trabajo académico propicio para que los docentes y educandos desarrollen sus capacidades investigativas y logren difundir los conocimientos adquiridos en el proceso cumpliéndose así, lo que señala la misión y la visión de ISAE Universidad.</a:t>
            </a:r>
          </a:p>
        </p:txBody>
      </p:sp>
      <p:sp>
        <p:nvSpPr>
          <p:cNvPr id="4" name="3 Rectángulo"/>
          <p:cNvSpPr/>
          <p:nvPr/>
        </p:nvSpPr>
        <p:spPr>
          <a:xfrm>
            <a:off x="4176464" y="4205406"/>
            <a:ext cx="4572000" cy="1815882"/>
          </a:xfrm>
          <a:prstGeom prst="rect">
            <a:avLst/>
          </a:prstGeom>
        </p:spPr>
        <p:txBody>
          <a:bodyPr>
            <a:spAutoFit/>
          </a:bodyPr>
          <a:lstStyle/>
          <a:p>
            <a:pPr algn="just"/>
            <a:r>
              <a:rPr lang="es-PA" sz="1400" i="1" dirty="0">
                <a:solidFill>
                  <a:schemeClr val="tx1">
                    <a:lumMod val="65000"/>
                    <a:lumOff val="35000"/>
                  </a:schemeClr>
                </a:solidFill>
              </a:rPr>
              <a:t>El punto 12 del Manual de Políticas de Investigación, señala que “ISAE Universidad desarrolla las líneas y prioridades de investigaciones generales para toda la Universidad y específicas para las coordinaciones académicas y unidades administrativas. Los temas que orienten la investigación guardan relación con la dinámica socio-económica, cultural y política en materia educativa, turismo, empresarial, laboral por mencionar algunos </a:t>
            </a:r>
          </a:p>
        </p:txBody>
      </p:sp>
      <p:sp>
        <p:nvSpPr>
          <p:cNvPr id="6" name="5 Flecha doblada"/>
          <p:cNvSpPr/>
          <p:nvPr/>
        </p:nvSpPr>
        <p:spPr>
          <a:xfrm flipV="1">
            <a:off x="2483768" y="4005064"/>
            <a:ext cx="1008112" cy="149648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solidFill>
                <a:schemeClr val="tx1"/>
              </a:solidFill>
            </a:endParaRPr>
          </a:p>
        </p:txBody>
      </p:sp>
    </p:spTree>
    <p:extLst>
      <p:ext uri="{BB962C8B-B14F-4D97-AF65-F5344CB8AC3E}">
        <p14:creationId xmlns:p14="http://schemas.microsoft.com/office/powerpoint/2010/main" val="3225431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PA" dirty="0"/>
              <a:t>Consultorio </a:t>
            </a:r>
            <a:r>
              <a:rPr lang="es-PA" dirty="0" smtClean="0"/>
              <a:t>Jurídico</a:t>
            </a:r>
            <a:endParaRPr lang="es-PA" dirty="0"/>
          </a:p>
        </p:txBody>
      </p:sp>
      <p:sp>
        <p:nvSpPr>
          <p:cNvPr id="3" name="2 Marcador de contenido"/>
          <p:cNvSpPr>
            <a:spLocks noGrp="1"/>
          </p:cNvSpPr>
          <p:nvPr>
            <p:ph idx="1"/>
          </p:nvPr>
        </p:nvSpPr>
        <p:spPr>
          <a:xfrm>
            <a:off x="1619672" y="1412776"/>
            <a:ext cx="6408712" cy="3744416"/>
          </a:xfrm>
        </p:spPr>
        <p:txBody>
          <a:bodyPr>
            <a:normAutofit/>
          </a:bodyPr>
          <a:lstStyle/>
          <a:p>
            <a:pPr algn="just"/>
            <a:r>
              <a:rPr lang="es-PA" sz="1800" dirty="0"/>
              <a:t>Esta unidad de servicio social, dentro de la Carrera de Derecho y Ciencias Políticas, tiene como finalidad principal la atención a personas de pocos recursos económicos que devenguen un sueldo hasta Cuatro Cientos Balboas (B/:400.00). mensuales y no puedan pagar la representación de un abogado en casos necesarios.</a:t>
            </a:r>
          </a:p>
        </p:txBody>
      </p:sp>
      <p:sp>
        <p:nvSpPr>
          <p:cNvPr id="4" name="3 Rectángulo"/>
          <p:cNvSpPr/>
          <p:nvPr/>
        </p:nvSpPr>
        <p:spPr>
          <a:xfrm>
            <a:off x="2376264" y="3128769"/>
            <a:ext cx="7956376" cy="3108543"/>
          </a:xfrm>
          <a:prstGeom prst="rect">
            <a:avLst/>
          </a:prstGeom>
        </p:spPr>
        <p:txBody>
          <a:bodyPr wrap="square">
            <a:spAutoFit/>
          </a:bodyPr>
          <a:lstStyle/>
          <a:p>
            <a:r>
              <a:rPr lang="es-PA" sz="1400" b="1" dirty="0"/>
              <a:t>Nuestros Servicios</a:t>
            </a:r>
            <a:endParaRPr lang="es-PA" sz="1400" dirty="0"/>
          </a:p>
          <a:p>
            <a:r>
              <a:rPr lang="es-PA" sz="1400" b="1" dirty="0"/>
              <a:t>En Derecho de Familia</a:t>
            </a:r>
            <a:endParaRPr lang="es-PA" sz="1400" dirty="0"/>
          </a:p>
          <a:p>
            <a:pPr marL="742950" lvl="1" indent="-285750">
              <a:buFont typeface="Arial" pitchFamily="34" charset="0"/>
              <a:buChar char="•"/>
            </a:pPr>
            <a:r>
              <a:rPr lang="es-PA" sz="1400" dirty="0"/>
              <a:t>Reconocimiento: legal y judicial</a:t>
            </a:r>
          </a:p>
          <a:p>
            <a:pPr marL="742950" lvl="1" indent="-285750">
              <a:buFont typeface="Arial" pitchFamily="34" charset="0"/>
              <a:buChar char="•"/>
            </a:pPr>
            <a:r>
              <a:rPr lang="es-PA" sz="1400" dirty="0"/>
              <a:t>Reglamentación de visitas</a:t>
            </a:r>
          </a:p>
          <a:p>
            <a:pPr marL="742950" lvl="1" indent="-285750">
              <a:buFont typeface="Arial" pitchFamily="34" charset="0"/>
              <a:buChar char="•"/>
            </a:pPr>
            <a:r>
              <a:rPr lang="es-PA" sz="1400" dirty="0"/>
              <a:t>Guarda crianza y educación</a:t>
            </a:r>
          </a:p>
          <a:p>
            <a:pPr marL="742950" lvl="1" indent="-285750">
              <a:buFont typeface="Arial" pitchFamily="34" charset="0"/>
              <a:buChar char="•"/>
            </a:pPr>
            <a:r>
              <a:rPr lang="es-PA" sz="1400" dirty="0"/>
              <a:t>Impugnación de paternidad y maternidad</a:t>
            </a:r>
          </a:p>
          <a:p>
            <a:pPr marL="742950" lvl="1" indent="-285750">
              <a:buFont typeface="Arial" pitchFamily="34" charset="0"/>
              <a:buChar char="•"/>
            </a:pPr>
            <a:r>
              <a:rPr lang="es-PA" sz="1400" dirty="0"/>
              <a:t>Proceso de interdicción</a:t>
            </a:r>
          </a:p>
          <a:p>
            <a:pPr marL="742950" lvl="1" indent="-285750">
              <a:buFont typeface="Arial" pitchFamily="34" charset="0"/>
              <a:buChar char="•"/>
            </a:pPr>
            <a:r>
              <a:rPr lang="es-PA" sz="1400" dirty="0"/>
              <a:t>Divorcio: por mutuo consentimiento y separación de hecho</a:t>
            </a:r>
          </a:p>
          <a:p>
            <a:pPr marL="742950" lvl="1" indent="-285750">
              <a:buFont typeface="Arial" pitchFamily="34" charset="0"/>
              <a:buChar char="•"/>
            </a:pPr>
            <a:r>
              <a:rPr lang="es-PA" sz="1400" dirty="0"/>
              <a:t>Proceso de alimento: voluntario, audiencia, rebaja o aumento de ésta</a:t>
            </a:r>
          </a:p>
          <a:p>
            <a:r>
              <a:rPr lang="es-PA" sz="1400" b="1" dirty="0"/>
              <a:t>En Derecho Administrativo</a:t>
            </a:r>
            <a:endParaRPr lang="es-PA" sz="1400" dirty="0"/>
          </a:p>
          <a:p>
            <a:r>
              <a:rPr lang="es-PA" sz="1400" b="1" dirty="0" smtClean="0"/>
              <a:t>Arrendamiento</a:t>
            </a:r>
            <a:endParaRPr lang="es-PA" sz="1400" dirty="0"/>
          </a:p>
          <a:p>
            <a:r>
              <a:rPr lang="es-PA" sz="1400" b="1" dirty="0" smtClean="0"/>
              <a:t>Tránsito</a:t>
            </a:r>
            <a:endParaRPr lang="es-PA" sz="1400" dirty="0"/>
          </a:p>
          <a:p>
            <a:r>
              <a:rPr lang="es-PA" sz="1400" b="1" dirty="0" smtClean="0"/>
              <a:t>Laborales</a:t>
            </a:r>
            <a:endParaRPr lang="es-PA" sz="1400" dirty="0"/>
          </a:p>
          <a:p>
            <a:r>
              <a:rPr lang="es-PA" sz="1400" b="1" dirty="0" smtClean="0"/>
              <a:t>Escritos </a:t>
            </a:r>
            <a:r>
              <a:rPr lang="es-PA" sz="1400" b="1" dirty="0"/>
              <a:t>de los Derechos Fundamentales de todo </a:t>
            </a:r>
            <a:r>
              <a:rPr lang="es-PA" sz="1400" b="1" dirty="0" smtClean="0"/>
              <a:t>ciudadano</a:t>
            </a:r>
            <a:endParaRPr lang="es-PA" sz="1400" dirty="0"/>
          </a:p>
        </p:txBody>
      </p:sp>
    </p:spTree>
    <p:extLst>
      <p:ext uri="{BB962C8B-B14F-4D97-AF65-F5344CB8AC3E}">
        <p14:creationId xmlns:p14="http://schemas.microsoft.com/office/powerpoint/2010/main" val="2545228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2800" b="1" dirty="0"/>
              <a:t>GENERALES DE LA CARRERA DE INFORMÁTICA</a:t>
            </a:r>
            <a:endParaRPr lang="es-PA" sz="2800" dirty="0"/>
          </a:p>
        </p:txBody>
      </p:sp>
      <p:sp>
        <p:nvSpPr>
          <p:cNvPr id="3" name="2 Marcador de contenido"/>
          <p:cNvSpPr>
            <a:spLocks noGrp="1"/>
          </p:cNvSpPr>
          <p:nvPr>
            <p:ph idx="1"/>
          </p:nvPr>
        </p:nvSpPr>
        <p:spPr>
          <a:xfrm>
            <a:off x="1619672" y="1556792"/>
            <a:ext cx="6912768" cy="4752528"/>
          </a:xfrm>
        </p:spPr>
        <p:txBody>
          <a:bodyPr>
            <a:noAutofit/>
          </a:bodyPr>
          <a:lstStyle/>
          <a:p>
            <a:pPr algn="just"/>
            <a:r>
              <a:rPr lang="es-ES" sz="1600" b="1" dirty="0" smtClean="0"/>
              <a:t>Objetivos de la Carrera:</a:t>
            </a:r>
          </a:p>
          <a:p>
            <a:pPr marL="285750" indent="-285750" algn="just">
              <a:buFont typeface="Arial" pitchFamily="34" charset="0"/>
              <a:buChar char="•"/>
            </a:pPr>
            <a:r>
              <a:rPr lang="es-ES" sz="1600" dirty="0" smtClean="0"/>
              <a:t>Formar </a:t>
            </a:r>
            <a:r>
              <a:rPr lang="es-ES" sz="1600" dirty="0"/>
              <a:t>profesionales con una base teórica y práctica sólida en informática y una adecuada formación científica, capacitándolos para resolver problemas del mundo real a través de soluciones informáticas y para acompañar la rápida evolución de las tecnologías y ciencias de la </a:t>
            </a:r>
            <a:r>
              <a:rPr lang="es-ES" sz="1600" dirty="0" smtClean="0"/>
              <a:t>computación</a:t>
            </a:r>
          </a:p>
          <a:p>
            <a:pPr marL="285750" indent="-285750" algn="just">
              <a:buFont typeface="Arial" pitchFamily="34" charset="0"/>
              <a:buChar char="•"/>
            </a:pPr>
            <a:endParaRPr lang="es-ES" sz="1000" dirty="0"/>
          </a:p>
          <a:p>
            <a:pPr marL="285750" indent="-285750" algn="just">
              <a:buFont typeface="Arial" pitchFamily="34" charset="0"/>
              <a:buChar char="•"/>
            </a:pPr>
            <a:r>
              <a:rPr lang="es-ES" sz="1600" dirty="0" smtClean="0"/>
              <a:t>Formar </a:t>
            </a:r>
            <a:r>
              <a:rPr lang="es-ES" sz="1600" dirty="0"/>
              <a:t>un técnico profesional en el análisis y diseño de sistemas que pueda manejarse con propiedad en el desarrollo de sistemas fundamentalmente administrativos y </a:t>
            </a:r>
            <a:r>
              <a:rPr lang="es-ES" sz="1600" dirty="0" smtClean="0"/>
              <a:t>comerciales.</a:t>
            </a:r>
          </a:p>
          <a:p>
            <a:pPr marL="285750" indent="-285750" algn="just">
              <a:buFont typeface="Arial" pitchFamily="34" charset="0"/>
              <a:buChar char="•"/>
            </a:pPr>
            <a:endParaRPr lang="es-ES" sz="1000" dirty="0"/>
          </a:p>
          <a:p>
            <a:pPr marL="285750" indent="-285750" algn="just">
              <a:buFont typeface="Arial" pitchFamily="34" charset="0"/>
              <a:buChar char="•"/>
            </a:pPr>
            <a:r>
              <a:rPr lang="es-ES" sz="1600" dirty="0" smtClean="0"/>
              <a:t>Formar </a:t>
            </a:r>
            <a:r>
              <a:rPr lang="es-ES" sz="1600" dirty="0"/>
              <a:t>a nivel de Licenciatura, profesionales expertos en el manejo y planteamiento de Sistemas de Información que provean un eficiente respaldo en los centros de decisión y proyección, así como evaluar, verificar y diseñar controles en las actividades y recursos de cómputo de las empresas, promoviendo la automatización de las diferentes modalidades de la auditoria.</a:t>
            </a:r>
            <a:endParaRPr lang="es-PA" sz="1600" dirty="0"/>
          </a:p>
          <a:p>
            <a:pPr algn="just"/>
            <a:endParaRPr lang="es-PA" sz="1600" dirty="0" smtClean="0"/>
          </a:p>
          <a:p>
            <a:pPr algn="just"/>
            <a:r>
              <a:rPr lang="es-PA" sz="1600" b="1" dirty="0" smtClean="0"/>
              <a:t>Perfil </a:t>
            </a:r>
            <a:r>
              <a:rPr lang="es-PA" sz="1600" b="1" dirty="0"/>
              <a:t>de </a:t>
            </a:r>
            <a:r>
              <a:rPr lang="es-PA" sz="1600" b="1" dirty="0" smtClean="0"/>
              <a:t>Ingreso; Competencias </a:t>
            </a:r>
            <a:r>
              <a:rPr lang="es-PA" sz="1600" b="1" dirty="0"/>
              <a:t>previas</a:t>
            </a:r>
          </a:p>
        </p:txBody>
      </p:sp>
    </p:spTree>
    <p:extLst>
      <p:ext uri="{BB962C8B-B14F-4D97-AF65-F5344CB8AC3E}">
        <p14:creationId xmlns:p14="http://schemas.microsoft.com/office/powerpoint/2010/main" val="27758156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0"/>
            <a:r>
              <a:rPr lang="es-PA" sz="2800" b="1" dirty="0"/>
              <a:t>GENERALES DE LA CARRERA DE INFORMÁTICA</a:t>
            </a:r>
            <a:r>
              <a:rPr lang="es-PA" sz="2800" dirty="0"/>
              <a:t/>
            </a:r>
            <a:br>
              <a:rPr lang="es-PA" sz="2800" dirty="0"/>
            </a:br>
            <a:endParaRPr lang="es-PA" sz="2800" dirty="0"/>
          </a:p>
        </p:txBody>
      </p:sp>
      <p:sp>
        <p:nvSpPr>
          <p:cNvPr id="5" name="4 Rectángulo"/>
          <p:cNvSpPr/>
          <p:nvPr/>
        </p:nvSpPr>
        <p:spPr>
          <a:xfrm>
            <a:off x="1115616" y="1484784"/>
            <a:ext cx="7848872" cy="923330"/>
          </a:xfrm>
          <a:prstGeom prst="rect">
            <a:avLst/>
          </a:prstGeom>
        </p:spPr>
        <p:txBody>
          <a:bodyPr wrap="square">
            <a:spAutoFit/>
          </a:bodyPr>
          <a:lstStyle/>
          <a:p>
            <a:r>
              <a:rPr lang="es-PA" dirty="0" smtClean="0">
                <a:hlinkClick r:id="rId2" action="ppaction://hlinkfile"/>
              </a:rPr>
              <a:t>Técnico en  Informática </a:t>
            </a:r>
            <a:r>
              <a:rPr lang="es-PA" dirty="0" smtClean="0"/>
              <a:t>					</a:t>
            </a:r>
            <a:r>
              <a:rPr lang="es-PA" sz="1400" dirty="0" smtClean="0"/>
              <a:t>CTF  225-2011</a:t>
            </a:r>
            <a:endParaRPr lang="es-PA" sz="1400" dirty="0" smtClean="0">
              <a:hlinkClick r:id="rId3" action="ppaction://hlinkfile"/>
            </a:endParaRPr>
          </a:p>
          <a:p>
            <a:r>
              <a:rPr lang="es-PA" dirty="0" smtClean="0">
                <a:hlinkClick r:id="rId3" action="ppaction://hlinkfile"/>
              </a:rPr>
              <a:t>Licenciatura </a:t>
            </a:r>
            <a:r>
              <a:rPr lang="es-PA" dirty="0">
                <a:hlinkClick r:id="rId3" action="ppaction://hlinkfile"/>
              </a:rPr>
              <a:t>en Informática con énfasis en Auditoria en </a:t>
            </a:r>
            <a:r>
              <a:rPr lang="es-PA" dirty="0" smtClean="0">
                <a:hlinkClick r:id="rId3" action="ppaction://hlinkfile"/>
              </a:rPr>
              <a:t>Sistemas</a:t>
            </a:r>
            <a:r>
              <a:rPr lang="es-PA" dirty="0" smtClean="0"/>
              <a:t>	</a:t>
            </a:r>
            <a:r>
              <a:rPr lang="es-PA" sz="1400" dirty="0" smtClean="0"/>
              <a:t>CTF</a:t>
            </a:r>
            <a:r>
              <a:rPr lang="es-PA" sz="1400" dirty="0"/>
              <a:t>  </a:t>
            </a:r>
            <a:r>
              <a:rPr lang="es-PA" sz="1400" dirty="0" smtClean="0"/>
              <a:t>226-2011</a:t>
            </a:r>
          </a:p>
          <a:p>
            <a:r>
              <a:rPr lang="es-PA" dirty="0" smtClean="0">
                <a:hlinkClick r:id="rId4" action="ppaction://hlinkfile"/>
              </a:rPr>
              <a:t>Licenciatura </a:t>
            </a:r>
            <a:r>
              <a:rPr lang="es-PA" dirty="0">
                <a:hlinkClick r:id="rId4" action="ppaction://hlinkfile"/>
              </a:rPr>
              <a:t>en Informática con énfasis en Sistemas de </a:t>
            </a:r>
            <a:r>
              <a:rPr lang="es-PA" dirty="0" smtClean="0">
                <a:hlinkClick r:id="rId4" action="ppaction://hlinkfile"/>
              </a:rPr>
              <a:t>Información</a:t>
            </a:r>
            <a:r>
              <a:rPr lang="es-PA" dirty="0" smtClean="0"/>
              <a:t>	</a:t>
            </a:r>
            <a:r>
              <a:rPr lang="es-PA" sz="1400" dirty="0" smtClean="0"/>
              <a:t>CTF</a:t>
            </a:r>
            <a:r>
              <a:rPr lang="es-PA" sz="1400" dirty="0"/>
              <a:t>  237-2012</a:t>
            </a:r>
            <a:endParaRPr lang="es-PA" dirty="0"/>
          </a:p>
        </p:txBody>
      </p:sp>
      <p:pic>
        <p:nvPicPr>
          <p:cNvPr id="4100" name="Picture 4" descr="http://www.fc.ul.pt/sites/default/files/banner-DI.jpg"/>
          <p:cNvPicPr>
            <a:picLocks noChangeAspect="1" noChangeArrowheads="1"/>
          </p:cNvPicPr>
          <p:nvPr/>
        </p:nvPicPr>
        <p:blipFill rotWithShape="1">
          <a:blip r:embed="rId5">
            <a:extLst>
              <a:ext uri="{28A0092B-C50C-407E-A947-70E740481C1C}">
                <a14:useLocalDpi xmlns:a14="http://schemas.microsoft.com/office/drawing/2010/main" val="0"/>
              </a:ext>
            </a:extLst>
          </a:blip>
          <a:srcRect l="16767" r="398"/>
          <a:stretch/>
        </p:blipFill>
        <p:spPr bwMode="auto">
          <a:xfrm>
            <a:off x="1547664" y="4381499"/>
            <a:ext cx="7596336" cy="2476501"/>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1475656" y="2815768"/>
            <a:ext cx="7056784" cy="1477328"/>
          </a:xfrm>
          <a:prstGeom prst="rect">
            <a:avLst/>
          </a:prstGeom>
        </p:spPr>
        <p:txBody>
          <a:bodyPr wrap="square">
            <a:spAutoFit/>
          </a:bodyPr>
          <a:lstStyle/>
          <a:p>
            <a:pPr algn="just"/>
            <a:r>
              <a:rPr lang="es-UY" i="1" dirty="0">
                <a:solidFill>
                  <a:schemeClr val="tx1">
                    <a:lumMod val="65000"/>
                    <a:lumOff val="35000"/>
                  </a:schemeClr>
                </a:solidFill>
              </a:rPr>
              <a:t>El Plan de estudio esta constituido por tres áreas de conocimiento que integran cursos humanísticos, científicos y profesionales. La carrera abarca un total de 47 asignaturas y 170 créditos; correspondiéndole a la formación de Técnico un total de 128 créditos  y un total de 52 créditos en la formación profesional de cada énfasis.</a:t>
            </a:r>
            <a:endParaRPr lang="es-PA" i="1" dirty="0">
              <a:solidFill>
                <a:schemeClr val="tx1">
                  <a:lumMod val="65000"/>
                  <a:lumOff val="35000"/>
                </a:schemeClr>
              </a:solidFill>
            </a:endParaRPr>
          </a:p>
        </p:txBody>
      </p:sp>
    </p:spTree>
    <p:extLst>
      <p:ext uri="{BB962C8B-B14F-4D97-AF65-F5344CB8AC3E}">
        <p14:creationId xmlns:p14="http://schemas.microsoft.com/office/powerpoint/2010/main" val="1214218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A" dirty="0"/>
              <a:t>Autoridades de ISAE Universidad</a:t>
            </a:r>
            <a:br>
              <a:rPr lang="es-PA" dirty="0"/>
            </a:br>
            <a:endParaRPr lang="es-PA" dirty="0"/>
          </a:p>
        </p:txBody>
      </p:sp>
      <p:sp>
        <p:nvSpPr>
          <p:cNvPr id="3" name="2 Marcador de texto"/>
          <p:cNvSpPr>
            <a:spLocks noGrp="1"/>
          </p:cNvSpPr>
          <p:nvPr>
            <p:ph type="body" idx="1"/>
          </p:nvPr>
        </p:nvSpPr>
        <p:spPr/>
        <p:txBody>
          <a:bodyPr/>
          <a:lstStyle/>
          <a:p>
            <a:r>
              <a:rPr lang="es-PA" b="1" dirty="0"/>
              <a:t>CONOCIENDO MI UNIVERSIDAD</a:t>
            </a:r>
            <a:endParaRPr lang="es-PA" dirty="0"/>
          </a:p>
        </p:txBody>
      </p:sp>
    </p:spTree>
    <p:extLst>
      <p:ext uri="{BB962C8B-B14F-4D97-AF65-F5344CB8AC3E}">
        <p14:creationId xmlns:p14="http://schemas.microsoft.com/office/powerpoint/2010/main" val="3722316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dirty="0" smtClean="0"/>
              <a:t>Modalidad de Estudios</a:t>
            </a:r>
            <a:endParaRPr lang="es-PA" dirty="0"/>
          </a:p>
        </p:txBody>
      </p:sp>
      <p:sp>
        <p:nvSpPr>
          <p:cNvPr id="3" name="2 Marcador de contenido"/>
          <p:cNvSpPr>
            <a:spLocks noGrp="1"/>
          </p:cNvSpPr>
          <p:nvPr>
            <p:ph idx="1"/>
          </p:nvPr>
        </p:nvSpPr>
        <p:spPr>
          <a:xfrm>
            <a:off x="1619672" y="1556792"/>
            <a:ext cx="6984776" cy="4320481"/>
          </a:xfrm>
        </p:spPr>
        <p:txBody>
          <a:bodyPr>
            <a:normAutofit fontScale="92500" lnSpcReduction="10000"/>
          </a:bodyPr>
          <a:lstStyle/>
          <a:p>
            <a:pPr algn="just"/>
            <a:r>
              <a:rPr lang="es-UY" sz="1800" dirty="0"/>
              <a:t>La carrera de Licenciatura en Informática tiene una duración de once cuatrimestres. La carrera se orienta hacia dos tendencias durante en el último año de estudio: Auditoria de Sistemas y Sistemas de Información.</a:t>
            </a:r>
            <a:endParaRPr lang="es-PA" sz="1800" dirty="0"/>
          </a:p>
          <a:p>
            <a:pPr algn="just"/>
            <a:r>
              <a:rPr lang="es-UY" sz="1800" dirty="0"/>
              <a:t> </a:t>
            </a:r>
            <a:endParaRPr lang="es-PA" sz="1800" dirty="0"/>
          </a:p>
          <a:p>
            <a:pPr algn="just"/>
            <a:r>
              <a:rPr lang="es-UY" sz="1800" dirty="0"/>
              <a:t>Al completar los ochos primeros cuatrimestres el alumno puede optar por la acreditación del ciclo de formación básica para obtener un título intermedio de Técnico en Informática.</a:t>
            </a:r>
            <a:endParaRPr lang="es-PA" sz="1800" dirty="0"/>
          </a:p>
          <a:p>
            <a:pPr algn="just"/>
            <a:r>
              <a:rPr lang="es-UY" sz="1800" dirty="0"/>
              <a:t> </a:t>
            </a:r>
            <a:endParaRPr lang="es-PA" sz="1800" dirty="0"/>
          </a:p>
          <a:p>
            <a:pPr algn="just"/>
            <a:r>
              <a:rPr lang="es-ES" sz="1800" b="1" dirty="0"/>
              <a:t>La carrera presenta dos tendencias: </a:t>
            </a:r>
            <a:endParaRPr lang="es-ES" sz="1800" b="1" dirty="0" smtClean="0"/>
          </a:p>
          <a:p>
            <a:pPr marL="457200" indent="-457200" algn="just">
              <a:buFont typeface="Arial" pitchFamily="34" charset="0"/>
              <a:buChar char="•"/>
            </a:pPr>
            <a:r>
              <a:rPr lang="es-ES" sz="1800" dirty="0" smtClean="0"/>
              <a:t>La </a:t>
            </a:r>
            <a:r>
              <a:rPr lang="es-ES" sz="1800" dirty="0"/>
              <a:t>tendencia en Auditoria en </a:t>
            </a:r>
            <a:r>
              <a:rPr lang="es-ES" sz="1800" dirty="0" smtClean="0"/>
              <a:t>Sistemas</a:t>
            </a:r>
          </a:p>
          <a:p>
            <a:pPr marL="457200" indent="-457200" algn="just">
              <a:buFont typeface="Arial" pitchFamily="34" charset="0"/>
              <a:buChar char="•"/>
            </a:pPr>
            <a:r>
              <a:rPr lang="es-PA" sz="1800" dirty="0" smtClean="0"/>
              <a:t>La </a:t>
            </a:r>
            <a:r>
              <a:rPr lang="es-PA" sz="1800" dirty="0"/>
              <a:t>tendencia en Sistemas de </a:t>
            </a:r>
            <a:r>
              <a:rPr lang="es-PA" sz="1800" dirty="0" smtClean="0"/>
              <a:t>Información</a:t>
            </a:r>
          </a:p>
          <a:p>
            <a:pPr marL="457200" indent="-457200" algn="just">
              <a:buFont typeface="Arial" pitchFamily="34" charset="0"/>
              <a:buChar char="•"/>
            </a:pPr>
            <a:endParaRPr lang="es-PA" sz="1800" b="1" dirty="0"/>
          </a:p>
          <a:p>
            <a:pPr algn="just"/>
            <a:r>
              <a:rPr lang="es-PA" sz="1800" b="1" dirty="0" smtClean="0"/>
              <a:t>Modalidad semipresencial: Una asignatura por mes con </a:t>
            </a:r>
          </a:p>
          <a:p>
            <a:pPr marL="285750" indent="-285750" algn="just">
              <a:buFont typeface="Arial" pitchFamily="34" charset="0"/>
              <a:buChar char="•"/>
            </a:pPr>
            <a:r>
              <a:rPr lang="es-PA" sz="1800" dirty="0" smtClean="0"/>
              <a:t>16 horas de clases presenciales</a:t>
            </a:r>
          </a:p>
          <a:p>
            <a:pPr marL="285750" indent="-285750" algn="just">
              <a:buFont typeface="Arial" pitchFamily="34" charset="0"/>
              <a:buChar char="•"/>
            </a:pPr>
            <a:r>
              <a:rPr lang="es-PA" sz="1800" dirty="0" smtClean="0"/>
              <a:t>32 horas de trabajos a distancia</a:t>
            </a:r>
            <a:endParaRPr lang="es-PA" sz="1800" dirty="0"/>
          </a:p>
        </p:txBody>
      </p:sp>
    </p:spTree>
    <p:extLst>
      <p:ext uri="{BB962C8B-B14F-4D97-AF65-F5344CB8AC3E}">
        <p14:creationId xmlns:p14="http://schemas.microsoft.com/office/powerpoint/2010/main" val="2646825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52128" y="1130821"/>
            <a:ext cx="7138268" cy="1362075"/>
          </a:xfrm>
        </p:spPr>
        <p:txBody>
          <a:bodyPr/>
          <a:lstStyle/>
          <a:p>
            <a:r>
              <a:rPr lang="es-PA" dirty="0" smtClean="0"/>
              <a:t>Reglamento del estudiante</a:t>
            </a:r>
            <a:endParaRPr lang="es-PA" dirty="0"/>
          </a:p>
        </p:txBody>
      </p:sp>
      <p:sp>
        <p:nvSpPr>
          <p:cNvPr id="3" name="2 Marcador de texto"/>
          <p:cNvSpPr>
            <a:spLocks noGrp="1"/>
          </p:cNvSpPr>
          <p:nvPr>
            <p:ph type="body" idx="1"/>
          </p:nvPr>
        </p:nvSpPr>
        <p:spPr>
          <a:xfrm>
            <a:off x="1552128" y="-243408"/>
            <a:ext cx="7138268" cy="1500187"/>
          </a:xfrm>
        </p:spPr>
        <p:txBody>
          <a:bodyPr/>
          <a:lstStyle/>
          <a:p>
            <a:r>
              <a:rPr lang="es-PA" dirty="0" smtClean="0"/>
              <a:t>Generalidades</a:t>
            </a:r>
            <a:endParaRPr lang="es-PA" dirty="0"/>
          </a:p>
        </p:txBody>
      </p:sp>
      <p:pic>
        <p:nvPicPr>
          <p:cNvPr id="5122" name="Picture 2">
            <a:hlinkClick r:id="rId2" action="ppaction://hlinkfile"/>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966" t="27418" r="57218" b="43324"/>
          <a:stretch/>
        </p:blipFill>
        <p:spPr bwMode="auto">
          <a:xfrm>
            <a:off x="3462728" y="1963711"/>
            <a:ext cx="2878111" cy="4377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2315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628800"/>
            <a:ext cx="7419071" cy="49411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1 Título"/>
          <p:cNvSpPr>
            <a:spLocks noGrp="1"/>
          </p:cNvSpPr>
          <p:nvPr>
            <p:ph type="title"/>
          </p:nvPr>
        </p:nvSpPr>
        <p:spPr>
          <a:xfrm>
            <a:off x="1696463" y="476672"/>
            <a:ext cx="7138268" cy="1362075"/>
          </a:xfrm>
        </p:spPr>
        <p:txBody>
          <a:bodyPr/>
          <a:lstStyle/>
          <a:p>
            <a:r>
              <a:rPr lang="es-PA" dirty="0" smtClean="0"/>
              <a:t>Campus virtual ISAE</a:t>
            </a:r>
            <a:endParaRPr lang="es-PA" dirty="0"/>
          </a:p>
        </p:txBody>
      </p:sp>
      <p:sp>
        <p:nvSpPr>
          <p:cNvPr id="3" name="2 Marcador de texto"/>
          <p:cNvSpPr>
            <a:spLocks noGrp="1"/>
          </p:cNvSpPr>
          <p:nvPr>
            <p:ph type="body" idx="1"/>
          </p:nvPr>
        </p:nvSpPr>
        <p:spPr>
          <a:xfrm>
            <a:off x="5580112" y="2360861"/>
            <a:ext cx="3240360" cy="2652315"/>
          </a:xfrm>
        </p:spPr>
        <p:txBody>
          <a:bodyPr>
            <a:normAutofit/>
          </a:bodyPr>
          <a:lstStyle/>
          <a:p>
            <a:pPr marL="292100" lvl="1" indent="-285750">
              <a:buFont typeface="Arial" pitchFamily="34" charset="0"/>
              <a:buChar char="•"/>
            </a:pPr>
            <a:r>
              <a:rPr lang="es-PA" sz="1400" dirty="0" smtClean="0">
                <a:solidFill>
                  <a:schemeClr val="bg1"/>
                </a:solidFill>
                <a:latin typeface="Hand Of Sean" pitchFamily="2" charset="-128"/>
                <a:ea typeface="Hand Of Sean" pitchFamily="2" charset="-128"/>
              </a:rPr>
              <a:t>USO DEL CAMPUS VIRTUAL COMO COMPLEMENTO A LAS CLASES PRESENCIALES</a:t>
            </a:r>
          </a:p>
          <a:p>
            <a:pPr marL="292100" lvl="1" indent="-285750">
              <a:buFont typeface="Arial" pitchFamily="34" charset="0"/>
              <a:buChar char="•"/>
            </a:pPr>
            <a:endParaRPr lang="es-PA" sz="1400" dirty="0" smtClean="0">
              <a:solidFill>
                <a:schemeClr val="bg1"/>
              </a:solidFill>
              <a:latin typeface="Hand Of Sean" pitchFamily="2" charset="-128"/>
              <a:ea typeface="Hand Of Sean" pitchFamily="2" charset="-128"/>
            </a:endParaRPr>
          </a:p>
          <a:p>
            <a:pPr marL="285750" indent="-285750">
              <a:buFont typeface="Arial" pitchFamily="34" charset="0"/>
              <a:buChar char="•"/>
            </a:pPr>
            <a:r>
              <a:rPr lang="es-PA" sz="1400" dirty="0" smtClean="0">
                <a:solidFill>
                  <a:schemeClr val="bg1"/>
                </a:solidFill>
                <a:latin typeface="Hand Of Sean" pitchFamily="2" charset="-128"/>
                <a:ea typeface="Hand Of Sean" pitchFamily="2" charset="-128"/>
              </a:rPr>
              <a:t>TRABAJO COLABORATIVO EN ENTORNOS PRESENCIALES Y VIRTUALES</a:t>
            </a:r>
            <a:endParaRPr lang="es-PA" sz="1400" dirty="0">
              <a:solidFill>
                <a:schemeClr val="bg1"/>
              </a:solidFill>
              <a:latin typeface="Hand Of Sean" pitchFamily="2" charset="-128"/>
              <a:ea typeface="Hand Of Sean" pitchFamily="2" charset="-128"/>
            </a:endParaRPr>
          </a:p>
        </p:txBody>
      </p:sp>
    </p:spTree>
    <p:extLst>
      <p:ext uri="{BB962C8B-B14F-4D97-AF65-F5344CB8AC3E}">
        <p14:creationId xmlns:p14="http://schemas.microsoft.com/office/powerpoint/2010/main" val="10828556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476672"/>
            <a:ext cx="7138268" cy="1362075"/>
          </a:xfrm>
        </p:spPr>
        <p:txBody>
          <a:bodyPr/>
          <a:lstStyle/>
          <a:p>
            <a:r>
              <a:rPr lang="es-PA" dirty="0"/>
              <a:t>INDUCCIÓN A LA CARRERA DE INFORMÁTICA</a:t>
            </a:r>
          </a:p>
        </p:txBody>
      </p:sp>
      <p:sp>
        <p:nvSpPr>
          <p:cNvPr id="3" name="2 Marcador de texto"/>
          <p:cNvSpPr>
            <a:spLocks noGrp="1"/>
          </p:cNvSpPr>
          <p:nvPr>
            <p:ph type="body" idx="1"/>
          </p:nvPr>
        </p:nvSpPr>
        <p:spPr>
          <a:xfrm>
            <a:off x="1691680" y="2060848"/>
            <a:ext cx="6552728" cy="3888432"/>
          </a:xfrm>
          <a:solidFill>
            <a:srgbClr val="002060">
              <a:alpha val="32000"/>
            </a:srgbClr>
          </a:solidFill>
        </p:spPr>
        <p:txBody>
          <a:bodyPr>
            <a:normAutofit/>
          </a:bodyPr>
          <a:lstStyle/>
          <a:p>
            <a:pPr marL="800100" lvl="1" indent="-342900">
              <a:buFont typeface="Arial" pitchFamily="34" charset="0"/>
              <a:buChar char="•"/>
            </a:pPr>
            <a:r>
              <a:rPr lang="es-PA" sz="2400" b="1" dirty="0">
                <a:solidFill>
                  <a:srgbClr val="FFFF00"/>
                </a:solidFill>
              </a:rPr>
              <a:t>Glosario de Términos</a:t>
            </a:r>
            <a:endParaRPr lang="es-PA" sz="2000" b="1" dirty="0">
              <a:solidFill>
                <a:srgbClr val="FFFF00"/>
              </a:solidFill>
            </a:endParaRPr>
          </a:p>
          <a:p>
            <a:pPr marL="800100" lvl="1" indent="-342900">
              <a:buFont typeface="Arial" pitchFamily="34" charset="0"/>
              <a:buChar char="•"/>
            </a:pPr>
            <a:r>
              <a:rPr lang="es-PA" sz="2400" b="1" dirty="0">
                <a:solidFill>
                  <a:srgbClr val="FFFF00"/>
                </a:solidFill>
              </a:rPr>
              <a:t>Introducción a los Diagramas de Flujo</a:t>
            </a:r>
            <a:endParaRPr lang="es-PA" sz="2000" b="1" dirty="0">
              <a:solidFill>
                <a:srgbClr val="FFFF00"/>
              </a:solidFill>
            </a:endParaRPr>
          </a:p>
          <a:p>
            <a:pPr marL="800100" lvl="1" indent="-342900">
              <a:buFont typeface="Arial" pitchFamily="34" charset="0"/>
              <a:buChar char="•"/>
            </a:pPr>
            <a:r>
              <a:rPr lang="es-PA" sz="2400" b="1" dirty="0">
                <a:solidFill>
                  <a:srgbClr val="FFFF00"/>
                </a:solidFill>
              </a:rPr>
              <a:t>Lenguajes de Programación</a:t>
            </a:r>
            <a:endParaRPr lang="es-PA" sz="2000" b="1" dirty="0">
              <a:solidFill>
                <a:srgbClr val="FFFF00"/>
              </a:solidFill>
            </a:endParaRPr>
          </a:p>
          <a:p>
            <a:pPr marL="800100" lvl="1" indent="-342900">
              <a:buFont typeface="Arial" pitchFamily="34" charset="0"/>
              <a:buChar char="•"/>
            </a:pPr>
            <a:r>
              <a:rPr lang="es-PA" sz="2400" b="1" dirty="0">
                <a:solidFill>
                  <a:srgbClr val="FFFF00"/>
                </a:solidFill>
              </a:rPr>
              <a:t>Bases de Datos</a:t>
            </a:r>
            <a:endParaRPr lang="es-PA" sz="2000" b="1" dirty="0">
              <a:solidFill>
                <a:srgbClr val="FFFF00"/>
              </a:solidFill>
            </a:endParaRPr>
          </a:p>
          <a:p>
            <a:pPr marL="800100" lvl="1" indent="-342900">
              <a:buFont typeface="Arial" pitchFamily="34" charset="0"/>
              <a:buChar char="•"/>
            </a:pPr>
            <a:r>
              <a:rPr lang="es-PA" sz="2400" b="1" dirty="0">
                <a:solidFill>
                  <a:srgbClr val="FFFF00"/>
                </a:solidFill>
              </a:rPr>
              <a:t>Sistemas de Información</a:t>
            </a:r>
            <a:endParaRPr lang="es-PA" sz="2000" b="1" dirty="0">
              <a:solidFill>
                <a:srgbClr val="FFFF00"/>
              </a:solidFill>
            </a:endParaRPr>
          </a:p>
          <a:p>
            <a:pPr marL="800100" lvl="1" indent="-342900">
              <a:buFont typeface="Arial" pitchFamily="34" charset="0"/>
              <a:buChar char="•"/>
            </a:pPr>
            <a:r>
              <a:rPr lang="es-PA" sz="2400" b="1" dirty="0">
                <a:solidFill>
                  <a:srgbClr val="FFFF00"/>
                </a:solidFill>
              </a:rPr>
              <a:t>Auditoría de Sistemas</a:t>
            </a:r>
            <a:endParaRPr lang="es-PA" sz="2000" b="1" dirty="0">
              <a:solidFill>
                <a:srgbClr val="FFFF00"/>
              </a:solidFill>
            </a:endParaRPr>
          </a:p>
          <a:p>
            <a:pPr marL="800100" lvl="1" indent="-342900">
              <a:buFont typeface="Arial" pitchFamily="34" charset="0"/>
              <a:buChar char="•"/>
            </a:pPr>
            <a:r>
              <a:rPr lang="es-PA" sz="2400" b="1" dirty="0">
                <a:solidFill>
                  <a:srgbClr val="FFFF00"/>
                </a:solidFill>
              </a:rPr>
              <a:t>Desarrollo de Proyectos</a:t>
            </a:r>
            <a:endParaRPr lang="es-PA" sz="2000" b="1" dirty="0">
              <a:solidFill>
                <a:srgbClr val="FFFF00"/>
              </a:solidFill>
            </a:endParaRPr>
          </a:p>
          <a:p>
            <a:endParaRPr lang="es-PA" sz="2800" b="1" dirty="0">
              <a:solidFill>
                <a:srgbClr val="FFFF00"/>
              </a:solidFill>
            </a:endParaRPr>
          </a:p>
        </p:txBody>
      </p:sp>
    </p:spTree>
    <p:extLst>
      <p:ext uri="{BB962C8B-B14F-4D97-AF65-F5344CB8AC3E}">
        <p14:creationId xmlns:p14="http://schemas.microsoft.com/office/powerpoint/2010/main" val="3218155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dirty="0" smtClean="0"/>
              <a:t>Presidente de la Junta Directiva</a:t>
            </a:r>
            <a:endParaRPr lang="es-PA" dirty="0"/>
          </a:p>
        </p:txBody>
      </p:sp>
      <p:sp>
        <p:nvSpPr>
          <p:cNvPr id="3" name="2 Marcador de contenido"/>
          <p:cNvSpPr>
            <a:spLocks noGrp="1"/>
          </p:cNvSpPr>
          <p:nvPr>
            <p:ph idx="1"/>
          </p:nvPr>
        </p:nvSpPr>
        <p:spPr/>
        <p:txBody>
          <a:bodyPr/>
          <a:lstStyle/>
          <a:p>
            <a:pPr algn="l"/>
            <a:endParaRPr lang="es-PA" dirty="0" smtClean="0"/>
          </a:p>
          <a:p>
            <a:pPr algn="l"/>
            <a:r>
              <a:rPr lang="es-PA" dirty="0" smtClean="0"/>
              <a:t>Doctor</a:t>
            </a:r>
          </a:p>
          <a:p>
            <a:pPr algn="l"/>
            <a:r>
              <a:rPr lang="es-PA" dirty="0" smtClean="0"/>
              <a:t>Plutarco Arrocha</a:t>
            </a:r>
            <a:endParaRPr lang="es-PA"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1844824"/>
            <a:ext cx="2812467" cy="42210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1854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4400" dirty="0" smtClean="0"/>
              <a:t>Rectora</a:t>
            </a:r>
            <a:endParaRPr lang="es-PA" sz="4400" dirty="0"/>
          </a:p>
        </p:txBody>
      </p:sp>
      <p:sp>
        <p:nvSpPr>
          <p:cNvPr id="3" name="2 Marcador de contenido"/>
          <p:cNvSpPr>
            <a:spLocks noGrp="1"/>
          </p:cNvSpPr>
          <p:nvPr>
            <p:ph idx="1"/>
          </p:nvPr>
        </p:nvSpPr>
        <p:spPr>
          <a:xfrm>
            <a:off x="1619672" y="1412776"/>
            <a:ext cx="6408712" cy="4464497"/>
          </a:xfrm>
        </p:spPr>
        <p:txBody>
          <a:bodyPr/>
          <a:lstStyle/>
          <a:p>
            <a:pPr algn="l"/>
            <a:endParaRPr lang="es-PA" dirty="0" smtClean="0"/>
          </a:p>
          <a:p>
            <a:pPr algn="l"/>
            <a:endParaRPr lang="es-PA" dirty="0"/>
          </a:p>
          <a:p>
            <a:pPr algn="l"/>
            <a:endParaRPr lang="es-PA" dirty="0" smtClean="0"/>
          </a:p>
          <a:p>
            <a:pPr algn="l"/>
            <a:r>
              <a:rPr lang="es-PA" dirty="0" smtClean="0"/>
              <a:t>Doctora </a:t>
            </a:r>
          </a:p>
          <a:p>
            <a:pPr algn="l"/>
            <a:r>
              <a:rPr lang="es-PA" dirty="0" smtClean="0"/>
              <a:t>Xiomara de Arrocha</a:t>
            </a:r>
            <a:endParaRPr lang="es-PA"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2069852"/>
            <a:ext cx="2764489" cy="41490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3403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4400" dirty="0" smtClean="0"/>
              <a:t>Vice rectora</a:t>
            </a:r>
            <a:endParaRPr lang="es-PA" sz="4400" dirty="0"/>
          </a:p>
        </p:txBody>
      </p:sp>
      <p:sp>
        <p:nvSpPr>
          <p:cNvPr id="3" name="2 Marcador de contenido"/>
          <p:cNvSpPr>
            <a:spLocks noGrp="1"/>
          </p:cNvSpPr>
          <p:nvPr>
            <p:ph idx="1"/>
          </p:nvPr>
        </p:nvSpPr>
        <p:spPr/>
        <p:txBody>
          <a:bodyPr/>
          <a:lstStyle/>
          <a:p>
            <a:pPr algn="l"/>
            <a:endParaRPr lang="es-PA" dirty="0" smtClean="0"/>
          </a:p>
          <a:p>
            <a:pPr algn="l"/>
            <a:endParaRPr lang="es-PA" dirty="0" smtClean="0"/>
          </a:p>
          <a:p>
            <a:pPr algn="l"/>
            <a:r>
              <a:rPr lang="es-PA" dirty="0" smtClean="0"/>
              <a:t>Magister</a:t>
            </a:r>
          </a:p>
          <a:p>
            <a:pPr algn="l"/>
            <a:r>
              <a:rPr lang="es-PA" dirty="0" smtClean="0"/>
              <a:t>Ivonne Arrocha</a:t>
            </a:r>
            <a:endParaRPr lang="es-PA"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1700808"/>
            <a:ext cx="2904564" cy="43593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4416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dirty="0" smtClean="0"/>
              <a:t>Secretario General</a:t>
            </a:r>
            <a:endParaRPr lang="es-PA" dirty="0"/>
          </a:p>
        </p:txBody>
      </p:sp>
      <p:sp>
        <p:nvSpPr>
          <p:cNvPr id="3" name="2 Marcador de contenido"/>
          <p:cNvSpPr>
            <a:spLocks noGrp="1"/>
          </p:cNvSpPr>
          <p:nvPr>
            <p:ph idx="1"/>
          </p:nvPr>
        </p:nvSpPr>
        <p:spPr/>
        <p:txBody>
          <a:bodyPr/>
          <a:lstStyle/>
          <a:p>
            <a:pPr algn="l"/>
            <a:endParaRPr lang="es-PA" dirty="0" smtClean="0"/>
          </a:p>
          <a:p>
            <a:pPr algn="l"/>
            <a:r>
              <a:rPr lang="es-PA" dirty="0" smtClean="0"/>
              <a:t>Ingeniero</a:t>
            </a:r>
          </a:p>
          <a:p>
            <a:pPr algn="l"/>
            <a:r>
              <a:rPr lang="es-PA" dirty="0" smtClean="0"/>
              <a:t>Constantino Guevara</a:t>
            </a:r>
            <a:endParaRPr lang="es-PA"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2036665"/>
            <a:ext cx="2716511" cy="40770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7717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dirty="0" smtClean="0"/>
              <a:t>Directora Académica</a:t>
            </a:r>
            <a:endParaRPr lang="es-PA" dirty="0"/>
          </a:p>
        </p:txBody>
      </p:sp>
      <p:sp>
        <p:nvSpPr>
          <p:cNvPr id="3" name="2 Marcador de contenido"/>
          <p:cNvSpPr>
            <a:spLocks noGrp="1"/>
          </p:cNvSpPr>
          <p:nvPr>
            <p:ph idx="1"/>
          </p:nvPr>
        </p:nvSpPr>
        <p:spPr/>
        <p:txBody>
          <a:bodyPr/>
          <a:lstStyle/>
          <a:p>
            <a:pPr algn="l"/>
            <a:endParaRPr lang="es-PA" dirty="0" smtClean="0"/>
          </a:p>
          <a:p>
            <a:pPr algn="l"/>
            <a:r>
              <a:rPr lang="es-PA" dirty="0" smtClean="0"/>
              <a:t>Doctora</a:t>
            </a:r>
          </a:p>
          <a:p>
            <a:pPr algn="l"/>
            <a:r>
              <a:rPr lang="es-PA" dirty="0" smtClean="0"/>
              <a:t>Librada Guerra de Pastor</a:t>
            </a:r>
            <a:endParaRPr lang="es-PA" dirty="0"/>
          </a:p>
        </p:txBody>
      </p:sp>
      <p:pic>
        <p:nvPicPr>
          <p:cNvPr id="1026" name="Picture 2" descr="http://www.isaeuniversidadvirtual.com/FileContent/Coach_PROF-LIBRA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2416064"/>
            <a:ext cx="1914897" cy="26347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747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3200" dirty="0" smtClean="0"/>
              <a:t>Dirección de Investigación y Postgrado</a:t>
            </a:r>
            <a:endParaRPr lang="es-PA" sz="3200" dirty="0"/>
          </a:p>
        </p:txBody>
      </p:sp>
      <p:sp>
        <p:nvSpPr>
          <p:cNvPr id="3" name="2 Marcador de contenido"/>
          <p:cNvSpPr>
            <a:spLocks noGrp="1"/>
          </p:cNvSpPr>
          <p:nvPr>
            <p:ph idx="1"/>
          </p:nvPr>
        </p:nvSpPr>
        <p:spPr>
          <a:xfrm>
            <a:off x="2195736" y="2492896"/>
            <a:ext cx="6408712" cy="3744416"/>
          </a:xfrm>
        </p:spPr>
        <p:txBody>
          <a:bodyPr/>
          <a:lstStyle/>
          <a:p>
            <a:pPr algn="l"/>
            <a:endParaRPr lang="es-PA" dirty="0" smtClean="0"/>
          </a:p>
          <a:p>
            <a:pPr algn="l"/>
            <a:r>
              <a:rPr lang="es-PA" dirty="0" smtClean="0"/>
              <a:t>Magister</a:t>
            </a:r>
          </a:p>
          <a:p>
            <a:pPr algn="l"/>
            <a:r>
              <a:rPr lang="es-PA" dirty="0" smtClean="0"/>
              <a:t>Ulina Mapp</a:t>
            </a:r>
            <a:endParaRPr lang="es-PA"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2564904"/>
            <a:ext cx="2048161" cy="29198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01694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3200" dirty="0" smtClean="0"/>
              <a:t>Directora de Administración y Finanzas</a:t>
            </a:r>
            <a:endParaRPr lang="es-PA" sz="3200" dirty="0"/>
          </a:p>
        </p:txBody>
      </p:sp>
      <p:sp>
        <p:nvSpPr>
          <p:cNvPr id="3" name="2 Marcador de contenido"/>
          <p:cNvSpPr>
            <a:spLocks noGrp="1"/>
          </p:cNvSpPr>
          <p:nvPr>
            <p:ph idx="1"/>
          </p:nvPr>
        </p:nvSpPr>
        <p:spPr>
          <a:xfrm>
            <a:off x="2123728" y="2348880"/>
            <a:ext cx="6408712" cy="3744416"/>
          </a:xfrm>
        </p:spPr>
        <p:txBody>
          <a:bodyPr/>
          <a:lstStyle/>
          <a:p>
            <a:pPr algn="l"/>
            <a:endParaRPr lang="es-PA" dirty="0" smtClean="0"/>
          </a:p>
          <a:p>
            <a:pPr algn="l"/>
            <a:r>
              <a:rPr lang="es-PA" dirty="0" smtClean="0"/>
              <a:t>Licenciada</a:t>
            </a:r>
          </a:p>
          <a:p>
            <a:pPr algn="l"/>
            <a:r>
              <a:rPr lang="es-PA" dirty="0" smtClean="0"/>
              <a:t>Teresa Perea</a:t>
            </a:r>
            <a:endParaRPr lang="es-PA"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7727" y="2348880"/>
            <a:ext cx="2232248" cy="28144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1319429"/>
      </p:ext>
    </p:extLst>
  </p:cSld>
  <p:clrMapOvr>
    <a:masterClrMapping/>
  </p:clrMapOvr>
</p:sld>
</file>

<file path=ppt/theme/theme1.xml><?xml version="1.0" encoding="utf-8"?>
<a:theme xmlns:a="http://schemas.openxmlformats.org/drawingml/2006/main" name="Plantilla-ISAE Universida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Plantilla-ISAE Universidad</Template>
  <TotalTime>345</TotalTime>
  <Words>969</Words>
  <Application>Microsoft Office PowerPoint</Application>
  <PresentationFormat>Presentación en pantalla (4:3)</PresentationFormat>
  <Paragraphs>124</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Plantilla-ISAE Universidad</vt:lpstr>
      <vt:lpstr>CURSO DE INDUCCIÓN CARRERA: INFORMÁTICA </vt:lpstr>
      <vt:lpstr>Autoridades de ISAE Universidad </vt:lpstr>
      <vt:lpstr>Presidente de la Junta Directiva</vt:lpstr>
      <vt:lpstr>Rectora</vt:lpstr>
      <vt:lpstr>Vice rectora</vt:lpstr>
      <vt:lpstr>Secretario General</vt:lpstr>
      <vt:lpstr>Directora Académica</vt:lpstr>
      <vt:lpstr>Dirección de Investigación y Postgrado</vt:lpstr>
      <vt:lpstr>Directora de Administración y Finanzas</vt:lpstr>
      <vt:lpstr>Quienes Somos</vt:lpstr>
      <vt:lpstr>Quienes Somos</vt:lpstr>
      <vt:lpstr>Historia de ISAE Universidad</vt:lpstr>
      <vt:lpstr>Nuestras Sedes</vt:lpstr>
      <vt:lpstr>Futura Sede Principal - Panamá</vt:lpstr>
      <vt:lpstr>Bibliotecas</vt:lpstr>
      <vt:lpstr>Dirección de Investigación y Postgrado</vt:lpstr>
      <vt:lpstr>Consultorio Jurídico</vt:lpstr>
      <vt:lpstr>GENERALES DE LA CARRERA DE INFORMÁTICA</vt:lpstr>
      <vt:lpstr>GENERALES DE LA CARRERA DE INFORMÁTICA </vt:lpstr>
      <vt:lpstr>Modalidad de Estudios</vt:lpstr>
      <vt:lpstr>Reglamento del estudiante</vt:lpstr>
      <vt:lpstr>Campus virtual ISAE</vt:lpstr>
      <vt:lpstr>INDUCCIÓN A LA CARRERA DE INFORMÁTICA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Alberto Deras</dc:creator>
  <cp:lastModifiedBy>Alberto Deras</cp:lastModifiedBy>
  <cp:revision>19</cp:revision>
  <dcterms:created xsi:type="dcterms:W3CDTF">2013-04-18T14:26:47Z</dcterms:created>
  <dcterms:modified xsi:type="dcterms:W3CDTF">2013-04-19T20:39:49Z</dcterms:modified>
</cp:coreProperties>
</file>