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4" r:id="rId2"/>
    <p:sldId id="280" r:id="rId3"/>
    <p:sldId id="256" r:id="rId4"/>
    <p:sldId id="260" r:id="rId5"/>
    <p:sldId id="257" r:id="rId6"/>
    <p:sldId id="258" r:id="rId7"/>
    <p:sldId id="264" r:id="rId8"/>
    <p:sldId id="261" r:id="rId9"/>
    <p:sldId id="263" r:id="rId10"/>
    <p:sldId id="26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8" r:id="rId24"/>
    <p:sldId id="279" r:id="rId25"/>
    <p:sldId id="281" r:id="rId26"/>
    <p:sldId id="285" r:id="rId27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8072"/>
    <a:srgbClr val="E145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779" autoAdjust="0"/>
    <p:restoredTop sz="94620" autoAdjust="0"/>
  </p:normalViewPr>
  <p:slideViewPr>
    <p:cSldViewPr>
      <p:cViewPr varScale="1">
        <p:scale>
          <a:sx n="60" d="100"/>
          <a:sy n="60" d="100"/>
        </p:scale>
        <p:origin x="-15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9E6101-3955-468C-8985-83677815D9B9}" type="doc">
      <dgm:prSet loTypeId="urn:microsoft.com/office/officeart/2005/8/layout/cycle1" loCatId="cycle" qsTypeId="urn:microsoft.com/office/officeart/2005/8/quickstyle/3d5" qsCatId="3D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C303BB1D-904C-4C0B-91F2-9E62C59B154D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  <a:latin typeface="幼圆" pitchFamily="49" charset="-122"/>
              <a:ea typeface="幼圆" pitchFamily="49" charset="-122"/>
            </a:rPr>
            <a:t>管理</a:t>
          </a:r>
          <a:endParaRPr lang="zh-CN" altLang="en-US" b="1" dirty="0">
            <a:solidFill>
              <a:srgbClr val="FF0000"/>
            </a:solidFill>
            <a:latin typeface="幼圆" pitchFamily="49" charset="-122"/>
            <a:ea typeface="幼圆" pitchFamily="49" charset="-122"/>
          </a:endParaRPr>
        </a:p>
      </dgm:t>
    </dgm:pt>
    <dgm:pt modelId="{A7C455A2-3B6D-4076-B201-2F8ACDFB7773}" type="parTrans" cxnId="{C7D01BE6-B1A9-445C-9638-7ACCECC87043}">
      <dgm:prSet/>
      <dgm:spPr/>
      <dgm:t>
        <a:bodyPr/>
        <a:lstStyle/>
        <a:p>
          <a:endParaRPr lang="zh-CN" altLang="en-US"/>
        </a:p>
      </dgm:t>
    </dgm:pt>
    <dgm:pt modelId="{EC34D0A1-693A-47C5-891C-12E63688445E}" type="sibTrans" cxnId="{C7D01BE6-B1A9-445C-9638-7ACCECC87043}">
      <dgm:prSet/>
      <dgm:spPr>
        <a:solidFill>
          <a:schemeClr val="tx2">
            <a:lumMod val="75000"/>
          </a:schemeClr>
        </a:solidFill>
        <a:ln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a:ln>
        <a:effectLst/>
        <a:sp3d extrusionH="381000" contourW="38100" prstMaterial="matte">
          <a:bevelT/>
          <a:contourClr>
            <a:schemeClr val="lt1"/>
          </a:contourClr>
        </a:sp3d>
      </dgm:spPr>
      <dgm:t>
        <a:bodyPr/>
        <a:lstStyle/>
        <a:p>
          <a:endParaRPr lang="zh-CN" altLang="en-US"/>
        </a:p>
      </dgm:t>
    </dgm:pt>
    <dgm:pt modelId="{1A44FAA7-A17F-4066-B60E-A1786528D2D4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  <a:latin typeface="幼圆" pitchFamily="49" charset="-122"/>
              <a:ea typeface="幼圆" pitchFamily="49" charset="-122"/>
            </a:rPr>
            <a:t>发现</a:t>
          </a:r>
          <a:endParaRPr lang="zh-CN" altLang="en-US" b="1" dirty="0">
            <a:solidFill>
              <a:srgbClr val="FF0000"/>
            </a:solidFill>
            <a:latin typeface="幼圆" pitchFamily="49" charset="-122"/>
            <a:ea typeface="幼圆" pitchFamily="49" charset="-122"/>
          </a:endParaRPr>
        </a:p>
      </dgm:t>
    </dgm:pt>
    <dgm:pt modelId="{B431ED93-4566-438F-ACE2-8577E38D672C}" type="parTrans" cxnId="{FDE29AF4-CB0D-4E9D-B1D1-3BC41B3B1428}">
      <dgm:prSet/>
      <dgm:spPr/>
      <dgm:t>
        <a:bodyPr/>
        <a:lstStyle/>
        <a:p>
          <a:endParaRPr lang="zh-CN" altLang="en-US"/>
        </a:p>
      </dgm:t>
    </dgm:pt>
    <dgm:pt modelId="{CB85D961-9264-4C5E-AF4B-B5F725063873}" type="sibTrans" cxnId="{FDE29AF4-CB0D-4E9D-B1D1-3BC41B3B1428}">
      <dgm:prSet/>
      <dgm:spPr>
        <a:solidFill>
          <a:schemeClr val="tx2">
            <a:lumMod val="75000"/>
          </a:schemeClr>
        </a:solidFill>
        <a:ln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a:ln>
        <a:effectLst/>
        <a:sp3d extrusionH="381000" contourW="38100" prstMaterial="matte">
          <a:bevelT/>
          <a:contourClr>
            <a:schemeClr val="lt1"/>
          </a:contourClr>
        </a:sp3d>
      </dgm:spPr>
      <dgm:t>
        <a:bodyPr/>
        <a:lstStyle/>
        <a:p>
          <a:endParaRPr lang="zh-CN" altLang="en-US"/>
        </a:p>
      </dgm:t>
    </dgm:pt>
    <dgm:pt modelId="{3D5826CB-B289-4ECA-BFB9-37E281620DE4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  <a:latin typeface="幼圆" pitchFamily="49" charset="-122"/>
              <a:ea typeface="幼圆" pitchFamily="49" charset="-122"/>
            </a:rPr>
            <a:t>写作</a:t>
          </a:r>
          <a:endParaRPr lang="zh-CN" altLang="en-US" b="1" dirty="0">
            <a:solidFill>
              <a:srgbClr val="FF0000"/>
            </a:solidFill>
            <a:latin typeface="幼圆" pitchFamily="49" charset="-122"/>
            <a:ea typeface="幼圆" pitchFamily="49" charset="-122"/>
          </a:endParaRPr>
        </a:p>
      </dgm:t>
    </dgm:pt>
    <dgm:pt modelId="{DE884CDA-B39E-462A-9127-05C098294A92}" type="parTrans" cxnId="{4A150CAC-8C74-4C91-9532-029D0C077F14}">
      <dgm:prSet/>
      <dgm:spPr/>
      <dgm:t>
        <a:bodyPr/>
        <a:lstStyle/>
        <a:p>
          <a:endParaRPr lang="zh-CN" altLang="en-US"/>
        </a:p>
      </dgm:t>
    </dgm:pt>
    <dgm:pt modelId="{F6B92203-F589-46CE-964D-5069053E6EBA}" type="sibTrans" cxnId="{4A150CAC-8C74-4C91-9532-029D0C077F14}">
      <dgm:prSet/>
      <dgm:spPr>
        <a:solidFill>
          <a:schemeClr val="tx2">
            <a:lumMod val="75000"/>
          </a:schemeClr>
        </a:solidFill>
        <a:ln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a:ln>
        <a:effectLst/>
        <a:sp3d extrusionH="381000" contourW="38100" prstMaterial="matte">
          <a:bevelT/>
          <a:contourClr>
            <a:schemeClr val="lt1"/>
          </a:contourClr>
        </a:sp3d>
      </dgm:spPr>
      <dgm:t>
        <a:bodyPr/>
        <a:lstStyle/>
        <a:p>
          <a:endParaRPr lang="zh-CN" altLang="en-US"/>
        </a:p>
      </dgm:t>
    </dgm:pt>
    <dgm:pt modelId="{ACCA88B8-1ED0-4C06-A025-818A9964EC96}">
      <dgm:prSet phldrT="[文本]"/>
      <dgm:spPr/>
      <dgm:t>
        <a:bodyPr/>
        <a:lstStyle/>
        <a:p>
          <a:r>
            <a:rPr lang="zh-CN" altLang="en-US" b="1" i="0" u="none" dirty="0" smtClean="0">
              <a:solidFill>
                <a:srgbClr val="FF0000"/>
              </a:solidFill>
              <a:latin typeface="幼圆" pitchFamily="49" charset="-122"/>
              <a:ea typeface="幼圆" pitchFamily="49" charset="-122"/>
            </a:rPr>
            <a:t>检索</a:t>
          </a:r>
          <a:endParaRPr lang="zh-CN" altLang="en-US" b="1" i="0" u="none" dirty="0">
            <a:solidFill>
              <a:srgbClr val="FF0000"/>
            </a:solidFill>
            <a:latin typeface="幼圆" pitchFamily="49" charset="-122"/>
            <a:ea typeface="幼圆" pitchFamily="49" charset="-122"/>
          </a:endParaRPr>
        </a:p>
      </dgm:t>
    </dgm:pt>
    <dgm:pt modelId="{31187ACE-7788-4AB0-B0AD-88D1ECE761C3}" type="parTrans" cxnId="{BA3A88B9-3FE9-4E70-86FB-220917D6664A}">
      <dgm:prSet/>
      <dgm:spPr/>
      <dgm:t>
        <a:bodyPr/>
        <a:lstStyle/>
        <a:p>
          <a:endParaRPr lang="zh-CN" altLang="en-US"/>
        </a:p>
      </dgm:t>
    </dgm:pt>
    <dgm:pt modelId="{B27011BE-2DA5-4062-BC7B-EA3F91AE3AF0}" type="sibTrans" cxnId="{BA3A88B9-3FE9-4E70-86FB-220917D6664A}">
      <dgm:prSet/>
      <dgm:spPr>
        <a:solidFill>
          <a:schemeClr val="tx2">
            <a:lumMod val="75000"/>
          </a:schemeClr>
        </a:solidFill>
        <a:ln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a:ln>
        <a:effectLst/>
        <a:sp3d extrusionH="381000" contourW="38100" prstMaterial="matte">
          <a:bevelT/>
          <a:contourClr>
            <a:schemeClr val="lt1"/>
          </a:contourClr>
        </a:sp3d>
      </dgm:spPr>
      <dgm:t>
        <a:bodyPr/>
        <a:lstStyle/>
        <a:p>
          <a:endParaRPr lang="zh-CN" altLang="en-US"/>
        </a:p>
      </dgm:t>
    </dgm:pt>
    <dgm:pt modelId="{B5D6D29E-76E4-4251-AC29-F2C273671B7F}">
      <dgm:prSet phldrT="[文本]"/>
      <dgm:spPr/>
      <dgm:t>
        <a:bodyPr/>
        <a:lstStyle/>
        <a:p>
          <a:r>
            <a:rPr lang="zh-CN" altLang="en-US" b="1" dirty="0" smtClean="0">
              <a:solidFill>
                <a:srgbClr val="FF0000"/>
              </a:solidFill>
              <a:latin typeface="幼圆" pitchFamily="49" charset="-122"/>
              <a:ea typeface="幼圆" pitchFamily="49" charset="-122"/>
            </a:rPr>
            <a:t>分析</a:t>
          </a:r>
          <a:endParaRPr lang="zh-CN" altLang="en-US" b="1" dirty="0">
            <a:solidFill>
              <a:srgbClr val="FF0000"/>
            </a:solidFill>
            <a:latin typeface="幼圆" pitchFamily="49" charset="-122"/>
            <a:ea typeface="幼圆" pitchFamily="49" charset="-122"/>
          </a:endParaRPr>
        </a:p>
      </dgm:t>
    </dgm:pt>
    <dgm:pt modelId="{14D355C7-BFEA-485B-8CBD-0371631E9612}" type="parTrans" cxnId="{2B5A474A-403A-4871-9615-8DB23529517F}">
      <dgm:prSet/>
      <dgm:spPr/>
      <dgm:t>
        <a:bodyPr/>
        <a:lstStyle/>
        <a:p>
          <a:endParaRPr lang="zh-CN" altLang="en-US"/>
        </a:p>
      </dgm:t>
    </dgm:pt>
    <dgm:pt modelId="{21957DFC-D70E-4ECD-9949-0B552E1416CB}" type="sibTrans" cxnId="{2B5A474A-403A-4871-9615-8DB23529517F}">
      <dgm:prSet/>
      <dgm:spPr>
        <a:solidFill>
          <a:schemeClr val="tx2">
            <a:lumMod val="75000"/>
          </a:schemeClr>
        </a:solidFill>
        <a:ln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</a:ln>
        <a:effectLst/>
        <a:sp3d extrusionH="381000" contourW="38100" prstMaterial="matte">
          <a:bevelT/>
          <a:contourClr>
            <a:schemeClr val="lt1"/>
          </a:contourClr>
        </a:sp3d>
      </dgm:spPr>
      <dgm:t>
        <a:bodyPr/>
        <a:lstStyle/>
        <a:p>
          <a:endParaRPr lang="zh-CN" altLang="en-US"/>
        </a:p>
      </dgm:t>
    </dgm:pt>
    <dgm:pt modelId="{7649FCE2-6332-49BC-8239-CF6FFEB6B8CB}" type="pres">
      <dgm:prSet presAssocID="{8A9E6101-3955-468C-8985-83677815D9B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3148C874-7F7E-4887-A948-628A19ED082A}" type="pres">
      <dgm:prSet presAssocID="{C303BB1D-904C-4C0B-91F2-9E62C59B154D}" presName="dummy" presStyleCnt="0"/>
      <dgm:spPr/>
    </dgm:pt>
    <dgm:pt modelId="{0D63DC88-EE7F-40BA-AB1A-D0176D8C8909}" type="pres">
      <dgm:prSet presAssocID="{C303BB1D-904C-4C0B-91F2-9E62C59B154D}" presName="node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7987F09-160D-4981-9184-2EFEE34B47EE}" type="pres">
      <dgm:prSet presAssocID="{EC34D0A1-693A-47C5-891C-12E63688445E}" presName="sibTrans" presStyleLbl="node1" presStyleIdx="0" presStyleCnt="5"/>
      <dgm:spPr/>
      <dgm:t>
        <a:bodyPr/>
        <a:lstStyle/>
        <a:p>
          <a:endParaRPr lang="zh-CN" altLang="en-US"/>
        </a:p>
      </dgm:t>
    </dgm:pt>
    <dgm:pt modelId="{41F57406-1E56-4E93-AA6C-8BFB088AD087}" type="pres">
      <dgm:prSet presAssocID="{B5D6D29E-76E4-4251-AC29-F2C273671B7F}" presName="dummy" presStyleCnt="0"/>
      <dgm:spPr/>
    </dgm:pt>
    <dgm:pt modelId="{E15C929A-5C76-4A4E-B445-7627479169BB}" type="pres">
      <dgm:prSet presAssocID="{B5D6D29E-76E4-4251-AC29-F2C273671B7F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BA36A07-CB72-41A4-8F0B-61865FBAF20C}" type="pres">
      <dgm:prSet presAssocID="{21957DFC-D70E-4ECD-9949-0B552E1416CB}" presName="sibTrans" presStyleLbl="node1" presStyleIdx="1" presStyleCnt="5"/>
      <dgm:spPr/>
      <dgm:t>
        <a:bodyPr/>
        <a:lstStyle/>
        <a:p>
          <a:endParaRPr lang="zh-CN" altLang="en-US"/>
        </a:p>
      </dgm:t>
    </dgm:pt>
    <dgm:pt modelId="{F719AA01-07FB-4CC8-B1B8-08A6F678D07C}" type="pres">
      <dgm:prSet presAssocID="{1A44FAA7-A17F-4066-B60E-A1786528D2D4}" presName="dummy" presStyleCnt="0"/>
      <dgm:spPr/>
    </dgm:pt>
    <dgm:pt modelId="{3FAACDCC-0123-4AF7-9984-4FFE44D62EAB}" type="pres">
      <dgm:prSet presAssocID="{1A44FAA7-A17F-4066-B60E-A1786528D2D4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91A3A4C2-302B-40F5-95EF-B94B957B0B2C}" type="pres">
      <dgm:prSet presAssocID="{CB85D961-9264-4C5E-AF4B-B5F725063873}" presName="sibTrans" presStyleLbl="node1" presStyleIdx="2" presStyleCnt="5"/>
      <dgm:spPr/>
      <dgm:t>
        <a:bodyPr/>
        <a:lstStyle/>
        <a:p>
          <a:endParaRPr lang="zh-CN" altLang="en-US"/>
        </a:p>
      </dgm:t>
    </dgm:pt>
    <dgm:pt modelId="{ACF14397-6D41-488C-9723-7F10A0D265A5}" type="pres">
      <dgm:prSet presAssocID="{3D5826CB-B289-4ECA-BFB9-37E281620DE4}" presName="dummy" presStyleCnt="0"/>
      <dgm:spPr/>
    </dgm:pt>
    <dgm:pt modelId="{224EE8BE-8F51-467B-B897-04AE2DDF1F79}" type="pres">
      <dgm:prSet presAssocID="{3D5826CB-B289-4ECA-BFB9-37E281620DE4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D65421C-4410-4497-8368-2E05D9E89CAF}" type="pres">
      <dgm:prSet presAssocID="{F6B92203-F589-46CE-964D-5069053E6EBA}" presName="sibTrans" presStyleLbl="node1" presStyleIdx="3" presStyleCnt="5"/>
      <dgm:spPr/>
      <dgm:t>
        <a:bodyPr/>
        <a:lstStyle/>
        <a:p>
          <a:endParaRPr lang="zh-CN" altLang="en-US"/>
        </a:p>
      </dgm:t>
    </dgm:pt>
    <dgm:pt modelId="{70589072-6733-489C-9299-FA533B454E7E}" type="pres">
      <dgm:prSet presAssocID="{ACCA88B8-1ED0-4C06-A025-818A9964EC96}" presName="dummy" presStyleCnt="0"/>
      <dgm:spPr/>
    </dgm:pt>
    <dgm:pt modelId="{0D3A994C-2988-406F-B625-7372E29675DF}" type="pres">
      <dgm:prSet presAssocID="{ACCA88B8-1ED0-4C06-A025-818A9964EC96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879ADB5-CAD1-41F0-8F4A-8CE85C03F39F}" type="pres">
      <dgm:prSet presAssocID="{B27011BE-2DA5-4062-BC7B-EA3F91AE3AF0}" presName="sibTrans" presStyleLbl="node1" presStyleIdx="4" presStyleCnt="5"/>
      <dgm:spPr/>
      <dgm:t>
        <a:bodyPr/>
        <a:lstStyle/>
        <a:p>
          <a:endParaRPr lang="zh-CN" altLang="en-US"/>
        </a:p>
      </dgm:t>
    </dgm:pt>
  </dgm:ptLst>
  <dgm:cxnLst>
    <dgm:cxn modelId="{3E2931CB-E824-4991-9AEA-F9D2352DF34D}" type="presOf" srcId="{CB85D961-9264-4C5E-AF4B-B5F725063873}" destId="{91A3A4C2-302B-40F5-95EF-B94B957B0B2C}" srcOrd="0" destOrd="0" presId="urn:microsoft.com/office/officeart/2005/8/layout/cycle1"/>
    <dgm:cxn modelId="{C7D01BE6-B1A9-445C-9638-7ACCECC87043}" srcId="{8A9E6101-3955-468C-8985-83677815D9B9}" destId="{C303BB1D-904C-4C0B-91F2-9E62C59B154D}" srcOrd="0" destOrd="0" parTransId="{A7C455A2-3B6D-4076-B201-2F8ACDFB7773}" sibTransId="{EC34D0A1-693A-47C5-891C-12E63688445E}"/>
    <dgm:cxn modelId="{8D5D1ECE-2DB1-45AF-8AED-07F1FC2D271E}" type="presOf" srcId="{B5D6D29E-76E4-4251-AC29-F2C273671B7F}" destId="{E15C929A-5C76-4A4E-B445-7627479169BB}" srcOrd="0" destOrd="0" presId="urn:microsoft.com/office/officeart/2005/8/layout/cycle1"/>
    <dgm:cxn modelId="{98442F41-9A5D-4513-87CA-A1C6F6B4B32A}" type="presOf" srcId="{21957DFC-D70E-4ECD-9949-0B552E1416CB}" destId="{0BA36A07-CB72-41A4-8F0B-61865FBAF20C}" srcOrd="0" destOrd="0" presId="urn:microsoft.com/office/officeart/2005/8/layout/cycle1"/>
    <dgm:cxn modelId="{4A150CAC-8C74-4C91-9532-029D0C077F14}" srcId="{8A9E6101-3955-468C-8985-83677815D9B9}" destId="{3D5826CB-B289-4ECA-BFB9-37E281620DE4}" srcOrd="3" destOrd="0" parTransId="{DE884CDA-B39E-462A-9127-05C098294A92}" sibTransId="{F6B92203-F589-46CE-964D-5069053E6EBA}"/>
    <dgm:cxn modelId="{B1B184DA-F0BD-49C9-95C0-CE1AB5B98100}" type="presOf" srcId="{EC34D0A1-693A-47C5-891C-12E63688445E}" destId="{97987F09-160D-4981-9184-2EFEE34B47EE}" srcOrd="0" destOrd="0" presId="urn:microsoft.com/office/officeart/2005/8/layout/cycle1"/>
    <dgm:cxn modelId="{0F6C450A-260B-4D9A-90FA-0A4E6630896B}" type="presOf" srcId="{B27011BE-2DA5-4062-BC7B-EA3F91AE3AF0}" destId="{5879ADB5-CAD1-41F0-8F4A-8CE85C03F39F}" srcOrd="0" destOrd="0" presId="urn:microsoft.com/office/officeart/2005/8/layout/cycle1"/>
    <dgm:cxn modelId="{2B5A474A-403A-4871-9615-8DB23529517F}" srcId="{8A9E6101-3955-468C-8985-83677815D9B9}" destId="{B5D6D29E-76E4-4251-AC29-F2C273671B7F}" srcOrd="1" destOrd="0" parTransId="{14D355C7-BFEA-485B-8CBD-0371631E9612}" sibTransId="{21957DFC-D70E-4ECD-9949-0B552E1416CB}"/>
    <dgm:cxn modelId="{D570E014-0C84-4786-84E9-1A437DBC698E}" type="presOf" srcId="{F6B92203-F589-46CE-964D-5069053E6EBA}" destId="{6D65421C-4410-4497-8368-2E05D9E89CAF}" srcOrd="0" destOrd="0" presId="urn:microsoft.com/office/officeart/2005/8/layout/cycle1"/>
    <dgm:cxn modelId="{FDE29AF4-CB0D-4E9D-B1D1-3BC41B3B1428}" srcId="{8A9E6101-3955-468C-8985-83677815D9B9}" destId="{1A44FAA7-A17F-4066-B60E-A1786528D2D4}" srcOrd="2" destOrd="0" parTransId="{B431ED93-4566-438F-ACE2-8577E38D672C}" sibTransId="{CB85D961-9264-4C5E-AF4B-B5F725063873}"/>
    <dgm:cxn modelId="{4110212A-3959-4B18-8290-8760A08D7F1B}" type="presOf" srcId="{3D5826CB-B289-4ECA-BFB9-37E281620DE4}" destId="{224EE8BE-8F51-467B-B897-04AE2DDF1F79}" srcOrd="0" destOrd="0" presId="urn:microsoft.com/office/officeart/2005/8/layout/cycle1"/>
    <dgm:cxn modelId="{8FC00C90-E743-411D-987A-E240C7F185E7}" type="presOf" srcId="{8A9E6101-3955-468C-8985-83677815D9B9}" destId="{7649FCE2-6332-49BC-8239-CF6FFEB6B8CB}" srcOrd="0" destOrd="0" presId="urn:microsoft.com/office/officeart/2005/8/layout/cycle1"/>
    <dgm:cxn modelId="{BA3A88B9-3FE9-4E70-86FB-220917D6664A}" srcId="{8A9E6101-3955-468C-8985-83677815D9B9}" destId="{ACCA88B8-1ED0-4C06-A025-818A9964EC96}" srcOrd="4" destOrd="0" parTransId="{31187ACE-7788-4AB0-B0AD-88D1ECE761C3}" sibTransId="{B27011BE-2DA5-4062-BC7B-EA3F91AE3AF0}"/>
    <dgm:cxn modelId="{A1245D6B-7767-4F87-AA5F-78627285068D}" type="presOf" srcId="{ACCA88B8-1ED0-4C06-A025-818A9964EC96}" destId="{0D3A994C-2988-406F-B625-7372E29675DF}" srcOrd="0" destOrd="0" presId="urn:microsoft.com/office/officeart/2005/8/layout/cycle1"/>
    <dgm:cxn modelId="{05D1723B-946A-466F-9790-2F4D2F1435BB}" type="presOf" srcId="{1A44FAA7-A17F-4066-B60E-A1786528D2D4}" destId="{3FAACDCC-0123-4AF7-9984-4FFE44D62EAB}" srcOrd="0" destOrd="0" presId="urn:microsoft.com/office/officeart/2005/8/layout/cycle1"/>
    <dgm:cxn modelId="{5588789C-45E3-4C0E-9437-10490471C664}" type="presOf" srcId="{C303BB1D-904C-4C0B-91F2-9E62C59B154D}" destId="{0D63DC88-EE7F-40BA-AB1A-D0176D8C8909}" srcOrd="0" destOrd="0" presId="urn:microsoft.com/office/officeart/2005/8/layout/cycle1"/>
    <dgm:cxn modelId="{2B005329-FD77-44D3-BAA0-397A6B86E7D7}" type="presParOf" srcId="{7649FCE2-6332-49BC-8239-CF6FFEB6B8CB}" destId="{3148C874-7F7E-4887-A948-628A19ED082A}" srcOrd="0" destOrd="0" presId="urn:microsoft.com/office/officeart/2005/8/layout/cycle1"/>
    <dgm:cxn modelId="{B503BDAD-6368-4F23-9821-DE08AAA4F8CA}" type="presParOf" srcId="{7649FCE2-6332-49BC-8239-CF6FFEB6B8CB}" destId="{0D63DC88-EE7F-40BA-AB1A-D0176D8C8909}" srcOrd="1" destOrd="0" presId="urn:microsoft.com/office/officeart/2005/8/layout/cycle1"/>
    <dgm:cxn modelId="{8FA79A7A-AD5B-4331-90D2-6BC14B59B30B}" type="presParOf" srcId="{7649FCE2-6332-49BC-8239-CF6FFEB6B8CB}" destId="{97987F09-160D-4981-9184-2EFEE34B47EE}" srcOrd="2" destOrd="0" presId="urn:microsoft.com/office/officeart/2005/8/layout/cycle1"/>
    <dgm:cxn modelId="{A1B58322-3BDC-471F-AD45-3CC6D7037A8B}" type="presParOf" srcId="{7649FCE2-6332-49BC-8239-CF6FFEB6B8CB}" destId="{41F57406-1E56-4E93-AA6C-8BFB088AD087}" srcOrd="3" destOrd="0" presId="urn:microsoft.com/office/officeart/2005/8/layout/cycle1"/>
    <dgm:cxn modelId="{395F63F8-84C1-4F4B-97CF-D259FE5D72BF}" type="presParOf" srcId="{7649FCE2-6332-49BC-8239-CF6FFEB6B8CB}" destId="{E15C929A-5C76-4A4E-B445-7627479169BB}" srcOrd="4" destOrd="0" presId="urn:microsoft.com/office/officeart/2005/8/layout/cycle1"/>
    <dgm:cxn modelId="{9F98237B-0992-4FAB-AF9B-DC72AD4D3121}" type="presParOf" srcId="{7649FCE2-6332-49BC-8239-CF6FFEB6B8CB}" destId="{0BA36A07-CB72-41A4-8F0B-61865FBAF20C}" srcOrd="5" destOrd="0" presId="urn:microsoft.com/office/officeart/2005/8/layout/cycle1"/>
    <dgm:cxn modelId="{735CCE9E-99F6-4F98-8FC3-19B87D1C0D21}" type="presParOf" srcId="{7649FCE2-6332-49BC-8239-CF6FFEB6B8CB}" destId="{F719AA01-07FB-4CC8-B1B8-08A6F678D07C}" srcOrd="6" destOrd="0" presId="urn:microsoft.com/office/officeart/2005/8/layout/cycle1"/>
    <dgm:cxn modelId="{0C96602A-0433-4341-81B4-D20B42A94E17}" type="presParOf" srcId="{7649FCE2-6332-49BC-8239-CF6FFEB6B8CB}" destId="{3FAACDCC-0123-4AF7-9984-4FFE44D62EAB}" srcOrd="7" destOrd="0" presId="urn:microsoft.com/office/officeart/2005/8/layout/cycle1"/>
    <dgm:cxn modelId="{DC09F699-C001-4802-B7A0-364C4BE61E44}" type="presParOf" srcId="{7649FCE2-6332-49BC-8239-CF6FFEB6B8CB}" destId="{91A3A4C2-302B-40F5-95EF-B94B957B0B2C}" srcOrd="8" destOrd="0" presId="urn:microsoft.com/office/officeart/2005/8/layout/cycle1"/>
    <dgm:cxn modelId="{D82934EC-5168-40CF-859B-75580A6B74EF}" type="presParOf" srcId="{7649FCE2-6332-49BC-8239-CF6FFEB6B8CB}" destId="{ACF14397-6D41-488C-9723-7F10A0D265A5}" srcOrd="9" destOrd="0" presId="urn:microsoft.com/office/officeart/2005/8/layout/cycle1"/>
    <dgm:cxn modelId="{8D4B708D-7BCA-4A01-ACF4-8844735BDE34}" type="presParOf" srcId="{7649FCE2-6332-49BC-8239-CF6FFEB6B8CB}" destId="{224EE8BE-8F51-467B-B897-04AE2DDF1F79}" srcOrd="10" destOrd="0" presId="urn:microsoft.com/office/officeart/2005/8/layout/cycle1"/>
    <dgm:cxn modelId="{31FDC9FC-0CC5-4EF2-8C87-97B24780AC8A}" type="presParOf" srcId="{7649FCE2-6332-49BC-8239-CF6FFEB6B8CB}" destId="{6D65421C-4410-4497-8368-2E05D9E89CAF}" srcOrd="11" destOrd="0" presId="urn:microsoft.com/office/officeart/2005/8/layout/cycle1"/>
    <dgm:cxn modelId="{A56EB60C-C840-4F70-A677-DAEAA43FABDA}" type="presParOf" srcId="{7649FCE2-6332-49BC-8239-CF6FFEB6B8CB}" destId="{70589072-6733-489C-9299-FA533B454E7E}" srcOrd="12" destOrd="0" presId="urn:microsoft.com/office/officeart/2005/8/layout/cycle1"/>
    <dgm:cxn modelId="{62D354AF-8746-4775-8465-E030CE471F5C}" type="presParOf" srcId="{7649FCE2-6332-49BC-8239-CF6FFEB6B8CB}" destId="{0D3A994C-2988-406F-B625-7372E29675DF}" srcOrd="13" destOrd="0" presId="urn:microsoft.com/office/officeart/2005/8/layout/cycle1"/>
    <dgm:cxn modelId="{8F40F04C-C17D-4981-A867-28115E65AFF5}" type="presParOf" srcId="{7649FCE2-6332-49BC-8239-CF6FFEB6B8CB}" destId="{5879ADB5-CAD1-41F0-8F4A-8CE85C03F39F}" srcOrd="14" destOrd="0" presId="urn:microsoft.com/office/officeart/2005/8/layout/cycle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7AA37E-2209-48F8-AB4F-0841ABF79B29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zh-CN" altLang="en-US"/>
        </a:p>
      </dgm:t>
    </dgm:pt>
    <dgm:pt modelId="{D3E368B6-D77E-4D8C-9AC9-B3F9F781D69A}">
      <dgm:prSet/>
      <dgm:spPr/>
      <dgm:t>
        <a:bodyPr/>
        <a:lstStyle/>
        <a:p>
          <a:pPr rtl="0"/>
          <a:r>
            <a:rPr lang="zh-CN" dirty="0" smtClean="0"/>
            <a:t>数据库网站检索结果</a:t>
          </a:r>
          <a:endParaRPr lang="en-US" dirty="0"/>
        </a:p>
      </dgm:t>
    </dgm:pt>
    <dgm:pt modelId="{C059D003-1AB8-4E4D-BA4F-BB09C4A6BEE0}" type="parTrans" cxnId="{EF440F69-28F8-4B61-B7C0-A95AFACAE2CA}">
      <dgm:prSet/>
      <dgm:spPr/>
      <dgm:t>
        <a:bodyPr/>
        <a:lstStyle/>
        <a:p>
          <a:endParaRPr lang="zh-CN" altLang="en-US"/>
        </a:p>
      </dgm:t>
    </dgm:pt>
    <dgm:pt modelId="{420D2167-BFC6-471B-AF6F-8BA0387D871E}" type="sibTrans" cxnId="{EF440F69-28F8-4B61-B7C0-A95AFACAE2CA}">
      <dgm:prSet/>
      <dgm:spPr/>
      <dgm:t>
        <a:bodyPr/>
        <a:lstStyle/>
        <a:p>
          <a:endParaRPr lang="zh-CN" altLang="en-US"/>
        </a:p>
      </dgm:t>
    </dgm:pt>
    <dgm:pt modelId="{153F643B-79C5-4AEF-A4FC-DD49237F2F96}">
      <dgm:prSet/>
      <dgm:spPr/>
      <dgm:t>
        <a:bodyPr/>
        <a:lstStyle/>
        <a:p>
          <a:pPr rtl="0"/>
          <a:r>
            <a:rPr lang="zh-CN" dirty="0" smtClean="0"/>
            <a:t>文件、剪贴板</a:t>
          </a:r>
          <a:endParaRPr lang="en-US" dirty="0"/>
        </a:p>
      </dgm:t>
    </dgm:pt>
    <dgm:pt modelId="{4D46FF20-7586-44E8-8ED9-3F416E72CE47}" type="parTrans" cxnId="{595F332F-BE8C-4344-AF3E-46D66D18BC0D}">
      <dgm:prSet/>
      <dgm:spPr/>
      <dgm:t>
        <a:bodyPr/>
        <a:lstStyle/>
        <a:p>
          <a:endParaRPr lang="zh-CN" altLang="en-US"/>
        </a:p>
      </dgm:t>
    </dgm:pt>
    <dgm:pt modelId="{43CCB6AD-E202-4A0A-B318-8F9828D6DA4B}" type="sibTrans" cxnId="{595F332F-BE8C-4344-AF3E-46D66D18BC0D}">
      <dgm:prSet/>
      <dgm:spPr/>
      <dgm:t>
        <a:bodyPr/>
        <a:lstStyle/>
        <a:p>
          <a:endParaRPr lang="zh-CN" altLang="en-US"/>
        </a:p>
      </dgm:t>
    </dgm:pt>
    <dgm:pt modelId="{2FA6F559-56AF-4C9A-A30B-CED2CABEB552}">
      <dgm:prSet/>
      <dgm:spPr/>
      <dgm:t>
        <a:bodyPr/>
        <a:lstStyle/>
        <a:p>
          <a:pPr rtl="0"/>
          <a:r>
            <a:rPr lang="en-US" dirty="0" err="1" smtClean="0"/>
            <a:t>NoteExpress</a:t>
          </a:r>
          <a:endParaRPr lang="en-US" dirty="0"/>
        </a:p>
      </dgm:t>
    </dgm:pt>
    <dgm:pt modelId="{705C89D0-1C01-4DF4-A9E6-C033E87D45DF}" type="parTrans" cxnId="{359E537A-31F7-4FD2-AE53-0A8235F1BD9F}">
      <dgm:prSet/>
      <dgm:spPr/>
      <dgm:t>
        <a:bodyPr/>
        <a:lstStyle/>
        <a:p>
          <a:endParaRPr lang="zh-CN" altLang="en-US"/>
        </a:p>
      </dgm:t>
    </dgm:pt>
    <dgm:pt modelId="{97628BF8-273D-46F2-A469-E8D88014E621}" type="sibTrans" cxnId="{359E537A-31F7-4FD2-AE53-0A8235F1BD9F}">
      <dgm:prSet/>
      <dgm:spPr/>
      <dgm:t>
        <a:bodyPr/>
        <a:lstStyle/>
        <a:p>
          <a:endParaRPr lang="zh-CN" altLang="en-US"/>
        </a:p>
      </dgm:t>
    </dgm:pt>
    <dgm:pt modelId="{48096900-F8A4-4FFE-9D89-496D81AE37E2}">
      <dgm:prSet/>
      <dgm:spPr/>
      <dgm:t>
        <a:bodyPr/>
        <a:lstStyle/>
        <a:p>
          <a:pPr rtl="0"/>
          <a:r>
            <a:rPr lang="zh-CN" dirty="0" smtClean="0"/>
            <a:t>过滤器</a:t>
          </a:r>
          <a:endParaRPr lang="zh-CN" dirty="0"/>
        </a:p>
      </dgm:t>
    </dgm:pt>
    <dgm:pt modelId="{21B0082E-AAF4-4FE6-ABB1-561D7A069AFB}" type="parTrans" cxnId="{B099BA9E-1E8D-4B37-A3A9-588FD1501060}">
      <dgm:prSet/>
      <dgm:spPr/>
      <dgm:t>
        <a:bodyPr/>
        <a:lstStyle/>
        <a:p>
          <a:endParaRPr lang="zh-CN" altLang="en-US"/>
        </a:p>
      </dgm:t>
    </dgm:pt>
    <dgm:pt modelId="{B7DAB767-964C-4AE7-9A66-6EDB9488BF16}" type="sibTrans" cxnId="{B099BA9E-1E8D-4B37-A3A9-588FD1501060}">
      <dgm:prSet/>
      <dgm:spPr/>
      <dgm:t>
        <a:bodyPr/>
        <a:lstStyle/>
        <a:p>
          <a:endParaRPr lang="zh-CN" altLang="en-US"/>
        </a:p>
      </dgm:t>
    </dgm:pt>
    <dgm:pt modelId="{1B6A9F29-837D-458C-B65C-A9C0458E5093}" type="pres">
      <dgm:prSet presAssocID="{2D7AA37E-2209-48F8-AB4F-0841ABF79B2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09D4177F-0E93-4B3C-9C61-281B5CE1B6C2}" type="pres">
      <dgm:prSet presAssocID="{D3E368B6-D77E-4D8C-9AC9-B3F9F781D69A}" presName="node" presStyleLbl="node1" presStyleIdx="0" presStyleCnt="4" custScaleX="39351" custScaleY="34710" custLinFactNeighborX="-3888" custLinFactNeighborY="187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6E7542A-E67B-4563-B7FD-7DD08A8F4AAC}" type="pres">
      <dgm:prSet presAssocID="{420D2167-BFC6-471B-AF6F-8BA0387D871E}" presName="sibTrans" presStyleCnt="0"/>
      <dgm:spPr/>
    </dgm:pt>
    <dgm:pt modelId="{B3D4AF70-1154-46EA-BA89-CADC16B31ED9}" type="pres">
      <dgm:prSet presAssocID="{153F643B-79C5-4AEF-A4FC-DD49237F2F96}" presName="node" presStyleLbl="node1" presStyleIdx="1" presStyleCnt="4" custScaleX="40672" custScaleY="30147" custLinFactNeighborX="-52248" custLinFactNeighborY="785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8DC822C2-6DB7-4252-B57E-4852BD127BB2}" type="pres">
      <dgm:prSet presAssocID="{43CCB6AD-E202-4A0A-B318-8F9828D6DA4B}" presName="sibTrans" presStyleCnt="0"/>
      <dgm:spPr/>
    </dgm:pt>
    <dgm:pt modelId="{9AC7978B-30A6-4AAF-96A0-5ED713DE0882}" type="pres">
      <dgm:prSet presAssocID="{2FA6F559-56AF-4C9A-A30B-CED2CABEB552}" presName="node" presStyleLbl="node1" presStyleIdx="2" presStyleCnt="4" custScaleX="40511" custScaleY="16316" custLinFactNeighborX="38359" custLinFactNeighborY="-519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2BA00DA-C791-4836-95C2-A53E01296E67}" type="pres">
      <dgm:prSet presAssocID="{97628BF8-273D-46F2-A469-E8D88014E621}" presName="sibTrans" presStyleCnt="0"/>
      <dgm:spPr/>
    </dgm:pt>
    <dgm:pt modelId="{E4729509-7256-4FD8-95C9-F30D10DCCAD1}" type="pres">
      <dgm:prSet presAssocID="{48096900-F8A4-4FFE-9D89-496D81AE37E2}" presName="node" presStyleLbl="node1" presStyleIdx="3" presStyleCnt="4" custScaleX="14055" custScaleY="19501" custLinFactNeighborX="-26041" custLinFactNeighborY="-25754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97135CD7-376F-41A4-84E6-A69E328F472C}" type="presOf" srcId="{2FA6F559-56AF-4C9A-A30B-CED2CABEB552}" destId="{9AC7978B-30A6-4AAF-96A0-5ED713DE0882}" srcOrd="0" destOrd="0" presId="urn:microsoft.com/office/officeart/2005/8/layout/default"/>
    <dgm:cxn modelId="{359E537A-31F7-4FD2-AE53-0A8235F1BD9F}" srcId="{2D7AA37E-2209-48F8-AB4F-0841ABF79B29}" destId="{2FA6F559-56AF-4C9A-A30B-CED2CABEB552}" srcOrd="2" destOrd="0" parTransId="{705C89D0-1C01-4DF4-A9E6-C033E87D45DF}" sibTransId="{97628BF8-273D-46F2-A469-E8D88014E621}"/>
    <dgm:cxn modelId="{9C626D3B-F84F-4386-83D7-C9CBC4029B25}" type="presOf" srcId="{2D7AA37E-2209-48F8-AB4F-0841ABF79B29}" destId="{1B6A9F29-837D-458C-B65C-A9C0458E5093}" srcOrd="0" destOrd="0" presId="urn:microsoft.com/office/officeart/2005/8/layout/default"/>
    <dgm:cxn modelId="{595F332F-BE8C-4344-AF3E-46D66D18BC0D}" srcId="{2D7AA37E-2209-48F8-AB4F-0841ABF79B29}" destId="{153F643B-79C5-4AEF-A4FC-DD49237F2F96}" srcOrd="1" destOrd="0" parTransId="{4D46FF20-7586-44E8-8ED9-3F416E72CE47}" sibTransId="{43CCB6AD-E202-4A0A-B318-8F9828D6DA4B}"/>
    <dgm:cxn modelId="{C285AF6E-23E1-4992-97F4-52CB22611B24}" type="presOf" srcId="{D3E368B6-D77E-4D8C-9AC9-B3F9F781D69A}" destId="{09D4177F-0E93-4B3C-9C61-281B5CE1B6C2}" srcOrd="0" destOrd="0" presId="urn:microsoft.com/office/officeart/2005/8/layout/default"/>
    <dgm:cxn modelId="{2ACEA6E3-0855-4DA4-B0D1-6BC36040ABED}" type="presOf" srcId="{48096900-F8A4-4FFE-9D89-496D81AE37E2}" destId="{E4729509-7256-4FD8-95C9-F30D10DCCAD1}" srcOrd="0" destOrd="0" presId="urn:microsoft.com/office/officeart/2005/8/layout/default"/>
    <dgm:cxn modelId="{B099BA9E-1E8D-4B37-A3A9-588FD1501060}" srcId="{2D7AA37E-2209-48F8-AB4F-0841ABF79B29}" destId="{48096900-F8A4-4FFE-9D89-496D81AE37E2}" srcOrd="3" destOrd="0" parTransId="{21B0082E-AAF4-4FE6-ABB1-561D7A069AFB}" sibTransId="{B7DAB767-964C-4AE7-9A66-6EDB9488BF16}"/>
    <dgm:cxn modelId="{F5FA37FE-DF8C-4488-997C-8E2C9C26F7D2}" type="presOf" srcId="{153F643B-79C5-4AEF-A4FC-DD49237F2F96}" destId="{B3D4AF70-1154-46EA-BA89-CADC16B31ED9}" srcOrd="0" destOrd="0" presId="urn:microsoft.com/office/officeart/2005/8/layout/default"/>
    <dgm:cxn modelId="{EF440F69-28F8-4B61-B7C0-A95AFACAE2CA}" srcId="{2D7AA37E-2209-48F8-AB4F-0841ABF79B29}" destId="{D3E368B6-D77E-4D8C-9AC9-B3F9F781D69A}" srcOrd="0" destOrd="0" parTransId="{C059D003-1AB8-4E4D-BA4F-BB09C4A6BEE0}" sibTransId="{420D2167-BFC6-471B-AF6F-8BA0387D871E}"/>
    <dgm:cxn modelId="{32FC1634-F05F-4F2C-8FB1-7F0804429DED}" type="presParOf" srcId="{1B6A9F29-837D-458C-B65C-A9C0458E5093}" destId="{09D4177F-0E93-4B3C-9C61-281B5CE1B6C2}" srcOrd="0" destOrd="0" presId="urn:microsoft.com/office/officeart/2005/8/layout/default"/>
    <dgm:cxn modelId="{ADB0D722-F927-406F-ADD0-7006D7FC53D2}" type="presParOf" srcId="{1B6A9F29-837D-458C-B65C-A9C0458E5093}" destId="{D6E7542A-E67B-4563-B7FD-7DD08A8F4AAC}" srcOrd="1" destOrd="0" presId="urn:microsoft.com/office/officeart/2005/8/layout/default"/>
    <dgm:cxn modelId="{92D41C1D-BD45-48E4-89DE-4A3A4A848EC2}" type="presParOf" srcId="{1B6A9F29-837D-458C-B65C-A9C0458E5093}" destId="{B3D4AF70-1154-46EA-BA89-CADC16B31ED9}" srcOrd="2" destOrd="0" presId="urn:microsoft.com/office/officeart/2005/8/layout/default"/>
    <dgm:cxn modelId="{237938B2-C729-4182-B21D-4109DFAC0AF2}" type="presParOf" srcId="{1B6A9F29-837D-458C-B65C-A9C0458E5093}" destId="{8DC822C2-6DB7-4252-B57E-4852BD127BB2}" srcOrd="3" destOrd="0" presId="urn:microsoft.com/office/officeart/2005/8/layout/default"/>
    <dgm:cxn modelId="{5553B93A-C2E8-4297-9C52-96E9FF2EF47F}" type="presParOf" srcId="{1B6A9F29-837D-458C-B65C-A9C0458E5093}" destId="{9AC7978B-30A6-4AAF-96A0-5ED713DE0882}" srcOrd="4" destOrd="0" presId="urn:microsoft.com/office/officeart/2005/8/layout/default"/>
    <dgm:cxn modelId="{598E2990-1083-46DF-98A0-2BEAF673FE19}" type="presParOf" srcId="{1B6A9F29-837D-458C-B65C-A9C0458E5093}" destId="{62BA00DA-C791-4836-95C2-A53E01296E67}" srcOrd="5" destOrd="0" presId="urn:microsoft.com/office/officeart/2005/8/layout/default"/>
    <dgm:cxn modelId="{DAA04358-F8D2-46CB-8A7A-A48AFDA5D4D5}" type="presParOf" srcId="{1B6A9F29-837D-458C-B65C-A9C0458E5093}" destId="{E4729509-7256-4FD8-95C9-F30D10DCCAD1}" srcOrd="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5">
  <dgm:title val=""/>
  <dgm:desc val=""/>
  <dgm:catLst>
    <dgm:cat type="3D" pri="11500"/>
  </dgm:catLst>
  <dgm:scene3d>
    <a:camera prst="isometricOffAxis2Left" zoom="95000"/>
    <a:lightRig rig="flat" dir="t"/>
  </dgm:scene3d>
  <dgm:styleLbl name="node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z="5715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381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52400" extrusionH="1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38100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52400"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60000" prstMaterial="flat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z="-600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3810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400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150"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2700" prstMaterial="flat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6350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150" extrusionH="63500" contourW="12700" prstMaterial="matte">
      <a:contourClr>
        <a:schemeClr val="dk1">
          <a:tint val="2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4005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150" extrusionH="635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40050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381000" contourW="381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4005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150" extrusionH="63500" contourW="12700" prstMaterial="matte">
      <a:contourClr>
        <a:schemeClr val="lt1">
          <a:tint val="50000"/>
        </a:schemeClr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2D2142-2D5D-451E-BB11-D7CE5F3C852D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5983F5-54A8-4CE4-A01F-B3623D520BB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983F5-54A8-4CE4-A01F-B3623D520BB2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 </a:t>
            </a:r>
            <a:r>
              <a:rPr lang="en-US" altLang="zh-CN" dirty="0" err="1" smtClean="0"/>
              <a:t>NoteExpress</a:t>
            </a:r>
            <a:r>
              <a:rPr lang="zh-CN" altLang="en-US" dirty="0" smtClean="0"/>
              <a:t>本身集成了</a:t>
            </a:r>
            <a:r>
              <a:rPr lang="en-US" altLang="zh-CN" dirty="0" err="1" smtClean="0"/>
              <a:t>amazon</a:t>
            </a:r>
            <a:r>
              <a:rPr lang="zh-CN" altLang="en-US" dirty="0" smtClean="0"/>
              <a:t>，</a:t>
            </a:r>
            <a:r>
              <a:rPr lang="en-US" altLang="zh-CN" dirty="0" smtClean="0"/>
              <a:t>CNKI</a:t>
            </a:r>
            <a:r>
              <a:rPr lang="zh-CN" altLang="en-US" dirty="0" smtClean="0"/>
              <a:t>，万方，维普，</a:t>
            </a:r>
            <a:r>
              <a:rPr lang="en-US" altLang="zh-CN" dirty="0" smtClean="0"/>
              <a:t>ISI</a:t>
            </a:r>
            <a:r>
              <a:rPr lang="zh-CN" altLang="en-US" dirty="0" smtClean="0"/>
              <a:t>，</a:t>
            </a:r>
            <a:r>
              <a:rPr lang="en-US" altLang="zh-CN" dirty="0" smtClean="0"/>
              <a:t>Wiley</a:t>
            </a:r>
            <a:r>
              <a:rPr lang="zh-CN" altLang="en-US" dirty="0" smtClean="0"/>
              <a:t>，</a:t>
            </a:r>
            <a:r>
              <a:rPr lang="en-US" altLang="zh-CN" dirty="0" err="1" smtClean="0"/>
              <a:t>Pubmed</a:t>
            </a:r>
            <a:r>
              <a:rPr lang="zh-CN" altLang="en-US" dirty="0" smtClean="0"/>
              <a:t>等数据库，可以在软件中通过统一的界面检索，检索结果直接保存到自身数据库中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983F5-54A8-4CE4-A01F-B3623D520BB2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5983F5-54A8-4CE4-A01F-B3623D520BB2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81E9-2211-406B-A6B1-9BF43FF4FC42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DAC-AABE-4AB6-AEBC-0DFEE180F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81E9-2211-406B-A6B1-9BF43FF4FC42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DAC-AABE-4AB6-AEBC-0DFEE180F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81E9-2211-406B-A6B1-9BF43FF4FC42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DAC-AABE-4AB6-AEBC-0DFEE180F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81E9-2211-406B-A6B1-9BF43FF4FC42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DAC-AABE-4AB6-AEBC-0DFEE180F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81E9-2211-406B-A6B1-9BF43FF4FC42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DAC-AABE-4AB6-AEBC-0DFEE180F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81E9-2211-406B-A6B1-9BF43FF4FC42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DAC-AABE-4AB6-AEBC-0DFEE180F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81E9-2211-406B-A6B1-9BF43FF4FC42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DAC-AABE-4AB6-AEBC-0DFEE180F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81E9-2211-406B-A6B1-9BF43FF4FC42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DAC-AABE-4AB6-AEBC-0DFEE180F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81E9-2211-406B-A6B1-9BF43FF4FC42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DAC-AABE-4AB6-AEBC-0DFEE180F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81E9-2211-406B-A6B1-9BF43FF4FC42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DAC-AABE-4AB6-AEBC-0DFEE180F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3581E9-2211-406B-A6B1-9BF43FF4FC42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6D7DAC-AABE-4AB6-AEBC-0DFEE180F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3581E9-2211-406B-A6B1-9BF43FF4FC42}" type="datetimeFigureOut">
              <a:rPr lang="zh-CN" altLang="en-US" smtClean="0"/>
              <a:pPr/>
              <a:t>2013/4/21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6D7DAC-AABE-4AB6-AEBC-0DFEE180F7A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diagramData" Target="../diagrams/data2.xml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989138"/>
            <a:ext cx="9144000" cy="1800225"/>
          </a:xfrm>
          <a:prstGeom prst="rect">
            <a:avLst/>
          </a:prstGeom>
          <a:solidFill>
            <a:srgbClr val="9EB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-19050" y="4076700"/>
            <a:ext cx="9153525" cy="2062163"/>
          </a:xfrm>
          <a:custGeom>
            <a:avLst/>
            <a:gdLst>
              <a:gd name="connsiteX0" fmla="*/ 0 w 9153330"/>
              <a:gd name="connsiteY0" fmla="*/ 0 h 2062065"/>
              <a:gd name="connsiteX1" fmla="*/ 2136710 w 9153330"/>
              <a:gd name="connsiteY1" fmla="*/ 727787 h 2062065"/>
              <a:gd name="connsiteX2" fmla="*/ 4599992 w 9153330"/>
              <a:gd name="connsiteY2" fmla="*/ 671804 h 2062065"/>
              <a:gd name="connsiteX3" fmla="*/ 6736702 w 9153330"/>
              <a:gd name="connsiteY3" fmla="*/ 1614196 h 2062065"/>
              <a:gd name="connsiteX4" fmla="*/ 9153330 w 9153330"/>
              <a:gd name="connsiteY4" fmla="*/ 2062065 h 206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330" h="2062065">
                <a:moveTo>
                  <a:pt x="0" y="0"/>
                </a:moveTo>
                <a:cubicBezTo>
                  <a:pt x="685022" y="307910"/>
                  <a:pt x="1370045" y="615820"/>
                  <a:pt x="2136710" y="727787"/>
                </a:cubicBezTo>
                <a:cubicBezTo>
                  <a:pt x="2903375" y="839754"/>
                  <a:pt x="3833327" y="524069"/>
                  <a:pt x="4599992" y="671804"/>
                </a:cubicBezTo>
                <a:cubicBezTo>
                  <a:pt x="5366657" y="819539"/>
                  <a:pt x="5977812" y="1382486"/>
                  <a:pt x="6736702" y="1614196"/>
                </a:cubicBezTo>
                <a:cubicBezTo>
                  <a:pt x="7495592" y="1845906"/>
                  <a:pt x="8324461" y="1953985"/>
                  <a:pt x="9153330" y="2062065"/>
                </a:cubicBezTo>
              </a:path>
            </a:pathLst>
          </a:custGeom>
          <a:noFill/>
          <a:ln w="12700">
            <a:solidFill>
              <a:srgbClr val="9EBF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-28575" y="4505325"/>
            <a:ext cx="8864600" cy="2343150"/>
          </a:xfrm>
          <a:custGeom>
            <a:avLst/>
            <a:gdLst>
              <a:gd name="connsiteX0" fmla="*/ 0 w 8864082"/>
              <a:gd name="connsiteY0" fmla="*/ 1497 h 2343480"/>
              <a:gd name="connsiteX1" fmla="*/ 1688841 w 8864082"/>
              <a:gd name="connsiteY1" fmla="*/ 971880 h 2343480"/>
              <a:gd name="connsiteX2" fmla="*/ 4870580 w 8864082"/>
              <a:gd name="connsiteY2" fmla="*/ 29489 h 2343480"/>
              <a:gd name="connsiteX3" fmla="*/ 8864082 w 8864082"/>
              <a:gd name="connsiteY3" fmla="*/ 2343480 h 234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4082" h="2343480">
                <a:moveTo>
                  <a:pt x="0" y="1497"/>
                </a:moveTo>
                <a:cubicBezTo>
                  <a:pt x="438539" y="484356"/>
                  <a:pt x="877078" y="967215"/>
                  <a:pt x="1688841" y="971880"/>
                </a:cubicBezTo>
                <a:cubicBezTo>
                  <a:pt x="2500604" y="976545"/>
                  <a:pt x="3674707" y="-199111"/>
                  <a:pt x="4870580" y="29489"/>
                </a:cubicBezTo>
                <a:cubicBezTo>
                  <a:pt x="6066453" y="258089"/>
                  <a:pt x="7465267" y="1300784"/>
                  <a:pt x="8864082" y="2343480"/>
                </a:cubicBezTo>
              </a:path>
            </a:pathLst>
          </a:custGeom>
          <a:noFill/>
          <a:ln w="12700">
            <a:solidFill>
              <a:srgbClr val="9EBF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1000100" y="2427288"/>
            <a:ext cx="4406719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文献管理软件</a:t>
            </a:r>
            <a:endParaRPr lang="en-US" altLang="zh-CN" sz="4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4000" dirty="0" err="1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NoteExpress</a:t>
            </a:r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介绍</a:t>
            </a:r>
            <a:endParaRPr lang="zh-CN" altLang="en-US" sz="4000" dirty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5580063" y="3789363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9EBF27"/>
                </a:solidFill>
                <a:latin typeface="微软雅黑" pitchFamily="34" charset="-122"/>
                <a:ea typeface="微软雅黑" pitchFamily="34" charset="-122"/>
              </a:rPr>
              <a:t>姓名</a:t>
            </a:r>
            <a:r>
              <a:rPr lang="zh-CN" altLang="en-US" sz="2000" dirty="0" smtClean="0">
                <a:solidFill>
                  <a:srgbClr val="9EBF27"/>
                </a:solidFill>
                <a:latin typeface="微软雅黑" pitchFamily="34" charset="-122"/>
                <a:ea typeface="微软雅黑" pitchFamily="34" charset="-122"/>
              </a:rPr>
              <a:t>：施捷</a:t>
            </a:r>
            <a:endParaRPr lang="zh-CN" altLang="en-US" sz="2000" dirty="0">
              <a:solidFill>
                <a:srgbClr val="9EBF2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19" name="TextBox 10"/>
          <p:cNvSpPr txBox="1">
            <a:spLocks noChangeArrowheads="1"/>
          </p:cNvSpPr>
          <p:nvPr/>
        </p:nvSpPr>
        <p:spPr bwMode="auto">
          <a:xfrm>
            <a:off x="5580063" y="4105275"/>
            <a:ext cx="29129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9EBF27"/>
                </a:solidFill>
                <a:latin typeface="微软雅黑" pitchFamily="34" charset="-122"/>
                <a:ea typeface="微软雅黑" pitchFamily="34" charset="-122"/>
              </a:rPr>
              <a:t>学号：</a:t>
            </a:r>
            <a:r>
              <a:rPr lang="en-US" altLang="zh-CN" sz="2000" dirty="0" smtClean="0">
                <a:solidFill>
                  <a:srgbClr val="9EBF27"/>
                </a:solidFill>
                <a:latin typeface="微软雅黑" pitchFamily="34" charset="-122"/>
                <a:ea typeface="微软雅黑" pitchFamily="34" charset="-122"/>
              </a:rPr>
              <a:t>2010302330037</a:t>
            </a:r>
            <a:endParaRPr lang="zh-CN" altLang="en-US" sz="2000" dirty="0">
              <a:solidFill>
                <a:srgbClr val="9EBF27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管理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建立数据库组织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0450" y="1357298"/>
            <a:ext cx="1292662" cy="435771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eaVert" wrap="square" rtlCol="0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</a:rPr>
              <a:t>通过建立树形结构目录，可以轻松建立管理多个层次的文件夹。</a:t>
            </a:r>
            <a:endParaRPr lang="zh-CN" altLang="en-US" sz="24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437" t="4104" r="11841" b="5927"/>
          <a:stretch>
            <a:fillRect/>
          </a:stretch>
        </p:blipFill>
        <p:spPr bwMode="auto">
          <a:xfrm>
            <a:off x="2214546" y="1357298"/>
            <a:ext cx="6739687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椭圆 8"/>
          <p:cNvSpPr/>
          <p:nvPr/>
        </p:nvSpPr>
        <p:spPr>
          <a:xfrm>
            <a:off x="2214546" y="1714488"/>
            <a:ext cx="285752" cy="335758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428860" y="1505538"/>
            <a:ext cx="521497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Arial" charset="0"/>
              </a:rPr>
              <a:t>选择符合个人需求的题录字段，让自己想要看的信息一目了然。</a:t>
            </a:r>
            <a:r>
              <a:rPr lang="zh-CN" altLang="en-US" dirty="0" smtClean="0"/>
              <a:t>点击表头字段题录可根据该字段自动排序</a:t>
            </a:r>
            <a:endParaRPr lang="zh-CN" alt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/>
            </a:r>
            <a:br>
              <a:rPr lang="en-US" altLang="zh-CN" sz="3600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</a:effectLst>
              </a:rPr>
            </a:b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管理</a:t>
            </a:r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自定义显示表头字段</a:t>
            </a:r>
            <a:r>
              <a:rPr lang="zh-CN" altLang="en-US" dirty="0" smtClean="0"/>
              <a:t/>
            </a:r>
            <a:br>
              <a:rPr lang="zh-CN" altLang="en-US" dirty="0" smtClean="0"/>
            </a:br>
            <a:endParaRPr lang="zh-CN" altLang="en-US" dirty="0"/>
          </a:p>
        </p:txBody>
      </p:sp>
      <p:pic>
        <p:nvPicPr>
          <p:cNvPr id="4" name="内容占位符 3" descr="QQ截图20120407000514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2910" y="1285860"/>
            <a:ext cx="8001056" cy="5572140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52709" t="13672" r="36859" b="79492"/>
          <a:stretch>
            <a:fillRect/>
          </a:stretch>
        </p:blipFill>
        <p:spPr bwMode="auto">
          <a:xfrm>
            <a:off x="4357686" y="1643050"/>
            <a:ext cx="1357322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图片 5" descr="QQ截图20120407000849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14546" y="2143116"/>
            <a:ext cx="4776407" cy="344075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0" y="857232"/>
            <a:ext cx="9429752" cy="5734266"/>
            <a:chOff x="0" y="857232"/>
            <a:chExt cx="9429752" cy="5734266"/>
          </a:xfrm>
        </p:grpSpPr>
        <p:pic>
          <p:nvPicPr>
            <p:cNvPr id="7" name="内容占位符 3" descr="QQ截图20120407000514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857232"/>
              <a:ext cx="5776954" cy="5572140"/>
            </a:xfrm>
            <a:prstGeom prst="rect">
              <a:avLst/>
            </a:prstGeom>
          </p:spPr>
        </p:pic>
        <p:pic>
          <p:nvPicPr>
            <p:cNvPr id="8" name="图片 7" descr="QQ截图20120407001532.pn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928926" y="2643182"/>
              <a:ext cx="6500826" cy="3948316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管理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本地检索、查重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0034" y="1600201"/>
            <a:ext cx="7929618" cy="614353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zh-CN" altLang="en-US" sz="2800" dirty="0" smtClean="0">
                <a:latin typeface="Arial" charset="0"/>
              </a:rPr>
              <a:t>本地检索的意义在于快速查找数据库中的题录</a:t>
            </a:r>
          </a:p>
          <a:p>
            <a:endParaRPr lang="zh-CN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t="2929" r="10505" b="6250"/>
          <a:stretch>
            <a:fillRect/>
          </a:stretch>
        </p:blipFill>
        <p:spPr bwMode="auto">
          <a:xfrm>
            <a:off x="0" y="2285992"/>
            <a:ext cx="8858280" cy="4572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管理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附件管理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525" r="305" b="4349"/>
          <a:stretch>
            <a:fillRect/>
          </a:stretch>
        </p:blipFill>
        <p:spPr bwMode="auto">
          <a:xfrm>
            <a:off x="546957" y="1714488"/>
            <a:ext cx="802557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图片 4" descr="QQ截图2012040700473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4429132"/>
            <a:ext cx="3357586" cy="8380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管理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数据库的拷贝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28662" y="2243142"/>
            <a:ext cx="7758138" cy="3114684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zh-CN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 charset="-122"/>
              </a:rPr>
              <a:t>数据库可以单独拷贝出来，方便备案、与人共享或者携带，拷贝出来的数据库可以在任何装有</a:t>
            </a:r>
            <a:r>
              <a:rPr lang="en-US" altLang="zh-CN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 charset="-122"/>
              </a:rPr>
              <a:t>NoteExpress</a:t>
            </a:r>
            <a:r>
              <a:rPr lang="zh-CN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 charset="-122"/>
              </a:rPr>
              <a:t>的电脑上打开。扩展名为</a:t>
            </a:r>
            <a: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 charset="-122"/>
              </a:rPr>
              <a:t>.</a:t>
            </a:r>
            <a:r>
              <a:rPr lang="en-US" altLang="zh-CN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 charset="-122"/>
              </a:rPr>
              <a:t>ned</a:t>
            </a:r>
            <a:r>
              <a:rPr lang="zh-CN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 charset="-122"/>
              </a:rPr>
              <a:t>的文件就是</a:t>
            </a:r>
            <a:r>
              <a:rPr lang="en-US" altLang="zh-CN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 charset="-122"/>
              </a:rPr>
              <a:t>NE</a:t>
            </a:r>
            <a:r>
              <a:rPr lang="zh-CN" altLang="en-US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宋体" charset="-122"/>
              </a:rPr>
              <a:t>的数据库文件。</a:t>
            </a:r>
            <a:endParaRPr lang="zh-CN" altLang="en-US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分析</a:t>
            </a:r>
            <a:endParaRPr lang="zh-CN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85786" y="1857364"/>
            <a:ext cx="3214710" cy="4268799"/>
          </a:xfr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zh-CN" altLang="en-US" dirty="0" smtClean="0"/>
              <a:t>    通过</a:t>
            </a:r>
            <a:r>
              <a:rPr lang="en-US" altLang="zh-CN" dirty="0" err="1" smtClean="0"/>
              <a:t>NoteExpress</a:t>
            </a:r>
            <a:r>
              <a:rPr lang="zh-CN" altLang="en-US" dirty="0" smtClean="0"/>
              <a:t>对文献信息进行多种统计分析，使科研人员快速了解某一领域的重要专家，研究机构，研究热点等。分析结果能导出为</a:t>
            </a:r>
            <a:r>
              <a:rPr lang="en-US" altLang="zh-CN" dirty="0" smtClean="0"/>
              <a:t>txt</a:t>
            </a:r>
            <a:r>
              <a:rPr lang="zh-CN" altLang="en-US" dirty="0" smtClean="0"/>
              <a:t>和</a:t>
            </a:r>
            <a:r>
              <a:rPr lang="en-US" altLang="zh-CN" dirty="0" err="1" smtClean="0"/>
              <a:t>csv</a:t>
            </a:r>
            <a:r>
              <a:rPr lang="zh-CN" altLang="en-US" dirty="0" smtClean="0"/>
              <a:t>等多种格式，方便做出精准的报告。</a:t>
            </a:r>
            <a:endParaRPr lang="zh-CN" altLang="en-US" dirty="0"/>
          </a:p>
        </p:txBody>
      </p:sp>
      <p:pic>
        <p:nvPicPr>
          <p:cNvPr id="5" name="Picture 5" descr="统计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844675"/>
            <a:ext cx="4643438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5286380" y="2285992"/>
            <a:ext cx="1928826" cy="500066"/>
          </a:xfrm>
          <a:prstGeom prst="ellipse">
            <a:avLst/>
          </a:prstGeom>
          <a:noFill/>
          <a:ln>
            <a:solidFill>
              <a:srgbClr val="C000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2357430"/>
            <a:ext cx="7543824" cy="376873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“综述”阅读方式，提高阅读效率</a:t>
            </a:r>
            <a:endParaRPr lang="en-US" altLang="zh-CN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自动推送符合条件的文献</a:t>
            </a:r>
            <a:endParaRPr lang="en-US" altLang="zh-CN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笔记功能 ，记录阅读文献时的思想火花</a:t>
            </a:r>
            <a:endParaRPr lang="zh-CN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928670"/>
            <a:ext cx="2000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发现</a:t>
            </a:r>
            <a:endParaRPr lang="zh-CN" alt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发现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“综述”阅读方式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2976" y="1928802"/>
            <a:ext cx="6572296" cy="64633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latin typeface="Arial" charset="0"/>
              </a:rPr>
              <a:t> </a:t>
            </a:r>
            <a:r>
              <a:rPr lang="zh-CN" altLang="en-US" dirty="0" smtClean="0">
                <a:latin typeface="Arial" charset="0"/>
              </a:rPr>
              <a:t>该阅读方式提供题录作者，标题，来源，摘要字段内容，大大提高阅读效率</a:t>
            </a:r>
            <a:endParaRPr lang="zh-CN" altLang="en-US" dirty="0"/>
          </a:p>
        </p:txBody>
      </p:sp>
      <p:pic>
        <p:nvPicPr>
          <p:cNvPr id="5" name="Picture 6" descr="综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3143248"/>
            <a:ext cx="8229600" cy="3252473"/>
          </a:xfrm>
          <a:prstGeom prst="rect">
            <a:avLst/>
          </a:prstGeom>
          <a:noFill/>
        </p:spPr>
      </p:pic>
      <p:sp>
        <p:nvSpPr>
          <p:cNvPr id="7" name="椭圆 6"/>
          <p:cNvSpPr/>
          <p:nvPr/>
        </p:nvSpPr>
        <p:spPr>
          <a:xfrm>
            <a:off x="500034" y="3357562"/>
            <a:ext cx="857256" cy="785818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发现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自动推送符合条件的文献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42976" y="1643050"/>
            <a:ext cx="6715172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tx1"/>
                </a:solidFill>
                <a:latin typeface="Arial" charset="0"/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  <a:latin typeface="宋体" charset="-122"/>
              </a:rPr>
              <a:t>检索条件可以长期保存，并随时自动推送符合条件的文献，对于跟踪某一专业的研究动态提供了极大方便 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6" name="Picture 6" descr="历史条件保存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14348" y="2571744"/>
            <a:ext cx="7543800" cy="4286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发现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笔记的添加与使用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10" descr="笔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000240"/>
            <a:ext cx="6215106" cy="4143404"/>
          </a:xfrm>
          <a:prstGeom prst="rect">
            <a:avLst/>
          </a:prstGeom>
          <a:noFill/>
        </p:spPr>
      </p:pic>
      <p:pic>
        <p:nvPicPr>
          <p:cNvPr id="5" name="Picture 12" descr="笔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3143248"/>
            <a:ext cx="1804983" cy="3024187"/>
          </a:xfrm>
          <a:prstGeom prst="rect">
            <a:avLst/>
          </a:prstGeom>
          <a:noFill/>
        </p:spPr>
      </p:pic>
      <p:pic>
        <p:nvPicPr>
          <p:cNvPr id="6" name="Picture 9" descr="笔记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500174"/>
            <a:ext cx="8072494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zh-CN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软件下载</a:t>
            </a:r>
            <a:endParaRPr lang="zh-CN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内容占位符 3" descr="QQ截图20120408182353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57224" y="1643050"/>
            <a:ext cx="6643734" cy="4857784"/>
          </a:xfrm>
        </p:spPr>
      </p:pic>
      <p:pic>
        <p:nvPicPr>
          <p:cNvPr id="5" name="图片 4" descr="QQ截图20120408182549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10" y="1142984"/>
            <a:ext cx="7072362" cy="5495238"/>
          </a:xfrm>
          <a:prstGeom prst="rect">
            <a:avLst/>
          </a:prstGeom>
        </p:spPr>
      </p:pic>
      <p:pic>
        <p:nvPicPr>
          <p:cNvPr id="6" name="图片 5" descr="QQ截图20120408182627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1142984"/>
            <a:ext cx="5572164" cy="5452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714348" y="2285992"/>
            <a:ext cx="7500990" cy="3840171"/>
          </a:xfr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zh-CN" altLang="en-US" sz="2800" dirty="0" smtClean="0">
                <a:latin typeface="宋体" charset="-122"/>
              </a:rPr>
              <a:t>  软件内置了</a:t>
            </a:r>
            <a:r>
              <a:rPr lang="en-US" altLang="zh-CN" sz="2800" dirty="0" smtClean="0">
                <a:latin typeface="宋体" charset="-122"/>
              </a:rPr>
              <a:t>1600</a:t>
            </a:r>
            <a:r>
              <a:rPr lang="zh-CN" altLang="en-US" sz="2800" dirty="0" smtClean="0">
                <a:latin typeface="宋体" charset="-122"/>
              </a:rPr>
              <a:t>种国内外学术期刊，学位论文，国标的格式规范，参考文献索引可以在各种格式要求之间一键切换。从输出速度到内存占用，</a:t>
            </a:r>
            <a:r>
              <a:rPr lang="en-US" altLang="zh-CN" sz="2800" dirty="0" err="1" smtClean="0">
                <a:latin typeface="宋体" charset="-122"/>
              </a:rPr>
              <a:t>NoteExpress</a:t>
            </a:r>
            <a:r>
              <a:rPr lang="zh-CN" altLang="en-US" sz="2800" dirty="0" smtClean="0">
                <a:latin typeface="宋体" charset="-122"/>
              </a:rPr>
              <a:t>与国外产品相比都处于明显优势。首创的多国语言模板功能，自动根据所引用的参考文献不同，差异化输出。支持</a:t>
            </a:r>
            <a:r>
              <a:rPr lang="en-US" altLang="zh-CN" sz="2800" dirty="0" smtClean="0">
                <a:latin typeface="宋体" charset="-122"/>
              </a:rPr>
              <a:t>word</a:t>
            </a:r>
            <a:r>
              <a:rPr lang="zh-CN" altLang="en-US" sz="2800" dirty="0" smtClean="0">
                <a:latin typeface="宋体" charset="-122"/>
              </a:rPr>
              <a:t>和</a:t>
            </a:r>
            <a:r>
              <a:rPr lang="en-US" altLang="zh-CN" sz="2800" dirty="0" smtClean="0">
                <a:latin typeface="宋体" charset="-122"/>
              </a:rPr>
              <a:t>Latex</a:t>
            </a:r>
            <a:r>
              <a:rPr lang="zh-CN" altLang="en-US" sz="2800" dirty="0" smtClean="0">
                <a:latin typeface="宋体" charset="-122"/>
              </a:rPr>
              <a:t>，自动生成标准格式的参考文献索引 </a:t>
            </a:r>
            <a:endParaRPr lang="en-US" altLang="zh-CN" sz="2800" dirty="0" smtClean="0">
              <a:latin typeface="宋体" charset="-122"/>
            </a:endParaRPr>
          </a:p>
          <a:p>
            <a:endParaRPr lang="zh-CN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714356"/>
            <a:ext cx="22145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写作</a:t>
            </a:r>
            <a:endParaRPr lang="zh-CN" altLang="en-US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写作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选择输出样式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5" descr="输出样式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1857364"/>
            <a:ext cx="5715000" cy="4071966"/>
          </a:xfrm>
          <a:prstGeom prst="rect">
            <a:avLst/>
          </a:prstGeom>
          <a:noFill/>
        </p:spPr>
      </p:pic>
      <p:pic>
        <p:nvPicPr>
          <p:cNvPr id="5" name="Picture 6" descr="输出样式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643050"/>
            <a:ext cx="6357982" cy="5013325"/>
          </a:xfrm>
          <a:prstGeom prst="rect">
            <a:avLst/>
          </a:prstGeom>
          <a:noFill/>
        </p:spPr>
      </p:pic>
      <p:pic>
        <p:nvPicPr>
          <p:cNvPr id="6" name="Picture 8" descr="选择输出样式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5072074"/>
            <a:ext cx="4643471" cy="15192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写作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论文写作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Picture 5" descr="写作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785926"/>
            <a:ext cx="6357982" cy="4643470"/>
          </a:xfrm>
          <a:prstGeom prst="rect">
            <a:avLst/>
          </a:prstGeom>
          <a:noFill/>
        </p:spPr>
      </p:pic>
      <p:pic>
        <p:nvPicPr>
          <p:cNvPr id="5" name="Picture 11" descr="写作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714488"/>
            <a:ext cx="6572296" cy="4924425"/>
          </a:xfrm>
          <a:prstGeom prst="rect">
            <a:avLst/>
          </a:prstGeom>
          <a:noFill/>
        </p:spPr>
      </p:pic>
      <p:pic>
        <p:nvPicPr>
          <p:cNvPr id="6" name="Picture 12" descr="写作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1643050"/>
            <a:ext cx="6457950" cy="4981575"/>
          </a:xfrm>
          <a:prstGeom prst="rect">
            <a:avLst/>
          </a:prstGeom>
          <a:noFill/>
        </p:spPr>
      </p:pic>
      <p:pic>
        <p:nvPicPr>
          <p:cNvPr id="7" name="Picture 10" descr="写作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5852" y="1643050"/>
            <a:ext cx="6438900" cy="4962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常用文献管理软件介绍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4" name="流程图: 资料带 3"/>
          <p:cNvSpPr/>
          <p:nvPr/>
        </p:nvSpPr>
        <p:spPr>
          <a:xfrm>
            <a:off x="1000100" y="1428736"/>
            <a:ext cx="2000264" cy="785818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 err="1" smtClean="0"/>
              <a:t>EndNote</a:t>
            </a:r>
            <a:endParaRPr lang="zh-CN" altLang="en-US" sz="2800" dirty="0"/>
          </a:p>
        </p:txBody>
      </p:sp>
      <p:sp>
        <p:nvSpPr>
          <p:cNvPr id="5" name="流程图: 资料带 4"/>
          <p:cNvSpPr/>
          <p:nvPr/>
        </p:nvSpPr>
        <p:spPr>
          <a:xfrm>
            <a:off x="857224" y="2643182"/>
            <a:ext cx="2000264" cy="785818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Reference Manager</a:t>
            </a:r>
            <a:endParaRPr lang="zh-CN" altLang="en-US" sz="2400" dirty="0"/>
          </a:p>
        </p:txBody>
      </p:sp>
      <p:sp>
        <p:nvSpPr>
          <p:cNvPr id="6" name="流程图: 资料带 5"/>
          <p:cNvSpPr/>
          <p:nvPr/>
        </p:nvSpPr>
        <p:spPr>
          <a:xfrm>
            <a:off x="857224" y="3714752"/>
            <a:ext cx="2000264" cy="785818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/>
              <a:t>Biblioscape</a:t>
            </a:r>
            <a:endParaRPr lang="zh-CN" altLang="en-US" sz="2400" dirty="0"/>
          </a:p>
        </p:txBody>
      </p:sp>
      <p:sp>
        <p:nvSpPr>
          <p:cNvPr id="7" name="流程图: 资料带 6"/>
          <p:cNvSpPr/>
          <p:nvPr/>
        </p:nvSpPr>
        <p:spPr>
          <a:xfrm>
            <a:off x="785786" y="5000636"/>
            <a:ext cx="2000264" cy="785818"/>
          </a:xfrm>
          <a:prstGeom prst="flowChartPunchedTap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 smtClean="0"/>
              <a:t>NoteExpress</a:t>
            </a:r>
            <a:endParaRPr lang="zh-CN" altLang="en-US" sz="2400" dirty="0"/>
          </a:p>
        </p:txBody>
      </p:sp>
      <p:sp>
        <p:nvSpPr>
          <p:cNvPr id="8" name="椭圆形标注 7"/>
          <p:cNvSpPr/>
          <p:nvPr/>
        </p:nvSpPr>
        <p:spPr>
          <a:xfrm>
            <a:off x="4000496" y="1000108"/>
            <a:ext cx="4357718" cy="1214446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CN" dirty="0" err="1" smtClean="0"/>
              <a:t>EndNote</a:t>
            </a:r>
            <a:r>
              <a:rPr lang="zh-CN" altLang="en-US" dirty="0" smtClean="0"/>
              <a:t>是文献管理软件中的“元老”，</a:t>
            </a:r>
            <a:r>
              <a:rPr lang="en-US" altLang="zh-CN" dirty="0" smtClean="0"/>
              <a:t>ISI</a:t>
            </a:r>
            <a:r>
              <a:rPr lang="zh-CN" altLang="en-US" dirty="0" smtClean="0"/>
              <a:t>出品，搜索查询方便，与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无缝链接，支持中文。</a:t>
            </a:r>
            <a:endParaRPr lang="zh-CN" altLang="en-US" dirty="0"/>
          </a:p>
        </p:txBody>
      </p:sp>
      <p:sp>
        <p:nvSpPr>
          <p:cNvPr id="9" name="椭圆形标注 8"/>
          <p:cNvSpPr/>
          <p:nvPr/>
        </p:nvSpPr>
        <p:spPr>
          <a:xfrm>
            <a:off x="2857488" y="2214554"/>
            <a:ext cx="3429024" cy="1143008"/>
          </a:xfrm>
          <a:prstGeom prst="wedgeEllipseCallout">
            <a:avLst>
              <a:gd name="adj1" fmla="val -50384"/>
              <a:gd name="adj2" fmla="val 5217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 smtClean="0"/>
              <a:t>功能与</a:t>
            </a:r>
            <a:r>
              <a:rPr lang="en-US" altLang="zh-CN" dirty="0" err="1" smtClean="0"/>
              <a:t>EndNote</a:t>
            </a:r>
            <a:r>
              <a:rPr lang="zh-CN" altLang="en-US" dirty="0" smtClean="0"/>
              <a:t>类似，被</a:t>
            </a:r>
            <a:r>
              <a:rPr lang="en-US" altLang="zh-CN" dirty="0" smtClean="0"/>
              <a:t>ISI</a:t>
            </a:r>
            <a:r>
              <a:rPr lang="zh-CN" altLang="en-US" dirty="0" smtClean="0"/>
              <a:t>公司收购后，更新并不积极。不支持中文</a:t>
            </a:r>
            <a:endParaRPr lang="zh-CN" altLang="en-US" dirty="0"/>
          </a:p>
        </p:txBody>
      </p:sp>
      <p:sp>
        <p:nvSpPr>
          <p:cNvPr id="10" name="椭圆形标注 9"/>
          <p:cNvSpPr/>
          <p:nvPr/>
        </p:nvSpPr>
        <p:spPr>
          <a:xfrm>
            <a:off x="5643570" y="2285992"/>
            <a:ext cx="3500430" cy="2214578"/>
          </a:xfrm>
          <a:prstGeom prst="wedgeEllipseCallout">
            <a:avLst>
              <a:gd name="adj1" fmla="val -123500"/>
              <a:gd name="adj2" fmla="val 4515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Biblioscape</a:t>
            </a:r>
            <a:r>
              <a:rPr lang="zh-CN" altLang="en-US" dirty="0" smtClean="0"/>
              <a:t>不仅是文献管理工具，还是文献分析工具；为不同研究者提供不同版本。支持中文，但不是很好。对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的支持不如前两者好。</a:t>
            </a:r>
            <a:endParaRPr lang="zh-CN" altLang="en-US" dirty="0"/>
          </a:p>
        </p:txBody>
      </p:sp>
      <p:sp>
        <p:nvSpPr>
          <p:cNvPr id="11" name="椭圆形标注 10"/>
          <p:cNvSpPr/>
          <p:nvPr/>
        </p:nvSpPr>
        <p:spPr>
          <a:xfrm>
            <a:off x="3357554" y="4857760"/>
            <a:ext cx="5429288" cy="2000240"/>
          </a:xfrm>
          <a:prstGeom prst="wedgeEllipseCallout">
            <a:avLst>
              <a:gd name="adj1" fmla="val -62666"/>
              <a:gd name="adj2" fmla="val -2277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zh-CN" dirty="0" err="1" smtClean="0"/>
              <a:t>NoteExpress</a:t>
            </a:r>
            <a:r>
              <a:rPr lang="zh-CN" altLang="en-US" dirty="0" smtClean="0"/>
              <a:t>由北京爱琴海软件公司开发，功能较</a:t>
            </a:r>
            <a:r>
              <a:rPr lang="en-US" altLang="zh-CN" dirty="0" err="1" smtClean="0"/>
              <a:t>EndNote</a:t>
            </a:r>
            <a:r>
              <a:rPr lang="zh-CN" altLang="en-US" dirty="0" smtClean="0"/>
              <a:t>丰富，更符合中国人使用习惯，容易上手，对中文环境支持非常好，并且与</a:t>
            </a:r>
            <a:r>
              <a:rPr lang="en-US" altLang="zh-CN" dirty="0" smtClean="0"/>
              <a:t>Word</a:t>
            </a:r>
            <a:r>
              <a:rPr lang="zh-CN" altLang="en-US" dirty="0" smtClean="0"/>
              <a:t>兼容的比较好。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与</a:t>
            </a:r>
            <a:r>
              <a:rPr lang="en-US" altLang="zh-CN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EndNote</a:t>
            </a:r>
            <a:r>
              <a:rPr lang="zh-CN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相比</a:t>
            </a:r>
            <a:r>
              <a:rPr lang="en-US" altLang="zh-CN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NoteExpress</a:t>
            </a:r>
            <a:r>
              <a:rPr lang="zh-CN" alt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的优缺点</a:t>
            </a:r>
            <a:endParaRPr lang="zh-CN" altLang="en-US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内容占位符 5" descr="QQ截图2012040721425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428736"/>
            <a:ext cx="7929618" cy="54292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相关论坛</a:t>
            </a:r>
            <a:endParaRPr lang="zh-CN" altLang="en-US" dirty="0"/>
          </a:p>
        </p:txBody>
      </p:sp>
      <p:pic>
        <p:nvPicPr>
          <p:cNvPr id="4" name="内容占位符 3" descr="NoteExpress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1285860"/>
            <a:ext cx="6643734" cy="528641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0" y="1989138"/>
            <a:ext cx="9144000" cy="1800225"/>
          </a:xfrm>
          <a:prstGeom prst="rect">
            <a:avLst/>
          </a:prstGeom>
          <a:solidFill>
            <a:srgbClr val="9EB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" name="任意多边形 5"/>
          <p:cNvSpPr/>
          <p:nvPr/>
        </p:nvSpPr>
        <p:spPr>
          <a:xfrm>
            <a:off x="-19050" y="4076700"/>
            <a:ext cx="9153525" cy="2062163"/>
          </a:xfrm>
          <a:custGeom>
            <a:avLst/>
            <a:gdLst>
              <a:gd name="connsiteX0" fmla="*/ 0 w 9153330"/>
              <a:gd name="connsiteY0" fmla="*/ 0 h 2062065"/>
              <a:gd name="connsiteX1" fmla="*/ 2136710 w 9153330"/>
              <a:gd name="connsiteY1" fmla="*/ 727787 h 2062065"/>
              <a:gd name="connsiteX2" fmla="*/ 4599992 w 9153330"/>
              <a:gd name="connsiteY2" fmla="*/ 671804 h 2062065"/>
              <a:gd name="connsiteX3" fmla="*/ 6736702 w 9153330"/>
              <a:gd name="connsiteY3" fmla="*/ 1614196 h 2062065"/>
              <a:gd name="connsiteX4" fmla="*/ 9153330 w 9153330"/>
              <a:gd name="connsiteY4" fmla="*/ 2062065 h 2062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3330" h="2062065">
                <a:moveTo>
                  <a:pt x="0" y="0"/>
                </a:moveTo>
                <a:cubicBezTo>
                  <a:pt x="685022" y="307910"/>
                  <a:pt x="1370045" y="615820"/>
                  <a:pt x="2136710" y="727787"/>
                </a:cubicBezTo>
                <a:cubicBezTo>
                  <a:pt x="2903375" y="839754"/>
                  <a:pt x="3833327" y="524069"/>
                  <a:pt x="4599992" y="671804"/>
                </a:cubicBezTo>
                <a:cubicBezTo>
                  <a:pt x="5366657" y="819539"/>
                  <a:pt x="5977812" y="1382486"/>
                  <a:pt x="6736702" y="1614196"/>
                </a:cubicBezTo>
                <a:cubicBezTo>
                  <a:pt x="7495592" y="1845906"/>
                  <a:pt x="8324461" y="1953985"/>
                  <a:pt x="9153330" y="2062065"/>
                </a:cubicBezTo>
              </a:path>
            </a:pathLst>
          </a:custGeom>
          <a:noFill/>
          <a:ln w="12700">
            <a:solidFill>
              <a:srgbClr val="9EBF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7" name="任意多边形 6"/>
          <p:cNvSpPr/>
          <p:nvPr/>
        </p:nvSpPr>
        <p:spPr>
          <a:xfrm>
            <a:off x="-28575" y="4505325"/>
            <a:ext cx="8864600" cy="2343150"/>
          </a:xfrm>
          <a:custGeom>
            <a:avLst/>
            <a:gdLst>
              <a:gd name="connsiteX0" fmla="*/ 0 w 8864082"/>
              <a:gd name="connsiteY0" fmla="*/ 1497 h 2343480"/>
              <a:gd name="connsiteX1" fmla="*/ 1688841 w 8864082"/>
              <a:gd name="connsiteY1" fmla="*/ 971880 h 2343480"/>
              <a:gd name="connsiteX2" fmla="*/ 4870580 w 8864082"/>
              <a:gd name="connsiteY2" fmla="*/ 29489 h 2343480"/>
              <a:gd name="connsiteX3" fmla="*/ 8864082 w 8864082"/>
              <a:gd name="connsiteY3" fmla="*/ 2343480 h 23434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864082" h="2343480">
                <a:moveTo>
                  <a:pt x="0" y="1497"/>
                </a:moveTo>
                <a:cubicBezTo>
                  <a:pt x="438539" y="484356"/>
                  <a:pt x="877078" y="967215"/>
                  <a:pt x="1688841" y="971880"/>
                </a:cubicBezTo>
                <a:cubicBezTo>
                  <a:pt x="2500604" y="976545"/>
                  <a:pt x="3674707" y="-199111"/>
                  <a:pt x="4870580" y="29489"/>
                </a:cubicBezTo>
                <a:cubicBezTo>
                  <a:pt x="6066453" y="258089"/>
                  <a:pt x="7465267" y="1300784"/>
                  <a:pt x="8864082" y="2343480"/>
                </a:cubicBezTo>
              </a:path>
            </a:pathLst>
          </a:custGeom>
          <a:noFill/>
          <a:ln w="12700">
            <a:solidFill>
              <a:srgbClr val="9EBF2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3317" name="TextBox 7"/>
          <p:cNvSpPr txBox="1">
            <a:spLocks noChangeArrowheads="1"/>
          </p:cNvSpPr>
          <p:nvPr/>
        </p:nvSpPr>
        <p:spPr bwMode="auto">
          <a:xfrm>
            <a:off x="1000100" y="2427288"/>
            <a:ext cx="223651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4000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谢谢观看</a:t>
            </a:r>
            <a:endParaRPr lang="en-US" altLang="zh-CN" sz="4000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18" name="TextBox 9"/>
          <p:cNvSpPr txBox="1">
            <a:spLocks noChangeArrowheads="1"/>
          </p:cNvSpPr>
          <p:nvPr/>
        </p:nvSpPr>
        <p:spPr bwMode="auto">
          <a:xfrm>
            <a:off x="5580063" y="3789363"/>
            <a:ext cx="14670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dirty="0">
                <a:solidFill>
                  <a:srgbClr val="9EBF27"/>
                </a:solidFill>
                <a:latin typeface="微软雅黑" pitchFamily="34" charset="-122"/>
                <a:ea typeface="微软雅黑" pitchFamily="34" charset="-122"/>
              </a:rPr>
              <a:t>姓名</a:t>
            </a:r>
            <a:r>
              <a:rPr lang="zh-CN" altLang="en-US" sz="2000" dirty="0" smtClean="0">
                <a:solidFill>
                  <a:srgbClr val="9EBF27"/>
                </a:solidFill>
                <a:latin typeface="微软雅黑" pitchFamily="34" charset="-122"/>
                <a:ea typeface="微软雅黑" pitchFamily="34" charset="-122"/>
              </a:rPr>
              <a:t>：施捷</a:t>
            </a:r>
            <a:endParaRPr lang="zh-CN" altLang="en-US" sz="2000" dirty="0">
              <a:solidFill>
                <a:srgbClr val="9EBF27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3319" name="TextBox 10"/>
          <p:cNvSpPr txBox="1">
            <a:spLocks noChangeArrowheads="1"/>
          </p:cNvSpPr>
          <p:nvPr/>
        </p:nvSpPr>
        <p:spPr bwMode="auto">
          <a:xfrm>
            <a:off x="5580063" y="4105275"/>
            <a:ext cx="291297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zh-CN" altLang="en-US" sz="2000" dirty="0" smtClean="0">
                <a:solidFill>
                  <a:srgbClr val="9EBF27"/>
                </a:solidFill>
                <a:latin typeface="微软雅黑" pitchFamily="34" charset="-122"/>
                <a:ea typeface="微软雅黑" pitchFamily="34" charset="-122"/>
              </a:rPr>
              <a:t>学号：</a:t>
            </a:r>
            <a:r>
              <a:rPr lang="en-US" altLang="zh-CN" sz="2000" dirty="0" smtClean="0">
                <a:solidFill>
                  <a:srgbClr val="9EBF27"/>
                </a:solidFill>
                <a:latin typeface="微软雅黑" pitchFamily="34" charset="-122"/>
                <a:ea typeface="微软雅黑" pitchFamily="34" charset="-122"/>
              </a:rPr>
              <a:t>2010302330037</a:t>
            </a:r>
            <a:endParaRPr lang="zh-CN" altLang="en-US" sz="2000" dirty="0">
              <a:solidFill>
                <a:srgbClr val="9EBF27"/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" name="图示 3"/>
          <p:cNvGraphicFramePr/>
          <p:nvPr/>
        </p:nvGraphicFramePr>
        <p:xfrm>
          <a:off x="1142976" y="1357298"/>
          <a:ext cx="7072362" cy="52864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85720" y="285728"/>
            <a:ext cx="5357850" cy="64633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altLang="zh-CN" sz="36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NoteExpress</a:t>
            </a:r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功能</a:t>
            </a:r>
            <a:endParaRPr lang="zh-CN" alt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0" y="1000108"/>
            <a:ext cx="9144000" cy="5429288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785786" y="1571612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检索</a:t>
            </a:r>
            <a:endParaRPr lang="zh-CN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5" name="矩形 4"/>
          <p:cNvSpPr/>
          <p:nvPr/>
        </p:nvSpPr>
        <p:spPr>
          <a:xfrm>
            <a:off x="642910" y="2857496"/>
            <a:ext cx="4477508" cy="249049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·</a:t>
            </a: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手工输入</a:t>
            </a:r>
            <a:endParaRPr lang="en-US" altLang="zh-CN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·</a:t>
            </a: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在线检索结果输入</a:t>
            </a:r>
            <a:endParaRPr lang="en-US" altLang="zh-CN" sz="3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altLang="zh-CN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·</a:t>
            </a:r>
            <a:r>
              <a:rPr lang="zh-CN" alt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数据库检索题录导入</a:t>
            </a:r>
            <a:endParaRPr lang="zh-CN" alt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检索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手工录入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6" name="内容占位符 5" descr="未命名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285860"/>
            <a:ext cx="6686568" cy="4857784"/>
          </a:xfrm>
        </p:spPr>
      </p:pic>
      <p:pic>
        <p:nvPicPr>
          <p:cNvPr id="7" name="图片 6" descr="QQ截图20120406132507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443" y="3434067"/>
            <a:ext cx="5070557" cy="342393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检索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在线检索结果录入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" name="内容占位符 3" descr="未命名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34" y="1357298"/>
            <a:ext cx="1928826" cy="1714512"/>
          </a:xfrm>
        </p:spPr>
      </p:pic>
      <p:pic>
        <p:nvPicPr>
          <p:cNvPr id="5" name="图片 4" descr="未命名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5984" y="2071678"/>
            <a:ext cx="1428760" cy="723900"/>
          </a:xfrm>
          <a:prstGeom prst="rect">
            <a:avLst/>
          </a:prstGeom>
        </p:spPr>
      </p:pic>
      <p:pic>
        <p:nvPicPr>
          <p:cNvPr id="6" name="图片 5" descr="QQ截图2012040618480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3306" y="1629428"/>
            <a:ext cx="5500694" cy="5228572"/>
          </a:xfrm>
          <a:prstGeom prst="rect">
            <a:avLst/>
          </a:prstGeom>
        </p:spPr>
      </p:pic>
      <p:pic>
        <p:nvPicPr>
          <p:cNvPr id="7" name="图片 6" descr="未命名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662" y="2071678"/>
            <a:ext cx="6896100" cy="4591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检索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数据库检索题录导入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aphicFrame>
        <p:nvGraphicFramePr>
          <p:cNvPr id="6" name="内容占位符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矩形 3"/>
          <p:cNvSpPr/>
          <p:nvPr/>
        </p:nvSpPr>
        <p:spPr>
          <a:xfrm>
            <a:off x="653298" y="1571612"/>
            <a:ext cx="22445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zh-CN" altLang="en-US" sz="3200" b="1" cap="none" spc="0" dirty="0" smtClean="0">
                <a:ln w="50800"/>
                <a:solidFill>
                  <a:schemeClr val="bg1">
                    <a:shade val="50000"/>
                  </a:schemeClr>
                </a:solidFill>
                <a:effectLst/>
              </a:rPr>
              <a:t>过滤器介绍</a:t>
            </a:r>
            <a:endParaRPr lang="zh-CN" altLang="en-US" sz="3200" b="1" cap="none" spc="0" dirty="0">
              <a:ln w="50800"/>
              <a:solidFill>
                <a:schemeClr val="bg1">
                  <a:shade val="50000"/>
                </a:schemeClr>
              </a:solidFill>
              <a:effectLst/>
            </a:endParaRPr>
          </a:p>
        </p:txBody>
      </p:sp>
      <p:sp>
        <p:nvSpPr>
          <p:cNvPr id="8" name="下箭头 7"/>
          <p:cNvSpPr/>
          <p:nvPr/>
        </p:nvSpPr>
        <p:spPr>
          <a:xfrm>
            <a:off x="1785918" y="4286256"/>
            <a:ext cx="714380" cy="12858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b="1" dirty="0" smtClean="0"/>
              <a:t>以往</a:t>
            </a:r>
            <a:endParaRPr lang="zh-CN" altLang="en-US" b="1" dirty="0"/>
          </a:p>
        </p:txBody>
      </p:sp>
      <p:sp>
        <p:nvSpPr>
          <p:cNvPr id="9" name="右箭头 8"/>
          <p:cNvSpPr/>
          <p:nvPr/>
        </p:nvSpPr>
        <p:spPr>
          <a:xfrm>
            <a:off x="3786182" y="2928934"/>
            <a:ext cx="1357322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上箭头 9"/>
          <p:cNvSpPr/>
          <p:nvPr/>
        </p:nvSpPr>
        <p:spPr>
          <a:xfrm>
            <a:off x="4429124" y="3214686"/>
            <a:ext cx="214314" cy="571504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4357686" y="5072074"/>
            <a:ext cx="4143404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对不同来源的数据，按照它的自身格式制定相应的规则来解析，以便导入</a:t>
            </a:r>
            <a:r>
              <a:rPr lang="en-US" altLang="zh-CN" dirty="0" err="1" smtClean="0"/>
              <a:t>NoteExpress</a:t>
            </a:r>
            <a:r>
              <a:rPr lang="en-US" altLang="zh-CN" dirty="0" smtClean="0"/>
              <a:t> </a:t>
            </a:r>
            <a:r>
              <a:rPr lang="zh-CN" altLang="en-US" dirty="0" smtClean="0"/>
              <a:t>后以相同的格式显示出来</a:t>
            </a:r>
            <a:endParaRPr lang="zh-CN" altLang="en-US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7"/>
          <a:srcRect l="12079" r="54429" b="56055"/>
          <a:stretch>
            <a:fillRect/>
          </a:stretch>
        </p:blipFill>
        <p:spPr bwMode="auto">
          <a:xfrm>
            <a:off x="642910" y="1428736"/>
            <a:ext cx="350046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内容占位符 4" descr="QQ截图20120406213236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5852" y="2332037"/>
            <a:ext cx="4946407" cy="4525963"/>
          </a:xfrm>
          <a:prstGeom prst="rect">
            <a:avLst/>
          </a:prstGeom>
        </p:spPr>
      </p:pic>
      <p:grpSp>
        <p:nvGrpSpPr>
          <p:cNvPr id="14" name="组合 13"/>
          <p:cNvGrpSpPr/>
          <p:nvPr/>
        </p:nvGrpSpPr>
        <p:grpSpPr>
          <a:xfrm>
            <a:off x="2991619" y="1428736"/>
            <a:ext cx="6152381" cy="5257143"/>
            <a:chOff x="2786050" y="1600857"/>
            <a:chExt cx="6152381" cy="5257143"/>
          </a:xfrm>
        </p:grpSpPr>
        <p:pic>
          <p:nvPicPr>
            <p:cNvPr id="15" name="图片 14" descr="QQ截图20120406213346.png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2786050" y="1600857"/>
              <a:ext cx="6152381" cy="5257143"/>
            </a:xfrm>
            <a:prstGeom prst="rect">
              <a:avLst/>
            </a:prstGeom>
          </p:spPr>
        </p:pic>
        <p:sp>
          <p:nvSpPr>
            <p:cNvPr id="16" name="圆角矩形 15"/>
            <p:cNvSpPr/>
            <p:nvPr/>
          </p:nvSpPr>
          <p:spPr>
            <a:xfrm>
              <a:off x="2928926" y="1785926"/>
              <a:ext cx="1143008" cy="928694"/>
            </a:xfrm>
            <a:prstGeom prst="roundRect">
              <a:avLst/>
            </a:prstGeom>
            <a:noFill/>
            <a:ln/>
            <a:effectLst>
              <a:glow rad="63500">
                <a:schemeClr val="accent1">
                  <a:satMod val="175000"/>
                  <a:alpha val="40000"/>
                </a:schemeClr>
              </a:glow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4" presetClass="exit" presetSubtype="16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1">
        <p:bldAsOne/>
      </p:bldGraphic>
      <p:bldGraphic spid="6" grpId="2">
        <p:bldAsOne/>
      </p:bldGraphic>
      <p:bldP spid="4" grpId="0"/>
      <p:bldP spid="4" grpId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检索</a:t>
            </a:r>
            <a:r>
              <a:rPr lang="en-US" altLang="zh-CN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——</a:t>
            </a:r>
            <a:r>
              <a:rPr lang="zh-CN" altLang="en-US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数据库检索题录导入</a:t>
            </a:r>
            <a:endParaRPr lang="zh-CN" altLang="en-US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1841" t="15152" r="13616" b="7506"/>
          <a:stretch>
            <a:fillRect/>
          </a:stretch>
        </p:blipFill>
        <p:spPr bwMode="auto">
          <a:xfrm>
            <a:off x="1643042" y="1643050"/>
            <a:ext cx="600079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4" name="组合 13"/>
          <p:cNvGrpSpPr/>
          <p:nvPr/>
        </p:nvGrpSpPr>
        <p:grpSpPr>
          <a:xfrm>
            <a:off x="881523" y="1319476"/>
            <a:ext cx="7380953" cy="4219048"/>
            <a:chOff x="881523" y="1319476"/>
            <a:chExt cx="7380953" cy="4219048"/>
          </a:xfrm>
        </p:grpSpPr>
        <p:pic>
          <p:nvPicPr>
            <p:cNvPr id="11" name="图片 10" descr="QQ截图20120406225146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81523" y="1319476"/>
              <a:ext cx="7380953" cy="4219048"/>
            </a:xfrm>
            <a:prstGeom prst="rect">
              <a:avLst/>
            </a:prstGeom>
          </p:spPr>
        </p:pic>
        <p:sp>
          <p:nvSpPr>
            <p:cNvPr id="12" name="圆角矩形 11"/>
            <p:cNvSpPr/>
            <p:nvPr/>
          </p:nvSpPr>
          <p:spPr>
            <a:xfrm>
              <a:off x="928662" y="2214554"/>
              <a:ext cx="642942" cy="1928826"/>
            </a:xfrm>
            <a:prstGeom prst="roundRect">
              <a:avLst/>
            </a:prstGeom>
            <a:noFill/>
            <a:effectLst>
              <a:outerShdw blurRad="50800" dist="38100" dir="5400000" algn="t" rotWithShape="0">
                <a:prstClr val="black">
                  <a:alpha val="40000"/>
                </a:prstClr>
              </a:outerShdw>
              <a:reflection blurRad="6350" stA="52000" endA="300" endPos="35000" dir="5400000" sy="-100000" algn="bl" rotWithShape="0"/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2143108" y="1714488"/>
              <a:ext cx="500066" cy="21431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>
              <a:outerShdw blurRad="50800" dist="38100" dir="162000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0" y="1071546"/>
            <a:ext cx="8857143" cy="5514286"/>
            <a:chOff x="0" y="642918"/>
            <a:chExt cx="8857143" cy="5514286"/>
          </a:xfrm>
        </p:grpSpPr>
        <p:pic>
          <p:nvPicPr>
            <p:cNvPr id="15" name="图片 14" descr="QQ截图20120406225205.pn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642918"/>
              <a:ext cx="8857143" cy="5514286"/>
            </a:xfrm>
            <a:prstGeom prst="rect">
              <a:avLst/>
            </a:prstGeom>
          </p:spPr>
        </p:pic>
        <p:sp>
          <p:nvSpPr>
            <p:cNvPr id="16" name="圆角矩形 15"/>
            <p:cNvSpPr/>
            <p:nvPr/>
          </p:nvSpPr>
          <p:spPr>
            <a:xfrm>
              <a:off x="714348" y="3500438"/>
              <a:ext cx="1285884" cy="285752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b="1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sp>
          <p:nvSpPr>
            <p:cNvPr id="17" name="椭圆 16"/>
            <p:cNvSpPr/>
            <p:nvPr/>
          </p:nvSpPr>
          <p:spPr>
            <a:xfrm>
              <a:off x="4143372" y="1357298"/>
              <a:ext cx="1071570" cy="35719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  <a:effectLst/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pic>
        <p:nvPicPr>
          <p:cNvPr id="21" name="图片 20" descr="QQ截图2012040622561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571612"/>
            <a:ext cx="9144000" cy="4567367"/>
          </a:xfrm>
          <a:prstGeom prst="rect">
            <a:avLst/>
          </a:prstGeom>
        </p:spPr>
      </p:pic>
      <p:pic>
        <p:nvPicPr>
          <p:cNvPr id="22" name="图片 21" descr="QQ截图20120406225646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6380" y="2285992"/>
            <a:ext cx="7647620" cy="38571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accel="50000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4" presetClass="exit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endParaRPr lang="en-US" altLang="zh-CN" sz="2000" b="1" dirty="0" smtClean="0">
              <a:ln w="50800"/>
              <a:solidFill>
                <a:schemeClr val="bg1">
                  <a:shade val="50000"/>
                </a:schemeClr>
              </a:solidFill>
            </a:endParaRPr>
          </a:p>
          <a:p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建立数据库组织</a:t>
            </a:r>
            <a:endParaRPr lang="en-US" altLang="zh-CN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自定义显示表头字段</a:t>
            </a:r>
            <a:endParaRPr lang="en-US" altLang="zh-CN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本地检索</a:t>
            </a:r>
            <a:endParaRPr lang="en-US" altLang="zh-CN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charset="0"/>
            </a:endParaRPr>
          </a:p>
          <a:p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查重</a:t>
            </a:r>
          </a:p>
          <a:p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附件管理</a:t>
            </a:r>
          </a:p>
          <a:p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虚拟文件夹</a:t>
            </a:r>
          </a:p>
          <a:p>
            <a:r>
              <a:rPr lang="zh-CN" alt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数据库的拷贝</a:t>
            </a:r>
            <a:endParaRPr lang="zh-CN" altLang="en-US" sz="2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642910" y="785794"/>
            <a:ext cx="1576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管理</a:t>
            </a:r>
            <a:endParaRPr lang="zh-CN" altLang="en-US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867</TotalTime>
  <Words>663</Words>
  <Application>Microsoft Office PowerPoint</Application>
  <PresentationFormat>全屏显示(4:3)</PresentationFormat>
  <Paragraphs>78</Paragraphs>
  <Slides>26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27" baseType="lpstr">
      <vt:lpstr>Office 主题</vt:lpstr>
      <vt:lpstr>幻灯片 1</vt:lpstr>
      <vt:lpstr>软件下载</vt:lpstr>
      <vt:lpstr>幻灯片 3</vt:lpstr>
      <vt:lpstr>幻灯片 4</vt:lpstr>
      <vt:lpstr>检索——手工录入</vt:lpstr>
      <vt:lpstr>检索——在线检索结果录入</vt:lpstr>
      <vt:lpstr>检索——数据库检索题录导入</vt:lpstr>
      <vt:lpstr>检索——数据库检索题录导入</vt:lpstr>
      <vt:lpstr>幻灯片 9</vt:lpstr>
      <vt:lpstr>管理——建立数据库组织</vt:lpstr>
      <vt:lpstr> 管理——自定义显示表头字段 </vt:lpstr>
      <vt:lpstr>管理——本地检索、查重</vt:lpstr>
      <vt:lpstr>管理——附件管理</vt:lpstr>
      <vt:lpstr>管理——数据库的拷贝</vt:lpstr>
      <vt:lpstr>分析</vt:lpstr>
      <vt:lpstr>幻灯片 16</vt:lpstr>
      <vt:lpstr>发现——“综述”阅读方式</vt:lpstr>
      <vt:lpstr>发现——自动推送符合条件的文献</vt:lpstr>
      <vt:lpstr>发现——笔记的添加与使用</vt:lpstr>
      <vt:lpstr>幻灯片 20</vt:lpstr>
      <vt:lpstr>写作——选择输出样式</vt:lpstr>
      <vt:lpstr>写作——论文写作</vt:lpstr>
      <vt:lpstr>常用文献管理软件介绍</vt:lpstr>
      <vt:lpstr>与EndNote相比NoteExpress的优缺点</vt:lpstr>
      <vt:lpstr>相关论坛</vt:lpstr>
      <vt:lpstr>幻灯片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china</dc:creator>
  <cp:lastModifiedBy>jhkou</cp:lastModifiedBy>
  <cp:revision>87</cp:revision>
  <dcterms:created xsi:type="dcterms:W3CDTF">2012-04-06T05:05:23Z</dcterms:created>
  <dcterms:modified xsi:type="dcterms:W3CDTF">2013-04-21T10:45:11Z</dcterms:modified>
</cp:coreProperties>
</file>