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7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4E831-D6BE-4277-B3B0-F423B4E9F27E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9DACE-44BF-4214-8A3F-27B3AD3508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B742B-E386-4E67-8D6D-4F36C91829C9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0782-15A0-4CE3-97E2-EEF6E24D959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2C537-93A1-4C9B-9F17-E8B2C5BA9398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FF0CB-9F5A-43D9-8367-0C6CD235C1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786D-B82A-4104-8E28-E60172C5BF12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9A24-47A6-40FF-BDF3-3DA548A879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A4085-051B-40D8-B9C4-059A844AE1B7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EA3FD-7647-4A57-BC18-A79C32DB585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F45A-439E-40F5-959A-296E863B3B7A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C9160-B910-49A6-8458-5D72C7C5246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E4622-449A-45BF-B654-AF9E4364CAD1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197A-BDC6-4A03-BFEC-3842AA60AC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F49E3-A589-4104-9F79-1FDF8A4F7C4F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9358-BEBB-4AB3-9625-8812FCAA54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11411-9FD9-4F16-B631-EBC0A3DDFAA2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0517-4139-4C36-9658-4F87156F59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0A08D-9268-48C2-9F66-119EFCFA9064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CC86-440A-4B82-A871-92A57DC732C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397E-7AAA-4953-A19C-E395A147563B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6AD69-D55C-48B9-9ED9-70804A8814D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2C039A-10F7-4C9C-9FFC-C8845B52C31C}" type="datetimeFigureOut">
              <a:rPr lang="es-ES"/>
              <a:pPr>
                <a:defRPr/>
              </a:pPr>
              <a:t>22/04/2013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B67632-C082-46C5-851E-D13EDFCE9E0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1470025"/>
          </a:xfrm>
        </p:spPr>
        <p:txBody>
          <a:bodyPr/>
          <a:lstStyle/>
          <a:p>
            <a:pPr eaLnBrk="1" hangingPunct="1"/>
            <a:r>
              <a:rPr lang="eu-ES" smtClean="0"/>
              <a:t>C esku-hartze eremua.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288" y="1341438"/>
            <a:ext cx="8353425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u-ES" sz="4400" dirty="0" smtClean="0"/>
              <a:t>TALDE LANA </a:t>
            </a:r>
            <a:r>
              <a:rPr lang="eu-ES" sz="4400" b="1" dirty="0" smtClean="0"/>
              <a:t>EDUKI</a:t>
            </a:r>
            <a:r>
              <a:rPr lang="eu-ES" sz="4400" dirty="0" smtClean="0"/>
              <a:t> GISA</a:t>
            </a:r>
            <a:endParaRPr lang="eu-ES" sz="4400" dirty="0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763713" y="2060575"/>
          <a:ext cx="5688012" cy="4684713"/>
        </p:xfrm>
        <a:graphic>
          <a:graphicData uri="http://schemas.openxmlformats.org/presentationml/2006/ole">
            <p:oleObj spid="_x0000_s13316" name="Diapositiva" r:id="rId3" imgW="4245709" imgH="3185216" progId="PowerPoint.Slid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353425" cy="9366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u-ES" sz="4400" b="1" dirty="0" smtClean="0"/>
              <a:t>TALDE LANA EDUKI GISA: </a:t>
            </a:r>
            <a:r>
              <a:rPr lang="eu-ES" sz="4000" b="1" dirty="0" smtClean="0">
                <a:solidFill>
                  <a:schemeClr val="tx1"/>
                </a:solidFill>
              </a:rPr>
              <a:t>Taldean lan egiten irakastea</a:t>
            </a:r>
            <a:endParaRPr lang="eu-ES" sz="4000" b="1" dirty="0">
              <a:solidFill>
                <a:schemeClr val="tx1"/>
              </a:solidFill>
            </a:endParaRPr>
          </a:p>
        </p:txBody>
      </p:sp>
      <p:sp>
        <p:nvSpPr>
          <p:cNvPr id="14338" name="4 Rectángulo"/>
          <p:cNvSpPr>
            <a:spLocks noChangeArrowheads="1"/>
          </p:cNvSpPr>
          <p:nvPr/>
        </p:nvSpPr>
        <p:spPr bwMode="auto">
          <a:xfrm>
            <a:off x="365125" y="1268413"/>
            <a:ext cx="8455025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IK/KI Programak proposatzen duen egitura-aldaketaren funtsezko zutabeetako bat talde-lana da</a:t>
            </a:r>
          </a:p>
          <a:p>
            <a:pPr marL="514350" indent="-514350"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marL="514350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Taldean lan egitea hasieran pentsa dezakeguna baino zailagoa da</a:t>
            </a:r>
          </a:p>
          <a:p>
            <a:pPr marL="514350" indent="-514350"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marL="514350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Praktika espontaneoa ez da nahikoa maila gorenean garatzeko</a:t>
            </a:r>
          </a:p>
          <a:p>
            <a:pPr marL="514350" indent="-514350"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marL="514350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Beharrezkoa da taldean lan egiteko modu sistematiko, egituratu eta ordenatua –eta iraunkorra– irakastea.</a:t>
            </a:r>
          </a:p>
          <a:p>
            <a:pPr marL="514350" indent="-514350">
              <a:buFont typeface="Arial" charset="0"/>
              <a:buChar char="•"/>
            </a:pPr>
            <a:endParaRPr lang="es-ES" sz="2000">
              <a:latin typeface="Calibri" pitchFamily="34" charset="0"/>
            </a:endParaRPr>
          </a:p>
          <a:p>
            <a:pPr marL="514350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Oinarria: 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helburuak argi zehazten laguntzea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helburuok lortzeko talde gisa antolatzen irakastea 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000">
                <a:latin typeface="Calibri" pitchFamily="34" charset="0"/>
              </a:rPr>
              <a:t>taldearen funtzionamendua autorregulatzen irakastea; etengabeko hobekuntza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353425" cy="9366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u-ES" sz="4400" b="1" dirty="0" smtClean="0"/>
              <a:t>TALDE LANA EDUKI GISA: </a:t>
            </a:r>
            <a:r>
              <a:rPr lang="eu-ES" sz="4000" b="1" dirty="0" smtClean="0">
                <a:solidFill>
                  <a:schemeClr val="tx1"/>
                </a:solidFill>
              </a:rPr>
              <a:t>Taldean lan egiten irakastea</a:t>
            </a:r>
            <a:endParaRPr lang="eu-ES" sz="4000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65125" y="1268413"/>
            <a:ext cx="8455025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dirty="0">
                <a:latin typeface="+mn-lt"/>
              </a:rPr>
              <a:t>2 </a:t>
            </a:r>
            <a:r>
              <a:rPr lang="es-ES" sz="2400" dirty="0" err="1">
                <a:latin typeface="+mn-lt"/>
              </a:rPr>
              <a:t>alderdi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hauei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arreta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berezia</a:t>
            </a:r>
            <a:r>
              <a:rPr lang="es-ES" sz="2400" dirty="0">
                <a:latin typeface="+mn-lt"/>
              </a:rPr>
              <a:t> :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2400" dirty="0">
              <a:latin typeface="+mn-lt"/>
            </a:endParaRP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b="1" dirty="0" err="1">
                <a:latin typeface="+mn-lt"/>
              </a:rPr>
              <a:t>Komunitate</a:t>
            </a:r>
            <a:r>
              <a:rPr lang="es-ES" sz="2400" b="1" dirty="0">
                <a:latin typeface="+mn-lt"/>
              </a:rPr>
              <a:t> eta </a:t>
            </a:r>
            <a:r>
              <a:rPr lang="es-ES" sz="2400" b="1" dirty="0" err="1">
                <a:latin typeface="+mn-lt"/>
              </a:rPr>
              <a:t>talde</a:t>
            </a:r>
            <a:r>
              <a:rPr lang="es-ES" sz="2400" b="1" dirty="0">
                <a:latin typeface="+mn-lt"/>
              </a:rPr>
              <a:t> </a:t>
            </a:r>
            <a:r>
              <a:rPr lang="es-ES" sz="2400" b="1" dirty="0" err="1">
                <a:latin typeface="+mn-lt"/>
              </a:rPr>
              <a:t>kontzientzia</a:t>
            </a:r>
            <a:r>
              <a:rPr lang="es-ES" sz="2400" b="1" dirty="0">
                <a:latin typeface="+mn-lt"/>
              </a:rPr>
              <a:t> </a:t>
            </a:r>
            <a:r>
              <a:rPr lang="es-ES" sz="2400" b="1" dirty="0" err="1">
                <a:latin typeface="+mn-lt"/>
              </a:rPr>
              <a:t>hartzea</a:t>
            </a:r>
            <a:endParaRPr lang="es-ES" sz="2400" b="1" dirty="0">
              <a:latin typeface="+mn-lt"/>
            </a:endParaRP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2400" b="1" dirty="0">
              <a:latin typeface="+mn-lt"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>
                <a:latin typeface="+mn-lt"/>
              </a:rPr>
              <a:t>Oso </a:t>
            </a:r>
            <a:r>
              <a:rPr lang="es-ES" sz="2400" dirty="0" err="1">
                <a:latin typeface="+mn-lt"/>
              </a:rPr>
              <a:t>argi</a:t>
            </a:r>
            <a:r>
              <a:rPr lang="es-ES" sz="2400" dirty="0">
                <a:latin typeface="+mn-lt"/>
              </a:rPr>
              <a:t> izan </a:t>
            </a:r>
            <a:r>
              <a:rPr lang="es-ES" sz="2400" dirty="0" err="1">
                <a:latin typeface="+mn-lt"/>
              </a:rPr>
              <a:t>behar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dute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zerk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elkartzen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dituen</a:t>
            </a:r>
            <a:r>
              <a:rPr lang="es-ES" sz="2400" dirty="0">
                <a:latin typeface="+mn-lt"/>
              </a:rPr>
              <a:t> eta </a:t>
            </a:r>
            <a:r>
              <a:rPr lang="es-ES" sz="2400" dirty="0" err="1">
                <a:latin typeface="+mn-lt"/>
              </a:rPr>
              <a:t>zer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helburu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komun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lortu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nahi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duten</a:t>
            </a:r>
            <a:r>
              <a:rPr lang="es-ES" sz="2400" dirty="0">
                <a:latin typeface="+mn-lt"/>
              </a:rPr>
              <a:t>.</a:t>
            </a: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2400" dirty="0">
              <a:latin typeface="+mn-lt"/>
            </a:endParaRPr>
          </a:p>
          <a:p>
            <a:pPr marL="971550" lvl="1" indent="-5143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400" b="1" dirty="0" err="1">
                <a:latin typeface="+mn-lt"/>
              </a:rPr>
              <a:t>Talde</a:t>
            </a:r>
            <a:r>
              <a:rPr lang="es-ES" sz="2400" b="1" dirty="0">
                <a:latin typeface="+mn-lt"/>
              </a:rPr>
              <a:t> </a:t>
            </a:r>
            <a:r>
              <a:rPr lang="es-ES" sz="2400" b="1" dirty="0" err="1">
                <a:latin typeface="+mn-lt"/>
              </a:rPr>
              <a:t>gisa</a:t>
            </a:r>
            <a:r>
              <a:rPr lang="es-ES" sz="2400" b="1" dirty="0">
                <a:latin typeface="+mn-lt"/>
              </a:rPr>
              <a:t> </a:t>
            </a:r>
            <a:r>
              <a:rPr lang="es-ES" sz="2400" b="1" dirty="0" err="1">
                <a:latin typeface="+mn-lt"/>
              </a:rPr>
              <a:t>autorregulatzea</a:t>
            </a:r>
            <a:endParaRPr lang="es-ES" sz="24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400" dirty="0">
              <a:latin typeface="+mn-lt"/>
            </a:endParaRP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dirty="0" err="1">
                <a:latin typeface="+mn-lt"/>
              </a:rPr>
              <a:t>Funtzionamendu</a:t>
            </a:r>
            <a:r>
              <a:rPr lang="es-ES" sz="2400" dirty="0">
                <a:latin typeface="+mn-lt"/>
              </a:rPr>
              <a:t> eta </a:t>
            </a:r>
            <a:r>
              <a:rPr lang="es-ES" sz="2400" dirty="0" err="1">
                <a:latin typeface="+mn-lt"/>
              </a:rPr>
              <a:t>portaera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arauak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zehaztuko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ditugu</a:t>
            </a:r>
            <a:r>
              <a:rPr lang="es-ES" sz="2400" dirty="0">
                <a:latin typeface="+mn-lt"/>
              </a:rPr>
              <a:t> bata </a:t>
            </a:r>
            <a:r>
              <a:rPr lang="es-ES" sz="2400" dirty="0" err="1">
                <a:latin typeface="+mn-lt"/>
              </a:rPr>
              <a:t>bestearen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atzetik</a:t>
            </a:r>
            <a:r>
              <a:rPr lang="es-ES" sz="2400" dirty="0">
                <a:latin typeface="+mn-lt"/>
              </a:rPr>
              <a:t>, hala </a:t>
            </a:r>
            <a:r>
              <a:rPr lang="es-ES" sz="2400" dirty="0" err="1">
                <a:latin typeface="+mn-lt"/>
              </a:rPr>
              <a:t>eskatzen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duen</a:t>
            </a:r>
            <a:r>
              <a:rPr lang="es-ES" sz="2400" dirty="0">
                <a:latin typeface="+mn-lt"/>
              </a:rPr>
              <a:t> «</a:t>
            </a:r>
            <a:r>
              <a:rPr lang="es-ES" sz="2400" dirty="0" err="1">
                <a:latin typeface="+mn-lt"/>
              </a:rPr>
              <a:t>kasu</a:t>
            </a:r>
            <a:r>
              <a:rPr lang="es-ES" sz="2400" dirty="0">
                <a:latin typeface="+mn-lt"/>
              </a:rPr>
              <a:t>» </a:t>
            </a:r>
            <a:r>
              <a:rPr lang="es-ES" sz="2400" dirty="0" err="1">
                <a:latin typeface="+mn-lt"/>
              </a:rPr>
              <a:t>bat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sortzen</a:t>
            </a:r>
            <a:r>
              <a:rPr lang="es-ES" sz="2400" dirty="0">
                <a:latin typeface="+mn-lt"/>
              </a:rPr>
              <a:t> den </a:t>
            </a:r>
            <a:r>
              <a:rPr lang="es-ES" sz="2400" dirty="0" err="1">
                <a:latin typeface="+mn-lt"/>
              </a:rPr>
              <a:t>bakoitzean</a:t>
            </a:r>
            <a:r>
              <a:rPr lang="es-ES" sz="2400" dirty="0">
                <a:latin typeface="+mn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0825" y="188913"/>
            <a:ext cx="8353425" cy="62642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u-ES" sz="4400" b="1" dirty="0" smtClean="0"/>
              <a:t>TALDE LANA EDUKI GISA:</a:t>
            </a:r>
            <a:r>
              <a:rPr lang="eu-ES" sz="4000" b="1" dirty="0" smtClean="0">
                <a:solidFill>
                  <a:schemeClr val="tx1"/>
                </a:solidFill>
              </a:rPr>
              <a:t>Taldeen barne antolamendurako urratsak</a:t>
            </a:r>
            <a:endParaRPr lang="eu-ES" sz="4000" b="1" dirty="0">
              <a:solidFill>
                <a:schemeClr val="tx1"/>
              </a:solidFill>
            </a:endParaRPr>
          </a:p>
        </p:txBody>
      </p:sp>
      <p:sp>
        <p:nvSpPr>
          <p:cNvPr id="16386" name="3 Rectángulo"/>
          <p:cNvSpPr>
            <a:spLocks noChangeArrowheads="1"/>
          </p:cNvSpPr>
          <p:nvPr/>
        </p:nvSpPr>
        <p:spPr bwMode="auto">
          <a:xfrm>
            <a:off x="365125" y="1844675"/>
            <a:ext cx="845502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Taldearen izena eta logotipoa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Taldeak bilatzen dituen helburuak 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Funtzionamendu- eta bizikidetza-arauak zehaztea.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Karguak eta kargu bakoitzari dagozkion funtzioak.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Talde Planak.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Taldearen Koadernoa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8775" y="188913"/>
            <a:ext cx="8351838" cy="62642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u-ES" sz="4400" b="1" dirty="0" smtClean="0"/>
              <a:t>TALDE LANA EDUKI GISA:</a:t>
            </a:r>
            <a:r>
              <a:rPr lang="eu-ES" sz="4000" b="1" dirty="0" smtClean="0">
                <a:solidFill>
                  <a:schemeClr val="tx1"/>
                </a:solidFill>
              </a:rPr>
              <a:t>Taldeen barne antolamendurako urratsak</a:t>
            </a:r>
            <a:endParaRPr lang="eu-ES" sz="4000" b="1" dirty="0">
              <a:solidFill>
                <a:schemeClr val="tx1"/>
              </a:solidFill>
            </a:endParaRPr>
          </a:p>
        </p:txBody>
      </p:sp>
      <p:sp>
        <p:nvSpPr>
          <p:cNvPr id="17410" name="3 Rectángulo"/>
          <p:cNvSpPr>
            <a:spLocks noChangeArrowheads="1"/>
          </p:cNvSpPr>
          <p:nvPr/>
        </p:nvSpPr>
        <p:spPr bwMode="auto">
          <a:xfrm>
            <a:off x="365125" y="1844675"/>
            <a:ext cx="8455025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Taldearen izena eta logotipoa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800">
                <a:latin typeface="Calibri" pitchFamily="34" charset="0"/>
              </a:rPr>
              <a:t>lehenengo erabakietako bat da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800">
                <a:latin typeface="Calibri" pitchFamily="34" charset="0"/>
              </a:rPr>
              <a:t>logotipo bat ere diseinatu, taldea identifikatzeko</a:t>
            </a:r>
          </a:p>
          <a:p>
            <a:pPr marL="971550" lvl="1" indent="-514350">
              <a:buFont typeface="Arial" charset="0"/>
              <a:buChar char="•"/>
            </a:pPr>
            <a:endParaRPr lang="es-ES" sz="2800">
              <a:latin typeface="Calibri" pitchFamily="34" charset="0"/>
            </a:endParaRP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es-ES" sz="2800" b="1">
                <a:latin typeface="Calibri" pitchFamily="34" charset="0"/>
              </a:rPr>
              <a:t>Taldeak bilatzen dituen helburuak 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800">
                <a:latin typeface="Calibri" pitchFamily="34" charset="0"/>
              </a:rPr>
              <a:t>irakasleek okasio guztiak baliatu behar dituzte parte-hartzaileei honako hau gogorarazteko: «Talde bat gara. Gure helburua: guztiok ikastea. Nola lortuko dugu: elkarri lagunduz».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8775" y="188913"/>
            <a:ext cx="8351838" cy="1511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u-ES" sz="4400" b="1" dirty="0" smtClean="0"/>
              <a:t>TALDE LANA EDUKI GISA:</a:t>
            </a:r>
            <a:r>
              <a:rPr lang="eu-ES" sz="4000" b="1" dirty="0" smtClean="0">
                <a:solidFill>
                  <a:schemeClr val="tx1"/>
                </a:solidFill>
              </a:rPr>
              <a:t>Talde lanaren balorazioa</a:t>
            </a:r>
            <a:endParaRPr lang="eu-ES" sz="4000" b="1" dirty="0">
              <a:solidFill>
                <a:schemeClr val="tx1"/>
              </a:solidFill>
            </a:endParaRPr>
          </a:p>
        </p:txBody>
      </p:sp>
      <p:sp>
        <p:nvSpPr>
          <p:cNvPr id="18434" name="4 Rectángulo"/>
          <p:cNvSpPr>
            <a:spLocks noChangeArrowheads="1"/>
          </p:cNvSpPr>
          <p:nvPr/>
        </p:nvSpPr>
        <p:spPr bwMode="auto">
          <a:xfrm>
            <a:off x="365125" y="1844675"/>
            <a:ext cx="84550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Talde-lana ebaluatzea oso garrantzitsua da; gaitasun horri benetan duen garrantzia ematea nahi badugu, egiten dituzten lorpenak ebaluatu behar ditugu</a:t>
            </a:r>
          </a:p>
          <a:p>
            <a:pPr marL="514350" indent="-5143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Funtsean, ebaluatzen dena bakarrik jotzen da garrantzizkotzat. </a:t>
            </a:r>
          </a:p>
          <a:p>
            <a:pPr marL="514350" indent="-514350">
              <a:buFont typeface="Arial" charset="0"/>
              <a:buChar char="•"/>
            </a:pPr>
            <a:endParaRPr lang="es-ES" sz="2400">
              <a:latin typeface="Calibri" pitchFamily="34" charset="0"/>
            </a:endParaRPr>
          </a:p>
          <a:p>
            <a:pPr marL="514350" indent="-514350">
              <a:buFont typeface="Arial" charset="0"/>
              <a:buChar char="•"/>
            </a:pPr>
            <a:r>
              <a:rPr lang="es-ES" sz="2400" b="1">
                <a:latin typeface="Calibri" pitchFamily="34" charset="0"/>
              </a:rPr>
              <a:t>Talde-lanaren ebaluazioaren dimentsioak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oinarri-taldeetan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ikasgela batean</a:t>
            </a:r>
          </a:p>
          <a:p>
            <a:pPr marL="971550" lvl="1" indent="-514350">
              <a:buFont typeface="Arial" charset="0"/>
              <a:buChar char="•"/>
            </a:pPr>
            <a:r>
              <a:rPr lang="es-ES" sz="2400">
                <a:latin typeface="Calibri" pitchFamily="34" charset="0"/>
              </a:rPr>
              <a:t>indibiduala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240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Plantilla de diseño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Tema de Office</vt:lpstr>
      <vt:lpstr>Diapositiva de Microsoft PowerPoint</vt:lpstr>
      <vt:lpstr>C esku-hartze eremua.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Portatil Asustek</dc:creator>
  <cp:lastModifiedBy>Xabier</cp:lastModifiedBy>
  <cp:revision>21</cp:revision>
  <dcterms:created xsi:type="dcterms:W3CDTF">2012-10-03T10:36:29Z</dcterms:created>
  <dcterms:modified xsi:type="dcterms:W3CDTF">2013-04-22T08:18:08Z</dcterms:modified>
</cp:coreProperties>
</file>