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6" r:id="rId10"/>
    <p:sldId id="264" r:id="rId11"/>
    <p:sldId id="265" r:id="rId12"/>
    <p:sldId id="269" r:id="rId13"/>
    <p:sldId id="267" r:id="rId14"/>
    <p:sldId id="270" r:id="rId15"/>
    <p:sldId id="271" r:id="rId16"/>
    <p:sldId id="272" r:id="rId17"/>
    <p:sldId id="273" r:id="rId18"/>
    <p:sldId id="268"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5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EB5ECD5-515E-4817-8A06-1D2ED2C83850}" type="datetime4">
              <a:rPr lang="en-US" smtClean="0"/>
              <a:pPr/>
              <a:t>October 3,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B59F4-DDCB-41FF-83F5-A48440F36FA7}" type="datetime4">
              <a:rPr lang="en-US" smtClean="0"/>
              <a:pPr/>
              <a:t>October 3,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56348-D703-428C-A1C4-7D6796EF5F41}" type="datetime4">
              <a:rPr lang="en-US" smtClean="0"/>
              <a:pPr/>
              <a:t>October 3,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32D1919-1B5F-4141-B613-3E5C6008A186}" type="datetime4">
              <a:rPr lang="en-US" smtClean="0"/>
              <a:pPr/>
              <a:t>October 3,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AD22427-B1DD-49E6-9F05-DE0F1467D7DC}" type="datetime4">
              <a:rPr lang="en-US" smtClean="0"/>
              <a:pPr/>
              <a:t>October 3,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CCA7B5-8BC9-491C-A887-7C3E7ED947D8}" type="datetime4">
              <a:rPr lang="en-US" smtClean="0"/>
              <a:pPr/>
              <a:t>October 3, 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DA18ED0-40F2-434C-A848-B92581875164}" type="datetime4">
              <a:rPr lang="en-US" smtClean="0"/>
              <a:pPr/>
              <a:t>October 3, 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7855437F-F4F9-44A9-B4D3-9191CA04E889}" type="datetime4">
              <a:rPr lang="en-US" smtClean="0"/>
              <a:pPr/>
              <a:t>October 3, 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9A24E59-01D0-4537-B876-7E5EC75B028D}" type="datetime4">
              <a:rPr lang="en-US" smtClean="0"/>
              <a:pPr/>
              <a:t>October 3, 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5A2E49-18A1-40BC-BA5D-5A2EC8FDDF15}" type="datetime4">
              <a:rPr lang="en-US" smtClean="0"/>
              <a:pPr/>
              <a:t>October 3, 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2983DA4-3B24-449B-95CA-514EB7E30A99}" type="datetime4">
              <a:rPr lang="en-US" smtClean="0"/>
              <a:pPr/>
              <a:t>October 3, 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42120D2-3948-4F8F-BE5D-E7E7D97880B2}" type="datetime4">
              <a:rPr lang="en-US" smtClean="0"/>
              <a:pPr/>
              <a:t>October 3, 2012</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uffingtonpost.com/a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 analysis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1597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with Apple Maps</a:t>
            </a:r>
            <a:endParaRPr lang="en-US" dirty="0"/>
          </a:p>
        </p:txBody>
      </p:sp>
      <p:pic>
        <p:nvPicPr>
          <p:cNvPr id="4" name="Content Placeholder 3"/>
          <p:cNvPicPr>
            <a:picLocks noGrp="1" noChangeAspect="1"/>
          </p:cNvPicPr>
          <p:nvPr>
            <p:ph idx="1"/>
          </p:nvPr>
        </p:nvPicPr>
        <p:blipFill>
          <a:blip r:embed="rId2"/>
          <a:srcRect t="16314" b="16314"/>
          <a:stretch>
            <a:fillRect/>
          </a:stretch>
        </p:blipFill>
        <p:spPr>
          <a:xfrm>
            <a:off x="685800" y="1600200"/>
            <a:ext cx="7772400" cy="3733800"/>
          </a:xfrm>
        </p:spPr>
      </p:pic>
    </p:spTree>
    <p:extLst>
      <p:ext uri="{BB962C8B-B14F-4D97-AF65-F5344CB8AC3E}">
        <p14:creationId xmlns:p14="http://schemas.microsoft.com/office/powerpoint/2010/main" val="3155997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would people create a new toilet? </a:t>
            </a:r>
            <a:endParaRPr lang="en-US" dirty="0"/>
          </a:p>
        </p:txBody>
      </p:sp>
      <p:pic>
        <p:nvPicPr>
          <p:cNvPr id="4" name="Content Placeholder 3"/>
          <p:cNvPicPr>
            <a:picLocks noGrp="1" noChangeAspect="1"/>
          </p:cNvPicPr>
          <p:nvPr>
            <p:ph idx="1"/>
          </p:nvPr>
        </p:nvPicPr>
        <p:blipFill>
          <a:blip r:embed="rId2"/>
          <a:srcRect l="2468" r="2468"/>
          <a:stretch>
            <a:fillRect/>
          </a:stretch>
        </p:blipFill>
        <p:spPr/>
      </p:pic>
    </p:spTree>
    <p:extLst>
      <p:ext uri="{BB962C8B-B14F-4D97-AF65-F5344CB8AC3E}">
        <p14:creationId xmlns:p14="http://schemas.microsoft.com/office/powerpoint/2010/main" val="1300599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Water, Sanitation &amp; Hygiene</a:t>
            </a:r>
          </a:p>
        </p:txBody>
      </p:sp>
      <p:sp>
        <p:nvSpPr>
          <p:cNvPr id="3" name="Content Placeholder 2"/>
          <p:cNvSpPr>
            <a:spLocks noGrp="1"/>
          </p:cNvSpPr>
          <p:nvPr>
            <p:ph idx="1"/>
          </p:nvPr>
        </p:nvSpPr>
        <p:spPr/>
        <p:txBody>
          <a:bodyPr>
            <a:normAutofit/>
          </a:bodyPr>
          <a:lstStyle/>
          <a:p>
            <a:r>
              <a:rPr lang="en-US" sz="3200" dirty="0" smtClean="0"/>
              <a:t>About </a:t>
            </a:r>
            <a:r>
              <a:rPr lang="en-US" sz="3200" dirty="0"/>
              <a:t>2.5 billion people use unsafe toilets or defecate in the open.  Poor sanitation causes severe diarrhea, which kills 1.5 million children each year.  Smart investments in sanitation can reduce disease, increase family incomes, keep girls in school, help preserve the environment, and enhance human dignity.  </a:t>
            </a:r>
          </a:p>
          <a:p>
            <a:endParaRPr lang="en-US" sz="3200" dirty="0"/>
          </a:p>
        </p:txBody>
      </p:sp>
    </p:spTree>
    <p:extLst>
      <p:ext uri="{BB962C8B-B14F-4D97-AF65-F5344CB8AC3E}">
        <p14:creationId xmlns:p14="http://schemas.microsoft.com/office/powerpoint/2010/main" val="200737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a:t>Bill And Melinda Gates Foundation Names Winners Of Toilet Reinvention Challenge </a:t>
            </a:r>
            <a:br>
              <a:rPr lang="en-US" sz="1800" b="1" dirty="0"/>
            </a:br>
            <a:r>
              <a:rPr lang="en-US" sz="1800" b="1" dirty="0"/>
              <a:t>AP</a:t>
            </a:r>
            <a:r>
              <a:rPr lang="en-US" sz="1800" dirty="0"/>
              <a:t>  |  By </a:t>
            </a:r>
            <a:r>
              <a:rPr lang="en-US" sz="1800" dirty="0">
                <a:hlinkClick r:id="rId2"/>
              </a:rPr>
              <a:t>By DONNA GORDON BLANKINSHIP</a:t>
            </a:r>
            <a:r>
              <a:rPr lang="en-US" sz="1800" dirty="0"/>
              <a:t> Posted: 08/15/2012 3:14 am Updated: 08/17/2012 11:35 am </a:t>
            </a:r>
            <a:br>
              <a:rPr lang="en-US" sz="1800" dirty="0"/>
            </a:br>
            <a:endParaRPr lang="en-US" sz="1800" dirty="0"/>
          </a:p>
        </p:txBody>
      </p:sp>
      <p:sp>
        <p:nvSpPr>
          <p:cNvPr id="3" name="Content Placeholder 2"/>
          <p:cNvSpPr>
            <a:spLocks noGrp="1"/>
          </p:cNvSpPr>
          <p:nvPr>
            <p:ph idx="1"/>
          </p:nvPr>
        </p:nvSpPr>
        <p:spPr/>
        <p:txBody>
          <a:bodyPr>
            <a:normAutofit/>
          </a:bodyPr>
          <a:lstStyle/>
          <a:p>
            <a:r>
              <a:rPr lang="en-US" sz="3200" dirty="0"/>
              <a:t>SEATTLE (AP) — These aren't your typical loos. One uses microwave energy to transform human waste into electricity. Another captures urine and uses it for flushing. And still another turns excrement into charcoal.</a:t>
            </a:r>
          </a:p>
        </p:txBody>
      </p:sp>
    </p:spTree>
    <p:extLst>
      <p:ext uri="{BB962C8B-B14F-4D97-AF65-F5344CB8AC3E}">
        <p14:creationId xmlns:p14="http://schemas.microsoft.com/office/powerpoint/2010/main" val="1539324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they stack up against one another? </a:t>
            </a:r>
            <a:endParaRPr lang="en-US" dirty="0"/>
          </a:p>
        </p:txBody>
      </p:sp>
      <p:sp>
        <p:nvSpPr>
          <p:cNvPr id="3" name="Content Placeholder 2"/>
          <p:cNvSpPr>
            <a:spLocks noGrp="1"/>
          </p:cNvSpPr>
          <p:nvPr>
            <p:ph idx="1"/>
          </p:nvPr>
        </p:nvSpPr>
        <p:spPr/>
        <p:txBody>
          <a:bodyPr/>
          <a:lstStyle/>
          <a:p>
            <a:endParaRPr lang="en-US" dirty="0" smtClean="0"/>
          </a:p>
          <a:p>
            <a:r>
              <a:rPr lang="en-US" dirty="0" err="1" smtClean="0"/>
              <a:t>Iphone</a:t>
            </a:r>
            <a:r>
              <a:rPr lang="en-US" dirty="0" smtClean="0"/>
              <a:t> 5 </a:t>
            </a:r>
            <a:r>
              <a:rPr lang="en-US" b="1" dirty="0"/>
              <a:t>iPhone 5 offers new innovations in phone photos, but a flaw</a:t>
            </a:r>
          </a:p>
          <a:p>
            <a:endParaRPr lang="en-US" b="1" dirty="0" smtClean="0"/>
          </a:p>
          <a:p>
            <a:r>
              <a:rPr lang="en-US" b="1" dirty="0" smtClean="0"/>
              <a:t>Kindle Fire </a:t>
            </a:r>
            <a:r>
              <a:rPr lang="en-US" b="1" dirty="0" err="1" smtClean="0"/>
              <a:t>Vs</a:t>
            </a:r>
            <a:r>
              <a:rPr lang="en-US" b="1" dirty="0" smtClean="0"/>
              <a:t> Small </a:t>
            </a:r>
            <a:r>
              <a:rPr lang="en-US" b="1" dirty="0" err="1" smtClean="0"/>
              <a:t>iPad</a:t>
            </a:r>
            <a:r>
              <a:rPr lang="en-US" b="1" dirty="0" smtClean="0"/>
              <a:t> </a:t>
            </a:r>
            <a:endParaRPr lang="en-US" dirty="0"/>
          </a:p>
        </p:txBody>
      </p:sp>
      <p:pic>
        <p:nvPicPr>
          <p:cNvPr id="4" name="Picture 3"/>
          <p:cNvPicPr>
            <a:picLocks noChangeAspect="1"/>
          </p:cNvPicPr>
          <p:nvPr/>
        </p:nvPicPr>
        <p:blipFill>
          <a:blip r:embed="rId2"/>
          <a:stretch>
            <a:fillRect/>
          </a:stretch>
        </p:blipFill>
        <p:spPr>
          <a:xfrm>
            <a:off x="685800" y="1600201"/>
            <a:ext cx="8128000" cy="4300481"/>
          </a:xfrm>
          <a:prstGeom prst="rect">
            <a:avLst/>
          </a:prstGeom>
        </p:spPr>
      </p:pic>
    </p:spTree>
    <p:extLst>
      <p:ext uri="{BB962C8B-B14F-4D97-AF65-F5344CB8AC3E}">
        <p14:creationId xmlns:p14="http://schemas.microsoft.com/office/powerpoint/2010/main" val="3100514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______  ( SONG) REALLY ABOUT? </a:t>
            </a:r>
            <a:endParaRPr lang="en-US" dirty="0"/>
          </a:p>
        </p:txBody>
      </p:sp>
      <p:sp>
        <p:nvSpPr>
          <p:cNvPr id="3" name="Content Placeholder 2"/>
          <p:cNvSpPr>
            <a:spLocks noGrp="1"/>
          </p:cNvSpPr>
          <p:nvPr>
            <p:ph idx="1"/>
          </p:nvPr>
        </p:nvSpPr>
        <p:spPr/>
        <p:txBody>
          <a:bodyPr/>
          <a:lstStyle/>
          <a:p>
            <a:r>
              <a:rPr lang="en-US" dirty="0"/>
              <a:t>However this time these people are so incredibly off the mark, that there aren't any marks left within 100ks. </a:t>
            </a:r>
            <a:br>
              <a:rPr lang="en-US" dirty="0"/>
            </a:br>
            <a:r>
              <a:rPr lang="en-US" dirty="0"/>
              <a:t/>
            </a:r>
            <a:br>
              <a:rPr lang="en-US" dirty="0"/>
            </a:br>
            <a:r>
              <a:rPr lang="en-US" dirty="0"/>
              <a:t>The song, 'Whistle' by Flo </a:t>
            </a:r>
            <a:r>
              <a:rPr lang="en-US" dirty="0" err="1"/>
              <a:t>Rida</a:t>
            </a:r>
            <a:r>
              <a:rPr lang="en-US" dirty="0"/>
              <a:t>...is actually about netball. </a:t>
            </a:r>
            <a:br>
              <a:rPr lang="en-US" dirty="0"/>
            </a:br>
            <a:r>
              <a:rPr lang="en-US" dirty="0"/>
              <a:t/>
            </a:r>
            <a:br>
              <a:rPr lang="en-US" dirty="0"/>
            </a:br>
            <a:r>
              <a:rPr lang="en-US" dirty="0"/>
              <a:t>Yes, netball. </a:t>
            </a:r>
            <a:br>
              <a:rPr lang="en-US" dirty="0"/>
            </a:br>
            <a:r>
              <a:rPr lang="en-US" dirty="0"/>
              <a:t/>
            </a:r>
            <a:br>
              <a:rPr lang="en-US" dirty="0"/>
            </a:br>
            <a:endParaRPr lang="en-US" dirty="0"/>
          </a:p>
        </p:txBody>
      </p:sp>
    </p:spTree>
    <p:extLst>
      <p:ext uri="{BB962C8B-B14F-4D97-AF65-F5344CB8AC3E}">
        <p14:creationId xmlns:p14="http://schemas.microsoft.com/office/powerpoint/2010/main" val="2605228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Blow My Whistle – Net Ball </a:t>
            </a:r>
            <a:endParaRPr lang="en-US" dirty="0"/>
          </a:p>
        </p:txBody>
      </p:sp>
      <p:sp>
        <p:nvSpPr>
          <p:cNvPr id="3" name="Content Placeholder 2"/>
          <p:cNvSpPr>
            <a:spLocks noGrp="1"/>
          </p:cNvSpPr>
          <p:nvPr>
            <p:ph idx="1"/>
          </p:nvPr>
        </p:nvSpPr>
        <p:spPr/>
        <p:txBody>
          <a:bodyPr>
            <a:normAutofit fontScale="40000" lnSpcReduction="20000"/>
          </a:bodyPr>
          <a:lstStyle/>
          <a:p>
            <a:r>
              <a:rPr lang="en-US" sz="4500" dirty="0"/>
              <a:t>Only this time Flo </a:t>
            </a:r>
            <a:r>
              <a:rPr lang="en-US" sz="4500" dirty="0" err="1"/>
              <a:t>Rida</a:t>
            </a:r>
            <a:r>
              <a:rPr lang="en-US" sz="4500" dirty="0"/>
              <a:t> is singing about the beauty of training up rookie umpires and the importance of proper whistle blowing technique when calling fouls and starting rounds. </a:t>
            </a:r>
            <a:br>
              <a:rPr lang="en-US" sz="4500" dirty="0"/>
            </a:br>
            <a:r>
              <a:rPr lang="en-US" sz="4500" dirty="0"/>
              <a:t/>
            </a:r>
            <a:br>
              <a:rPr lang="en-US" sz="4500" dirty="0"/>
            </a:br>
            <a:r>
              <a:rPr lang="en-US" sz="4500" dirty="0"/>
              <a:t>Only this time Flo </a:t>
            </a:r>
            <a:r>
              <a:rPr lang="en-US" sz="4500" dirty="0" err="1"/>
              <a:t>Rida</a:t>
            </a:r>
            <a:r>
              <a:rPr lang="en-US" sz="4500" dirty="0"/>
              <a:t> is singing about the beauty of training up rookie umpires and the importance of proper whistle blowing technique when calling fouls and starting rounds. </a:t>
            </a:r>
            <a:br>
              <a:rPr lang="en-US" sz="4500" dirty="0"/>
            </a:br>
            <a:r>
              <a:rPr lang="en-US" dirty="0"/>
              <a:t/>
            </a:r>
            <a:br>
              <a:rPr lang="en-US" dirty="0"/>
            </a:br>
            <a:endParaRPr lang="en-US" dirty="0"/>
          </a:p>
          <a:p>
            <a:r>
              <a:rPr lang="en-US" dirty="0"/>
              <a:t> </a:t>
            </a:r>
          </a:p>
          <a:p>
            <a:r>
              <a:rPr lang="en-US" dirty="0"/>
              <a:t> </a:t>
            </a:r>
          </a:p>
          <a:p>
            <a:r>
              <a:rPr lang="en-US" dirty="0"/>
              <a:t> </a:t>
            </a:r>
          </a:p>
          <a:p>
            <a:r>
              <a:rPr lang="en-US" dirty="0"/>
              <a:t> </a:t>
            </a:r>
          </a:p>
          <a:p>
            <a:r>
              <a:rPr lang="en-US" dirty="0"/>
              <a:t> </a:t>
            </a:r>
          </a:p>
          <a:p>
            <a:r>
              <a:rPr lang="en-US" dirty="0"/>
              <a:t> </a:t>
            </a:r>
          </a:p>
          <a:p>
            <a:r>
              <a:rPr lang="en-US" b="1" dirty="0"/>
              <a:t>3</a:t>
            </a:r>
            <a:r>
              <a:rPr lang="en-US" dirty="0"/>
              <a:t> of </a:t>
            </a:r>
            <a:r>
              <a:rPr lang="en-US" b="1" dirty="0"/>
              <a:t>42</a:t>
            </a:r>
            <a:endParaRPr lang="en-US" dirty="0"/>
          </a:p>
          <a:p>
            <a:r>
              <a:rPr lang="en-US" dirty="0"/>
              <a:t> </a:t>
            </a:r>
          </a:p>
          <a:p>
            <a:endParaRPr lang="en-US" dirty="0"/>
          </a:p>
        </p:txBody>
      </p:sp>
      <p:pic>
        <p:nvPicPr>
          <p:cNvPr id="4" name="Picture 3"/>
          <p:cNvPicPr>
            <a:picLocks noChangeAspect="1"/>
          </p:cNvPicPr>
          <p:nvPr/>
        </p:nvPicPr>
        <p:blipFill>
          <a:blip r:embed="rId2"/>
          <a:stretch>
            <a:fillRect/>
          </a:stretch>
        </p:blipFill>
        <p:spPr>
          <a:xfrm>
            <a:off x="2946242" y="3176757"/>
            <a:ext cx="3581400" cy="2273300"/>
          </a:xfrm>
          <a:prstGeom prst="rect">
            <a:avLst/>
          </a:prstGeom>
        </p:spPr>
      </p:pic>
    </p:spTree>
    <p:extLst>
      <p:ext uri="{BB962C8B-B14F-4D97-AF65-F5344CB8AC3E}">
        <p14:creationId xmlns:p14="http://schemas.microsoft.com/office/powerpoint/2010/main" val="74349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Analysis </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85800" y="1371600"/>
            <a:ext cx="7772400" cy="4114800"/>
          </a:xfrm>
          <a:prstGeom prst="rect">
            <a:avLst/>
          </a:prstGeom>
        </p:spPr>
      </p:pic>
    </p:spTree>
    <p:extLst>
      <p:ext uri="{BB962C8B-B14F-4D97-AF65-F5344CB8AC3E}">
        <p14:creationId xmlns:p14="http://schemas.microsoft.com/office/powerpoint/2010/main" val="2711638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in our Text: </a:t>
            </a:r>
            <a:endParaRPr lang="en-US" dirty="0"/>
          </a:p>
        </p:txBody>
      </p:sp>
      <p:sp>
        <p:nvSpPr>
          <p:cNvPr id="3" name="Content Placeholder 2"/>
          <p:cNvSpPr>
            <a:spLocks noGrp="1"/>
          </p:cNvSpPr>
          <p:nvPr>
            <p:ph idx="1"/>
          </p:nvPr>
        </p:nvSpPr>
        <p:spPr/>
        <p:txBody>
          <a:bodyPr/>
          <a:lstStyle/>
          <a:p>
            <a:endParaRPr lang="en-US" dirty="0" smtClean="0"/>
          </a:p>
          <a:p>
            <a:r>
              <a:rPr lang="en-US" dirty="0" smtClean="0"/>
              <a:t>Chapter 7:  EXAMPLES OF ANALYSIS </a:t>
            </a:r>
            <a:endParaRPr lang="en-US" dirty="0"/>
          </a:p>
        </p:txBody>
      </p:sp>
    </p:spTree>
    <p:extLst>
      <p:ext uri="{BB962C8B-B14F-4D97-AF65-F5344CB8AC3E}">
        <p14:creationId xmlns:p14="http://schemas.microsoft.com/office/powerpoint/2010/main" val="705448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Analyses to Read: </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sz="2800" dirty="0" smtClean="0"/>
              <a:t>Parallel Worlds:  Write &amp; Post Summary For Friday: </a:t>
            </a:r>
          </a:p>
          <a:p>
            <a:endParaRPr lang="en-US" sz="2800" dirty="0"/>
          </a:p>
          <a:p>
            <a:r>
              <a:rPr lang="en-US" sz="2800" dirty="0" smtClean="0"/>
              <a:t>Find your own example of an analysis:  What did it help you </a:t>
            </a:r>
            <a:r>
              <a:rPr lang="en-US" sz="2800" smtClean="0"/>
              <a:t>understand better?   </a:t>
            </a:r>
            <a:endParaRPr lang="en-US" sz="2800" dirty="0"/>
          </a:p>
        </p:txBody>
      </p:sp>
    </p:spTree>
    <p:extLst>
      <p:ext uri="{BB962C8B-B14F-4D97-AF65-F5344CB8AC3E}">
        <p14:creationId xmlns:p14="http://schemas.microsoft.com/office/powerpoint/2010/main" val="420568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analysis???? </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sz="3600" dirty="0" smtClean="0"/>
              <a:t>A way to look deeply at a topic from several points of view</a:t>
            </a:r>
            <a:endParaRPr lang="en-US" sz="3600" dirty="0"/>
          </a:p>
        </p:txBody>
      </p:sp>
    </p:spTree>
    <p:extLst>
      <p:ext uri="{BB962C8B-B14F-4D97-AF65-F5344CB8AC3E}">
        <p14:creationId xmlns:p14="http://schemas.microsoft.com/office/powerpoint/2010/main" val="3551317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right college for you? </a:t>
            </a:r>
            <a:endParaRPr lang="en-US" dirty="0"/>
          </a:p>
        </p:txBody>
      </p:sp>
      <p:sp>
        <p:nvSpPr>
          <p:cNvPr id="3" name="Content Placeholder 2"/>
          <p:cNvSpPr>
            <a:spLocks noGrp="1"/>
          </p:cNvSpPr>
          <p:nvPr>
            <p:ph idx="1"/>
          </p:nvPr>
        </p:nvSpPr>
        <p:spPr/>
        <p:txBody>
          <a:bodyPr>
            <a:normAutofit/>
          </a:bodyPr>
          <a:lstStyle/>
          <a:p>
            <a:pPr marL="68580" indent="0">
              <a:buNone/>
            </a:pPr>
            <a:endParaRPr lang="en-US" sz="2400" dirty="0" smtClean="0"/>
          </a:p>
          <a:p>
            <a:pPr marL="68580" indent="0">
              <a:buNone/>
            </a:pPr>
            <a:r>
              <a:rPr lang="en-US" sz="3600" dirty="0" smtClean="0"/>
              <a:t>What did you take into account?  </a:t>
            </a:r>
          </a:p>
          <a:p>
            <a:r>
              <a:rPr lang="en-US" sz="3600" dirty="0"/>
              <a:t> </a:t>
            </a:r>
            <a:r>
              <a:rPr lang="en-US" sz="3600" dirty="0" smtClean="0"/>
              <a:t>Cost</a:t>
            </a:r>
          </a:p>
          <a:p>
            <a:r>
              <a:rPr lang="en-US" sz="3600" dirty="0" smtClean="0"/>
              <a:t>Location</a:t>
            </a:r>
          </a:p>
          <a:p>
            <a:r>
              <a:rPr lang="en-US" sz="3600" dirty="0" smtClean="0"/>
              <a:t>Flexibility</a:t>
            </a:r>
          </a:p>
          <a:p>
            <a:r>
              <a:rPr lang="en-US" sz="3600" dirty="0" smtClean="0"/>
              <a:t>Majors</a:t>
            </a:r>
            <a:endParaRPr lang="en-US" sz="3600" dirty="0"/>
          </a:p>
        </p:txBody>
      </p:sp>
    </p:spTree>
    <p:extLst>
      <p:ext uri="{BB962C8B-B14F-4D97-AF65-F5344CB8AC3E}">
        <p14:creationId xmlns:p14="http://schemas.microsoft.com/office/powerpoint/2010/main" val="2236370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spend your day? </a:t>
            </a:r>
            <a:endParaRPr lang="en-US" dirty="0"/>
          </a:p>
        </p:txBody>
      </p:sp>
      <p:sp>
        <p:nvSpPr>
          <p:cNvPr id="3" name="Content Placeholder 2"/>
          <p:cNvSpPr>
            <a:spLocks noGrp="1"/>
          </p:cNvSpPr>
          <p:nvPr>
            <p:ph idx="1"/>
          </p:nvPr>
        </p:nvSpPr>
        <p:spPr/>
        <p:txBody>
          <a:bodyPr>
            <a:normAutofit/>
          </a:bodyPr>
          <a:lstStyle/>
          <a:p>
            <a:r>
              <a:rPr lang="en-US" sz="2400" dirty="0" smtClean="0"/>
              <a:t>Classes</a:t>
            </a:r>
          </a:p>
          <a:p>
            <a:r>
              <a:rPr lang="en-US" sz="2400" dirty="0" smtClean="0"/>
              <a:t>Work</a:t>
            </a:r>
          </a:p>
          <a:p>
            <a:r>
              <a:rPr lang="en-US" sz="2400" dirty="0" smtClean="0"/>
              <a:t>Homework</a:t>
            </a:r>
          </a:p>
          <a:p>
            <a:r>
              <a:rPr lang="en-US" sz="2400" dirty="0" smtClean="0"/>
              <a:t>Household</a:t>
            </a:r>
          </a:p>
          <a:p>
            <a:r>
              <a:rPr lang="en-US" sz="2400" dirty="0" smtClean="0"/>
              <a:t>Family</a:t>
            </a:r>
          </a:p>
          <a:p>
            <a:r>
              <a:rPr lang="en-US" sz="2400" dirty="0" smtClean="0"/>
              <a:t>Free Time</a:t>
            </a:r>
          </a:p>
          <a:p>
            <a:r>
              <a:rPr lang="en-US" sz="2400" dirty="0" smtClean="0"/>
              <a:t>Electronics</a:t>
            </a:r>
          </a:p>
          <a:p>
            <a:r>
              <a:rPr lang="en-US" sz="2400" dirty="0" smtClean="0"/>
              <a:t>Friends </a:t>
            </a:r>
          </a:p>
        </p:txBody>
      </p:sp>
    </p:spTree>
    <p:extLst>
      <p:ext uri="{BB962C8B-B14F-4D97-AF65-F5344CB8AC3E}">
        <p14:creationId xmlns:p14="http://schemas.microsoft.com/office/powerpoint/2010/main" val="313065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your money go? </a:t>
            </a:r>
            <a:endParaRPr lang="en-US" dirty="0"/>
          </a:p>
        </p:txBody>
      </p:sp>
      <p:sp>
        <p:nvSpPr>
          <p:cNvPr id="3" name="Content Placeholder 2"/>
          <p:cNvSpPr>
            <a:spLocks noGrp="1"/>
          </p:cNvSpPr>
          <p:nvPr>
            <p:ph idx="1"/>
          </p:nvPr>
        </p:nvSpPr>
        <p:spPr/>
        <p:txBody>
          <a:bodyPr/>
          <a:lstStyle/>
          <a:p>
            <a:r>
              <a:rPr lang="en-US" dirty="0" smtClean="0"/>
              <a:t>Housing</a:t>
            </a:r>
          </a:p>
          <a:p>
            <a:r>
              <a:rPr lang="en-US" dirty="0" smtClean="0"/>
              <a:t>Food</a:t>
            </a:r>
          </a:p>
          <a:p>
            <a:r>
              <a:rPr lang="en-US" dirty="0" smtClean="0"/>
              <a:t>Car– Gas</a:t>
            </a:r>
          </a:p>
          <a:p>
            <a:r>
              <a:rPr lang="en-US" dirty="0" smtClean="0"/>
              <a:t>Car upkeep</a:t>
            </a:r>
          </a:p>
          <a:p>
            <a:endParaRPr lang="en-US" dirty="0"/>
          </a:p>
        </p:txBody>
      </p:sp>
      <p:pic>
        <p:nvPicPr>
          <p:cNvPr id="4" name="Picture 3"/>
          <p:cNvPicPr>
            <a:picLocks noChangeAspect="1"/>
          </p:cNvPicPr>
          <p:nvPr/>
        </p:nvPicPr>
        <p:blipFill>
          <a:blip r:embed="rId2"/>
          <a:stretch>
            <a:fillRect/>
          </a:stretch>
        </p:blipFill>
        <p:spPr>
          <a:xfrm>
            <a:off x="2819400" y="2260600"/>
            <a:ext cx="3492500" cy="2324100"/>
          </a:xfrm>
          <a:prstGeom prst="rect">
            <a:avLst/>
          </a:prstGeom>
        </p:spPr>
      </p:pic>
    </p:spTree>
    <p:extLst>
      <p:ext uri="{BB962C8B-B14F-4D97-AF65-F5344CB8AC3E}">
        <p14:creationId xmlns:p14="http://schemas.microsoft.com/office/powerpoint/2010/main" val="1257273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____________</a:t>
            </a:r>
            <a:br>
              <a:rPr lang="en-US" dirty="0" smtClean="0"/>
            </a:br>
            <a:r>
              <a:rPr lang="en-US" dirty="0" smtClean="0"/>
              <a:t>Influence _____________</a:t>
            </a:r>
            <a:endParaRPr lang="en-US" dirty="0"/>
          </a:p>
        </p:txBody>
      </p:sp>
      <p:sp>
        <p:nvSpPr>
          <p:cNvPr id="3" name="Content Placeholder 2"/>
          <p:cNvSpPr>
            <a:spLocks noGrp="1"/>
          </p:cNvSpPr>
          <p:nvPr>
            <p:ph idx="1"/>
          </p:nvPr>
        </p:nvSpPr>
        <p:spPr/>
        <p:txBody>
          <a:bodyPr>
            <a:normAutofit/>
          </a:bodyPr>
          <a:lstStyle/>
          <a:p>
            <a:r>
              <a:rPr lang="en-US" sz="3200" dirty="0" smtClean="0"/>
              <a:t>Examples from Election: </a:t>
            </a:r>
          </a:p>
          <a:p>
            <a:endParaRPr lang="en-US" sz="3200" dirty="0"/>
          </a:p>
          <a:p>
            <a:pPr lvl="1"/>
            <a:r>
              <a:rPr lang="en-US" sz="3200" dirty="0" smtClean="0"/>
              <a:t> Who do the debates affect? </a:t>
            </a:r>
          </a:p>
          <a:p>
            <a:pPr lvl="1"/>
            <a:r>
              <a:rPr lang="en-US" sz="3200" dirty="0" smtClean="0"/>
              <a:t>What influences “Swing Voters”?</a:t>
            </a:r>
          </a:p>
          <a:p>
            <a:pPr lvl="1"/>
            <a:r>
              <a:rPr lang="en-US" sz="3200" dirty="0" smtClean="0"/>
              <a:t>Why do both candidates play down their debate ability? </a:t>
            </a:r>
            <a:endParaRPr lang="en-US" sz="3200" dirty="0"/>
          </a:p>
        </p:txBody>
      </p:sp>
    </p:spTree>
    <p:extLst>
      <p:ext uri="{BB962C8B-B14F-4D97-AF65-F5344CB8AC3E}">
        <p14:creationId xmlns:p14="http://schemas.microsoft.com/office/powerpoint/2010/main" val="1207194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  Examples of Analysis</a:t>
            </a:r>
            <a:endParaRPr lang="en-US" dirty="0"/>
          </a:p>
        </p:txBody>
      </p:sp>
      <p:sp>
        <p:nvSpPr>
          <p:cNvPr id="3" name="Content Placeholder 2"/>
          <p:cNvSpPr>
            <a:spLocks noGrp="1"/>
          </p:cNvSpPr>
          <p:nvPr>
            <p:ph idx="1"/>
          </p:nvPr>
        </p:nvSpPr>
        <p:spPr/>
        <p:txBody>
          <a:bodyPr/>
          <a:lstStyle/>
          <a:p>
            <a:r>
              <a:rPr lang="en-US" dirty="0" smtClean="0"/>
              <a:t>Pink Slime:   How has the  general knowledge of pink slime affected school lunches?  </a:t>
            </a:r>
            <a:endParaRPr lang="en-US" dirty="0"/>
          </a:p>
        </p:txBody>
      </p:sp>
      <p:pic>
        <p:nvPicPr>
          <p:cNvPr id="4" name="Picture 3"/>
          <p:cNvPicPr>
            <a:picLocks noChangeAspect="1"/>
          </p:cNvPicPr>
          <p:nvPr/>
        </p:nvPicPr>
        <p:blipFill>
          <a:blip r:embed="rId2"/>
          <a:stretch>
            <a:fillRect/>
          </a:stretch>
        </p:blipFill>
        <p:spPr>
          <a:xfrm>
            <a:off x="1869692" y="2389647"/>
            <a:ext cx="4876800" cy="3187700"/>
          </a:xfrm>
          <a:prstGeom prst="rect">
            <a:avLst/>
          </a:prstGeom>
        </p:spPr>
      </p:pic>
    </p:spTree>
    <p:extLst>
      <p:ext uri="{BB962C8B-B14F-4D97-AF65-F5344CB8AC3E}">
        <p14:creationId xmlns:p14="http://schemas.microsoft.com/office/powerpoint/2010/main" val="343044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731" y="390107"/>
            <a:ext cx="7772400" cy="1143000"/>
          </a:xfrm>
        </p:spPr>
        <p:txBody>
          <a:bodyPr/>
          <a:lstStyle/>
          <a:p>
            <a:r>
              <a:rPr lang="en-US" dirty="0" smtClean="0"/>
              <a:t>How much sugar is in your diet? </a:t>
            </a:r>
            <a:endParaRPr lang="en-US" dirty="0"/>
          </a:p>
        </p:txBody>
      </p:sp>
      <p:pic>
        <p:nvPicPr>
          <p:cNvPr id="6" name="Content Placeholder 5"/>
          <p:cNvPicPr>
            <a:picLocks noGrp="1" noChangeAspect="1"/>
          </p:cNvPicPr>
          <p:nvPr>
            <p:ph idx="1"/>
          </p:nvPr>
        </p:nvPicPr>
        <p:blipFill>
          <a:blip r:embed="rId2"/>
          <a:srcRect l="-28061" r="-28061"/>
          <a:stretch>
            <a:fillRect/>
          </a:stretch>
        </p:blipFill>
        <p:spPr/>
      </p:pic>
    </p:spTree>
    <p:extLst>
      <p:ext uri="{BB962C8B-B14F-4D97-AF65-F5344CB8AC3E}">
        <p14:creationId xmlns:p14="http://schemas.microsoft.com/office/powerpoint/2010/main" val="1421726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what went wrong with Penn State Football?  </a:t>
            </a:r>
            <a:endParaRPr lang="en-US" dirty="0"/>
          </a:p>
        </p:txBody>
      </p:sp>
      <p:sp>
        <p:nvSpPr>
          <p:cNvPr id="3" name="Content Placeholder 2"/>
          <p:cNvSpPr>
            <a:spLocks noGrp="1"/>
          </p:cNvSpPr>
          <p:nvPr>
            <p:ph sz="quarter" idx="13"/>
          </p:nvPr>
        </p:nvSpPr>
        <p:spPr/>
        <p:txBody>
          <a:bodyPr/>
          <a:lstStyle/>
          <a:p>
            <a:endParaRPr lang="en-US" dirty="0" smtClean="0"/>
          </a:p>
          <a:p>
            <a:pPr marL="68580" indent="0">
              <a:buNone/>
            </a:pPr>
            <a:endParaRPr lang="en-US" dirty="0" smtClean="0"/>
          </a:p>
        </p:txBody>
      </p:sp>
      <p:pic>
        <p:nvPicPr>
          <p:cNvPr id="5" name="Content Placeholder 4"/>
          <p:cNvPicPr>
            <a:picLocks noGrp="1" noChangeAspect="1"/>
          </p:cNvPicPr>
          <p:nvPr>
            <p:ph sz="quarter" idx="14"/>
          </p:nvPr>
        </p:nvPicPr>
        <p:blipFill>
          <a:blip r:embed="rId2"/>
          <a:srcRect l="18032" r="18032"/>
          <a:stretch>
            <a:fillRect/>
          </a:stretch>
        </p:blipFill>
        <p:spPr/>
      </p:pic>
      <p:pic>
        <p:nvPicPr>
          <p:cNvPr id="6" name="Picture 5"/>
          <p:cNvPicPr>
            <a:picLocks noChangeAspect="1"/>
          </p:cNvPicPr>
          <p:nvPr/>
        </p:nvPicPr>
        <p:blipFill>
          <a:blip r:embed="rId3"/>
          <a:stretch>
            <a:fillRect/>
          </a:stretch>
        </p:blipFill>
        <p:spPr>
          <a:xfrm>
            <a:off x="889401" y="1803400"/>
            <a:ext cx="2501900" cy="3251200"/>
          </a:xfrm>
          <a:prstGeom prst="rect">
            <a:avLst/>
          </a:prstGeom>
        </p:spPr>
      </p:pic>
    </p:spTree>
    <p:extLst>
      <p:ext uri="{BB962C8B-B14F-4D97-AF65-F5344CB8AC3E}">
        <p14:creationId xmlns:p14="http://schemas.microsoft.com/office/powerpoint/2010/main" val="586077883"/>
      </p:ext>
    </p:extLst>
  </p:cSld>
  <p:clrMapOvr>
    <a:masterClrMapping/>
  </p:clrMapOvr>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83</TotalTime>
  <Words>352</Words>
  <Application>Microsoft Macintosh PowerPoint</Application>
  <PresentationFormat>On-screen Show (4:3)</PresentationFormat>
  <Paragraphs>70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Urban Pop</vt:lpstr>
      <vt:lpstr>An analysis</vt:lpstr>
      <vt:lpstr>What is an analysis???? </vt:lpstr>
      <vt:lpstr>What is the right college for you? </vt:lpstr>
      <vt:lpstr>How do you spend your day? </vt:lpstr>
      <vt:lpstr>Where does your money go? </vt:lpstr>
      <vt:lpstr>How does ____________ Influence _____________</vt:lpstr>
      <vt:lpstr>Food :  Examples of Analysis</vt:lpstr>
      <vt:lpstr>How much sugar is in your diet? </vt:lpstr>
      <vt:lpstr> what went wrong with Penn State Football?  </vt:lpstr>
      <vt:lpstr>What happened with Apple Maps</vt:lpstr>
      <vt:lpstr>Why would people create a new toilet? </vt:lpstr>
      <vt:lpstr>Water, Sanitation &amp; Hygiene</vt:lpstr>
      <vt:lpstr>Bill And Melinda Gates Foundation Names Winners Of Toilet Reinvention Challenge  AP  |  By By DONNA GORDON BLANKINSHIP Posted: 08/15/2012 3:14 am Updated: 08/17/2012 11:35 am  </vt:lpstr>
      <vt:lpstr>How do they stack up against one another? </vt:lpstr>
      <vt:lpstr>WHAT IS ______  ( SONG) REALLY ABOUT? </vt:lpstr>
      <vt:lpstr>Blow My Whistle – Net Ball </vt:lpstr>
      <vt:lpstr>Financial Analysis </vt:lpstr>
      <vt:lpstr>Analysis in our Text: </vt:lpstr>
      <vt:lpstr>2  Analyses to Read: </vt:lpstr>
    </vt:vector>
  </TitlesOfParts>
  <Company>Northampton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analysis</dc:title>
  <dc:creator>Karen Rodgers</dc:creator>
  <cp:lastModifiedBy>Karen Rodgers</cp:lastModifiedBy>
  <cp:revision>7</cp:revision>
  <dcterms:created xsi:type="dcterms:W3CDTF">2012-10-03T00:01:02Z</dcterms:created>
  <dcterms:modified xsi:type="dcterms:W3CDTF">2012-10-03T14:58:44Z</dcterms:modified>
</cp:coreProperties>
</file>