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9DBCC1-B44B-4BB6-A374-7A9BBC4BF8C4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A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734DEA-0721-4074-806F-503EB9CD96C6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982328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48F6F52-D507-42B6-8A42-63214826B6BA}" type="slidenum">
              <a:rPr lang="fr-FR" smtClean="0"/>
              <a:pPr>
                <a:defRPr/>
              </a:pPr>
              <a:t>1</a:t>
            </a:fld>
            <a:endParaRPr lang="fr-FR" smtClean="0"/>
          </a:p>
        </p:txBody>
      </p:sp>
      <p:sp>
        <p:nvSpPr>
          <p:cNvPr id="59395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9396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r-CA" smtClean="0"/>
              <a:t>Le culot globulaire est le produit sanguin le plus transfusé, la demande est de l’ordre 200000/par depuis 2003.</a:t>
            </a:r>
          </a:p>
          <a:p>
            <a:pPr eaLnBrk="1" hangingPunct="1"/>
            <a:r>
              <a:rPr lang="fr-CA" smtClean="0"/>
              <a:t>En dépit, des différentes améliorations apportées aux solutions de conservation, les GR subissent pendant les 42 jours de conservations différentes modifications appelées les lésions de conservation. Ces lésions peuvent être regroupées en 3 groupes:biochimiques,    </a:t>
            </a:r>
          </a:p>
        </p:txBody>
      </p:sp>
      <p:sp>
        <p:nvSpPr>
          <p:cNvPr id="59397" name="Espace réservé du numéro de diapositive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/>
            <a:fld id="{3672142F-6D53-406A-A7DB-2314C79DAB3E}" type="slidenum">
              <a:rPr lang="fr-CA" sz="1200"/>
              <a:pPr algn="r" eaLnBrk="1" hangingPunct="1"/>
              <a:t>1</a:t>
            </a:fld>
            <a:endParaRPr lang="fr-CA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0419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CA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46135C6-A041-4970-B5BA-777C32C87E5C}" type="slidenum">
              <a:rPr lang="fr-CA" smtClean="0"/>
              <a:pPr>
                <a:defRPr/>
              </a:pPr>
              <a:t>2</a:t>
            </a:fld>
            <a:endParaRPr lang="fr-C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83243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17655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98204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7798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845989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0510561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91836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813338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74963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52535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663983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0AB5-E5EA-4B82-9F5A-D7716C80CF8F}" type="datetimeFigureOut">
              <a:rPr lang="fr-CA" smtClean="0"/>
              <a:t>2013-01-30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4C23C7-782F-4C57-95B1-4F8A49A08B8B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092793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oneTexte 6"/>
          <p:cNvSpPr txBox="1">
            <a:spLocks noChangeArrowheads="1"/>
          </p:cNvSpPr>
          <p:nvPr/>
        </p:nvSpPr>
        <p:spPr bwMode="auto">
          <a:xfrm>
            <a:off x="1908175" y="1773238"/>
            <a:ext cx="7375525" cy="4151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lvl="2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fr-CA" sz="1600" b="1">
                <a:latin typeface="Comic Sans MS" pitchFamily="66" charset="0"/>
              </a:rPr>
              <a:t> </a:t>
            </a:r>
            <a:r>
              <a:rPr lang="fr-FR" b="1">
                <a:latin typeface="Comic Sans MS" pitchFamily="66" charset="0"/>
              </a:rPr>
              <a:t>Biochemical</a:t>
            </a:r>
            <a:r>
              <a:rPr lang="fr-FR">
                <a:latin typeface="Comic Sans MS" pitchFamily="66" charset="0"/>
              </a:rPr>
              <a:t> </a:t>
            </a:r>
            <a:r>
              <a:rPr lang="fr-CA" sz="1600">
                <a:latin typeface="Comic Sans MS" pitchFamily="66" charset="0"/>
              </a:rPr>
              <a:t>: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 sz="1600">
                <a:latin typeface="Comic Sans MS" pitchFamily="66" charset="0"/>
              </a:rPr>
              <a:t> </a:t>
            </a:r>
            <a:r>
              <a:rPr lang="fr-CA">
                <a:latin typeface="Comic Sans MS" pitchFamily="66" charset="0"/>
              </a:rPr>
              <a:t>↓ATP, 2,3 DPG, NO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>
                <a:latin typeface="Comic Sans MS" pitchFamily="66" charset="0"/>
              </a:rPr>
              <a:t> ↑</a:t>
            </a:r>
            <a:r>
              <a:rPr lang="fr-FR">
                <a:latin typeface="Comic Sans MS" pitchFamily="66" charset="0"/>
              </a:rPr>
              <a:t>Peroxidation of membrane lipids </a:t>
            </a:r>
            <a:endParaRPr lang="fr-CA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>
                <a:latin typeface="Comic Sans MS" pitchFamily="66" charset="0"/>
              </a:rPr>
              <a:t> ↑</a:t>
            </a:r>
            <a:r>
              <a:rPr lang="fr-FR">
                <a:latin typeface="Comic Sans MS" pitchFamily="66" charset="0"/>
              </a:rPr>
              <a:t>Release of intracellular K </a:t>
            </a:r>
            <a:r>
              <a:rPr lang="fr-FR" baseline="30000">
                <a:latin typeface="Comic Sans MS" pitchFamily="66" charset="0"/>
              </a:rPr>
              <a:t>+</a:t>
            </a:r>
            <a:r>
              <a:rPr lang="fr-FR">
                <a:latin typeface="Comic Sans MS" pitchFamily="66" charset="0"/>
              </a:rPr>
              <a:t> </a:t>
            </a:r>
            <a:endParaRPr lang="fr-CA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>
                <a:latin typeface="Comic Sans MS" pitchFamily="66" charset="0"/>
              </a:rPr>
              <a:t> ↑</a:t>
            </a:r>
            <a:r>
              <a:rPr lang="fr-FR">
                <a:latin typeface="Comic Sans MS" pitchFamily="66" charset="0"/>
              </a:rPr>
              <a:t>Oxidation </a:t>
            </a:r>
            <a:endParaRPr lang="fr-CA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>
                <a:latin typeface="Comic Sans MS" pitchFamily="66" charset="0"/>
              </a:rPr>
              <a:t> ↑</a:t>
            </a:r>
            <a:r>
              <a:rPr lang="fr-FR">
                <a:latin typeface="Comic Sans MS" pitchFamily="66" charset="0"/>
              </a:rPr>
              <a:t>Hemolysis </a:t>
            </a:r>
            <a:endParaRPr lang="fr-CA" sz="1600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endParaRPr lang="fr-CA" sz="800">
              <a:latin typeface="Comic Sans MS" pitchFamily="66" charset="0"/>
            </a:endParaRPr>
          </a:p>
          <a:p>
            <a:pPr lvl="2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fr-CA" sz="1600" b="1">
                <a:latin typeface="Comic Sans MS" pitchFamily="66" charset="0"/>
              </a:rPr>
              <a:t> </a:t>
            </a:r>
            <a:r>
              <a:rPr lang="fr-FR" b="1">
                <a:latin typeface="Comic Sans MS" pitchFamily="66" charset="0"/>
              </a:rPr>
              <a:t>Morphological</a:t>
            </a:r>
            <a:r>
              <a:rPr lang="fr-FR">
                <a:latin typeface="Comic Sans MS" pitchFamily="66" charset="0"/>
              </a:rPr>
              <a:t> </a:t>
            </a:r>
            <a:r>
              <a:rPr lang="fr-CA" sz="1600" b="1">
                <a:latin typeface="Comic Sans MS" pitchFamily="66" charset="0"/>
              </a:rPr>
              <a:t>: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 sz="1600">
                <a:latin typeface="Comic Sans MS" pitchFamily="66" charset="0"/>
              </a:rPr>
              <a:t> </a:t>
            </a:r>
            <a:r>
              <a:rPr lang="fr-CA">
                <a:latin typeface="Comic Sans MS" pitchFamily="66" charset="0"/>
              </a:rPr>
              <a:t>Modification of RBC proteins</a:t>
            </a:r>
            <a:r>
              <a:rPr lang="fr-CA" b="1">
                <a:solidFill>
                  <a:srgbClr val="C00000"/>
                </a:solidFill>
                <a:latin typeface="Comic Sans MS" pitchFamily="66" charset="0"/>
              </a:rPr>
              <a:t>: band 3</a:t>
            </a:r>
            <a:r>
              <a:rPr lang="fr-CA">
                <a:latin typeface="Comic Sans MS" pitchFamily="66" charset="0"/>
              </a:rPr>
              <a:t>, </a:t>
            </a:r>
            <a:r>
              <a:rPr lang="fr-CA" b="1">
                <a:solidFill>
                  <a:srgbClr val="C00000"/>
                </a:solidFill>
                <a:latin typeface="Comic Sans MS" pitchFamily="66" charset="0"/>
              </a:rPr>
              <a:t>spectrin</a:t>
            </a:r>
          </a:p>
          <a:p>
            <a:pPr lvl="4" eaLnBrk="1" hangingPunct="1">
              <a:buClr>
                <a:srgbClr val="CC3300"/>
              </a:buClr>
            </a:pPr>
            <a:r>
              <a:rPr lang="fr-CA">
                <a:latin typeface="Comic Sans MS" pitchFamily="66" charset="0"/>
              </a:rPr>
              <a:t> and </a:t>
            </a:r>
            <a:r>
              <a:rPr lang="fr-CA" b="1">
                <a:solidFill>
                  <a:srgbClr val="C00000"/>
                </a:solidFill>
                <a:latin typeface="Comic Sans MS" pitchFamily="66" charset="0"/>
              </a:rPr>
              <a:t>hemoglobin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 sz="1600">
                <a:latin typeface="Comic Sans MS" pitchFamily="66" charset="0"/>
              </a:rPr>
              <a:t> </a:t>
            </a:r>
            <a:r>
              <a:rPr lang="fr-FR">
                <a:latin typeface="Comic Sans MS" pitchFamily="66" charset="0"/>
              </a:rPr>
              <a:t>Externalization of phosphatidylserine </a:t>
            </a:r>
            <a:r>
              <a:rPr lang="fr-CA" sz="1600">
                <a:latin typeface="Comic Sans MS" pitchFamily="66" charset="0"/>
              </a:rPr>
              <a:t>(PS) 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endParaRPr lang="fr-CA" sz="800">
              <a:latin typeface="Comic Sans MS" pitchFamily="66" charset="0"/>
            </a:endParaRPr>
          </a:p>
          <a:p>
            <a:pPr lvl="2" eaLnBrk="1" hangingPunct="1">
              <a:buClr>
                <a:schemeClr val="tx2"/>
              </a:buClr>
              <a:buFont typeface="Wingdings" pitchFamily="2" charset="2"/>
              <a:buChar char="Ø"/>
            </a:pPr>
            <a:r>
              <a:rPr lang="fr-CA" sz="1600" b="1">
                <a:latin typeface="Comic Sans MS" pitchFamily="66" charset="0"/>
              </a:rPr>
              <a:t> </a:t>
            </a:r>
            <a:r>
              <a:rPr lang="fr-FR" b="1">
                <a:latin typeface="Comic Sans MS" pitchFamily="66" charset="0"/>
              </a:rPr>
              <a:t>Biomechanical</a:t>
            </a:r>
            <a:r>
              <a:rPr lang="fr-FR">
                <a:latin typeface="Comic Sans MS" pitchFamily="66" charset="0"/>
              </a:rPr>
              <a:t> </a:t>
            </a:r>
            <a:r>
              <a:rPr lang="fr-CA" sz="1600" b="1">
                <a:latin typeface="Comic Sans MS" pitchFamily="66" charset="0"/>
              </a:rPr>
              <a:t>:</a:t>
            </a: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 sz="1600">
                <a:latin typeface="Comic Sans MS" pitchFamily="66" charset="0"/>
              </a:rPr>
              <a:t> ↓</a:t>
            </a:r>
            <a:r>
              <a:rPr lang="fr-FR">
                <a:latin typeface="Comic Sans MS" pitchFamily="66" charset="0"/>
              </a:rPr>
              <a:t>Deformability </a:t>
            </a:r>
            <a:endParaRPr lang="fr-CA" sz="1600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  <a:buFont typeface="Wingdings" pitchFamily="2" charset="2"/>
              <a:buChar char="§"/>
            </a:pPr>
            <a:r>
              <a:rPr lang="fr-CA" sz="1600">
                <a:latin typeface="Comic Sans MS" pitchFamily="66" charset="0"/>
              </a:rPr>
              <a:t> ↑</a:t>
            </a:r>
            <a:r>
              <a:rPr lang="fr-FR">
                <a:latin typeface="Comic Sans MS" pitchFamily="66" charset="0"/>
              </a:rPr>
              <a:t>Adherence to endothelial cells </a:t>
            </a:r>
            <a:endParaRPr lang="fr-CA" sz="1600">
              <a:latin typeface="Comic Sans MS" pitchFamily="66" charset="0"/>
            </a:endParaRPr>
          </a:p>
          <a:p>
            <a:pPr lvl="4" eaLnBrk="1" hangingPunct="1">
              <a:buClr>
                <a:srgbClr val="CC3300"/>
              </a:buClr>
            </a:pPr>
            <a:endParaRPr lang="fr-CA" sz="1600">
              <a:latin typeface="Comic Sans MS" pitchFamily="66" charset="0"/>
            </a:endParaRPr>
          </a:p>
        </p:txBody>
      </p:sp>
      <p:sp>
        <p:nvSpPr>
          <p:cNvPr id="24579" name="Titre 4"/>
          <p:cNvSpPr>
            <a:spLocks noGrp="1"/>
          </p:cNvSpPr>
          <p:nvPr>
            <p:ph type="title" idx="4294967295"/>
          </p:nvPr>
        </p:nvSpPr>
        <p:spPr>
          <a:xfrm>
            <a:off x="457200" y="142875"/>
            <a:ext cx="8229600" cy="1143000"/>
          </a:xfrm>
          <a:solidFill>
            <a:srgbClr val="C00000"/>
          </a:solidFill>
        </p:spPr>
        <p:txBody>
          <a:bodyPr/>
          <a:lstStyle/>
          <a:p>
            <a:pPr eaLnBrk="1" hangingPunct="1">
              <a:defRPr/>
            </a:pPr>
            <a:r>
              <a:rPr lang="fr-C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RBC </a:t>
            </a:r>
            <a:r>
              <a:rPr lang="fr-C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storage</a:t>
            </a:r>
            <a:r>
              <a:rPr lang="fr-CA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fr-CA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lesions</a:t>
            </a:r>
            <a:endParaRPr lang="fr-CA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  <a:cs typeface="Arial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736850" y="1700213"/>
            <a:ext cx="6372225" cy="4000500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CA"/>
          </a:p>
        </p:txBody>
      </p:sp>
      <p:sp>
        <p:nvSpPr>
          <p:cNvPr id="15365" name="ZoneTexte 17"/>
          <p:cNvSpPr txBox="1">
            <a:spLocks noChangeArrowheads="1"/>
          </p:cNvSpPr>
          <p:nvPr/>
        </p:nvSpPr>
        <p:spPr bwMode="auto">
          <a:xfrm>
            <a:off x="0" y="6165850"/>
            <a:ext cx="9715500" cy="115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sz="1000">
                <a:latin typeface="Comic Sans MS" pitchFamily="66" charset="0"/>
              </a:rPr>
              <a:t>Spinella , P.C. et al. 2007	 Hess, J.R. et al. 2006	 Schechter,  A.N. 2008	Stroncek, D. 2008    Nishiyama, T. et al. 2000</a:t>
            </a:r>
          </a:p>
          <a:p>
            <a:pPr eaLnBrk="1" hangingPunct="1"/>
            <a:endParaRPr lang="en-US" sz="1000"/>
          </a:p>
          <a:p>
            <a:pPr eaLnBrk="1" hangingPunct="1"/>
            <a:r>
              <a:rPr lang="fr-CA" sz="1000">
                <a:latin typeface="Comic Sans MS" pitchFamily="66" charset="0"/>
              </a:rPr>
              <a:t>Kriebardis, A.G. et al. 2008  de Korte, D. et al. 2004   AuBuchon, J.P. et al. 2006</a:t>
            </a:r>
            <a:endParaRPr lang="en-US" sz="1000">
              <a:latin typeface="Comic Sans MS" pitchFamily="66" charset="0"/>
            </a:endParaRPr>
          </a:p>
          <a:p>
            <a:pPr eaLnBrk="1" hangingPunct="1"/>
            <a:endParaRPr lang="en-US" sz="1000"/>
          </a:p>
          <a:p>
            <a:pPr eaLnBrk="1" hangingPunct="1"/>
            <a:endParaRPr lang="fr-CA" sz="1000"/>
          </a:p>
          <a:p>
            <a:pPr eaLnBrk="1" hangingPunct="1"/>
            <a:endParaRPr lang="fr-CA" sz="1000"/>
          </a:p>
          <a:p>
            <a:pPr eaLnBrk="1" hangingPunct="1"/>
            <a:endParaRPr lang="fr-CA" sz="1000">
              <a:latin typeface="Comic Sans MS" pitchFamily="66" charset="0"/>
            </a:endParaRPr>
          </a:p>
        </p:txBody>
      </p:sp>
      <p:sp>
        <p:nvSpPr>
          <p:cNvPr id="10249" name="Rectangle 17"/>
          <p:cNvSpPr>
            <a:spLocks noChangeArrowheads="1"/>
          </p:cNvSpPr>
          <p:nvPr/>
        </p:nvSpPr>
        <p:spPr bwMode="auto">
          <a:xfrm>
            <a:off x="3779838" y="3860800"/>
            <a:ext cx="5364162" cy="576263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  <p:grpSp>
        <p:nvGrpSpPr>
          <p:cNvPr id="15367" name="Groupe 10"/>
          <p:cNvGrpSpPr>
            <a:grpSpLocks/>
          </p:cNvGrpSpPr>
          <p:nvPr/>
        </p:nvGrpSpPr>
        <p:grpSpPr bwMode="auto">
          <a:xfrm>
            <a:off x="323850" y="1333500"/>
            <a:ext cx="4103688" cy="4738688"/>
            <a:chOff x="323850" y="1196975"/>
            <a:chExt cx="4103688" cy="4738688"/>
          </a:xfrm>
        </p:grpSpPr>
        <p:pic>
          <p:nvPicPr>
            <p:cNvPr id="15369" name="Picture 1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5288" y="1196975"/>
              <a:ext cx="2162175" cy="2232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370" name="Picture 14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850" y="3573463"/>
              <a:ext cx="1762125" cy="2087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371" name="Text Box 15"/>
            <p:cNvSpPr txBox="1">
              <a:spLocks noChangeArrowheads="1"/>
            </p:cNvSpPr>
            <p:nvPr/>
          </p:nvSpPr>
          <p:spPr bwMode="auto">
            <a:xfrm>
              <a:off x="755650" y="5661025"/>
              <a:ext cx="3671888" cy="2746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fr-FR" sz="1200">
                  <a:latin typeface="Comic Sans MS" pitchFamily="66" charset="0"/>
                </a:rPr>
                <a:t>(Kanias T et Acker J. 2009)</a:t>
              </a:r>
            </a:p>
          </p:txBody>
        </p:sp>
        <p:sp>
          <p:nvSpPr>
            <p:cNvPr id="15372" name="ZoneTexte 9"/>
            <p:cNvSpPr txBox="1">
              <a:spLocks noChangeArrowheads="1"/>
            </p:cNvSpPr>
            <p:nvPr/>
          </p:nvSpPr>
          <p:spPr bwMode="auto">
            <a:xfrm>
              <a:off x="1714500" y="3571875"/>
              <a:ext cx="1285875" cy="2762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  <a:cs typeface="Arial" charset="0"/>
                </a:defRPr>
              </a:lvl9pPr>
            </a:lstStyle>
            <a:p>
              <a:pPr eaLnBrk="1" hangingPunct="1"/>
              <a:r>
                <a:rPr lang="fr-CA" sz="1200">
                  <a:latin typeface="Comic Sans MS" pitchFamily="66" charset="0"/>
                </a:rPr>
                <a:t>4</a:t>
              </a:r>
              <a:r>
                <a:rPr lang="fr-CA" sz="1200" baseline="30000">
                  <a:latin typeface="Comic Sans MS" pitchFamily="66" charset="0"/>
                </a:rPr>
                <a:t>0</a:t>
              </a:r>
              <a:r>
                <a:rPr lang="fr-CA" sz="1200">
                  <a:latin typeface="Comic Sans MS" pitchFamily="66" charset="0"/>
                </a:rPr>
                <a:t>C, 42 days</a:t>
              </a:r>
            </a:p>
          </p:txBody>
        </p:sp>
      </p:grpSp>
      <p:sp>
        <p:nvSpPr>
          <p:cNvPr id="2" name="Rectangle 17"/>
          <p:cNvSpPr>
            <a:spLocks noChangeArrowheads="1"/>
          </p:cNvSpPr>
          <p:nvPr/>
        </p:nvSpPr>
        <p:spPr bwMode="auto">
          <a:xfrm>
            <a:off x="3779838" y="2060575"/>
            <a:ext cx="3887787" cy="1439863"/>
          </a:xfrm>
          <a:prstGeom prst="rect">
            <a:avLst/>
          </a:prstGeom>
          <a:noFill/>
          <a:ln w="25400">
            <a:solidFill>
              <a:srgbClr val="8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5588146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0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9" grpId="0" animBg="1"/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1430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C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RBC </a:t>
            </a:r>
            <a:r>
              <a:rPr lang="fr-CA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storage</a:t>
            </a:r>
            <a:r>
              <a:rPr lang="fr-C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fr-CA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lesions</a:t>
            </a:r>
            <a:r>
              <a:rPr lang="fr-C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and </a:t>
            </a:r>
            <a:r>
              <a:rPr lang="fr-CA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deleterious</a:t>
            </a:r>
            <a:r>
              <a:rPr lang="fr-C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 </a:t>
            </a:r>
            <a:r>
              <a:rPr lang="fr-CA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Arial" charset="0"/>
              </a:rPr>
              <a:t>effects</a:t>
            </a:r>
            <a:endParaRPr lang="fr-C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2143125"/>
            <a:ext cx="4897437" cy="3600450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388" name="ZoneTexte 8"/>
          <p:cNvSpPr txBox="1">
            <a:spLocks noChangeArrowheads="1"/>
          </p:cNvSpPr>
          <p:nvPr/>
        </p:nvSpPr>
        <p:spPr bwMode="auto">
          <a:xfrm>
            <a:off x="5572125" y="3000375"/>
            <a:ext cx="3357563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</a:pPr>
            <a:r>
              <a:rPr lang="fr-CA">
                <a:latin typeface="Comic Sans MS" pitchFamily="66" charset="0"/>
              </a:rPr>
              <a:t> TRALI: Transfusion Related Acute Injury</a:t>
            </a:r>
          </a:p>
          <a:p>
            <a:pPr eaLnBrk="1" hangingPunct="1"/>
            <a:endParaRPr lang="fr-CA">
              <a:latin typeface="Comic Sans MS" pitchFamily="66" charset="0"/>
            </a:endParaRPr>
          </a:p>
          <a:p>
            <a:pPr eaLnBrk="1" hangingPunct="1">
              <a:buClr>
                <a:srgbClr val="000099"/>
              </a:buClr>
              <a:buFont typeface="Wingdings" pitchFamily="2" charset="2"/>
              <a:buChar char="Ø"/>
            </a:pPr>
            <a:r>
              <a:rPr lang="fr-CA">
                <a:latin typeface="Comic Sans MS" pitchFamily="66" charset="0"/>
              </a:rPr>
              <a:t> MOF: Multiple Organ Failure</a:t>
            </a:r>
          </a:p>
        </p:txBody>
      </p:sp>
      <p:sp>
        <p:nvSpPr>
          <p:cNvPr id="16389" name="ZoneTexte 5"/>
          <p:cNvSpPr txBox="1">
            <a:spLocks noChangeArrowheads="1"/>
          </p:cNvSpPr>
          <p:nvPr/>
        </p:nvSpPr>
        <p:spPr bwMode="auto">
          <a:xfrm>
            <a:off x="4643438" y="5907088"/>
            <a:ext cx="371475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fr-CA" sz="1400" i="1"/>
              <a:t>Adaptée de Spinella et al. 2007</a:t>
            </a:r>
          </a:p>
        </p:txBody>
      </p:sp>
    </p:spTree>
    <p:extLst>
      <p:ext uri="{BB962C8B-B14F-4D97-AF65-F5344CB8AC3E}">
        <p14:creationId xmlns:p14="http://schemas.microsoft.com/office/powerpoint/2010/main" val="2934104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176</Words>
  <Application>Microsoft Office PowerPoint</Application>
  <PresentationFormat>Affichage à l'écran (4:3)</PresentationFormat>
  <Paragraphs>33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RBC storage lesions</vt:lpstr>
      <vt:lpstr>RBC storage lesions and deleterious effects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RBC storage lesions</dc:title>
  <dc:creator>Ingrid A</dc:creator>
  <cp:lastModifiedBy>Ingrid A</cp:lastModifiedBy>
  <cp:revision>1</cp:revision>
  <dcterms:created xsi:type="dcterms:W3CDTF">2013-01-30T11:28:59Z</dcterms:created>
  <dcterms:modified xsi:type="dcterms:W3CDTF">2013-01-30T11:29:29Z</dcterms:modified>
</cp:coreProperties>
</file>