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18"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5F021EB7-13D9-4438-B113-729482DA9018}" type="datetimeFigureOut">
              <a:rPr lang="en-SG" smtClean="0"/>
              <a:t>31/10/2012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C303057-287B-4C11-AD25-23E7ABA05FD7}" type="slidenum">
              <a:rPr lang="en-SG" smtClean="0"/>
              <a:t>‹#›</a:t>
            </a:fld>
            <a:endParaRPr lang="en-SG"/>
          </a:p>
        </p:txBody>
      </p:sp>
      <p:pic>
        <p:nvPicPr>
          <p:cNvPr id="2050" name="Picture 2"/>
          <p:cNvPicPr>
            <a:picLocks noChangeAspect="1" noChangeArrowheads="1"/>
          </p:cNvPicPr>
          <p:nvPr userDrawn="1"/>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l="18750" t="9000" r="68875" b="79000"/>
          <a:stretch/>
        </p:blipFill>
        <p:spPr bwMode="auto">
          <a:xfrm>
            <a:off x="6821" y="1052736"/>
            <a:ext cx="9058799" cy="494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4724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5F021EB7-13D9-4438-B113-729482DA9018}" type="datetimeFigureOut">
              <a:rPr lang="en-SG" smtClean="0"/>
              <a:t>31/10/2012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441847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5F021EB7-13D9-4438-B113-729482DA9018}" type="datetimeFigureOut">
              <a:rPr lang="en-SG" smtClean="0"/>
              <a:t>31/10/2012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144547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5F021EB7-13D9-4438-B113-729482DA9018}" type="datetimeFigureOut">
              <a:rPr lang="en-SG" smtClean="0"/>
              <a:t>31/10/2012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179504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021EB7-13D9-4438-B113-729482DA9018}" type="datetimeFigureOut">
              <a:rPr lang="en-SG" smtClean="0"/>
              <a:t>31/10/2012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1148591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5F021EB7-13D9-4438-B113-729482DA9018}" type="datetimeFigureOut">
              <a:rPr lang="en-SG" smtClean="0"/>
              <a:t>31/10/2012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195095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5F021EB7-13D9-4438-B113-729482DA9018}" type="datetimeFigureOut">
              <a:rPr lang="en-SG" smtClean="0"/>
              <a:t>31/10/2012</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36910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5F021EB7-13D9-4438-B113-729482DA9018}" type="datetimeFigureOut">
              <a:rPr lang="en-SG" smtClean="0"/>
              <a:t>31/10/2012</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2070399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21EB7-13D9-4438-B113-729482DA9018}" type="datetimeFigureOut">
              <a:rPr lang="en-SG" smtClean="0"/>
              <a:t>31/10/2012</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172938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021EB7-13D9-4438-B113-729482DA9018}" type="datetimeFigureOut">
              <a:rPr lang="en-SG" smtClean="0"/>
              <a:t>31/10/2012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990474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021EB7-13D9-4438-B113-729482DA9018}" type="datetimeFigureOut">
              <a:rPr lang="en-SG" smtClean="0"/>
              <a:t>31/10/2012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C303057-287B-4C11-AD25-23E7ABA05FD7}" type="slidenum">
              <a:rPr lang="en-SG" smtClean="0"/>
              <a:t>‹#›</a:t>
            </a:fld>
            <a:endParaRPr lang="en-SG"/>
          </a:p>
        </p:txBody>
      </p:sp>
    </p:spTree>
    <p:extLst>
      <p:ext uri="{BB962C8B-B14F-4D97-AF65-F5344CB8AC3E}">
        <p14:creationId xmlns:p14="http://schemas.microsoft.com/office/powerpoint/2010/main" val="327515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21EB7-13D9-4438-B113-729482DA9018}" type="datetimeFigureOut">
              <a:rPr lang="en-SG" smtClean="0"/>
              <a:t>31/10/2012</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03057-287B-4C11-AD25-23E7ABA05FD7}" type="slidenum">
              <a:rPr lang="en-SG" smtClean="0"/>
              <a:t>‹#›</a:t>
            </a:fld>
            <a:endParaRPr lang="en-SG"/>
          </a:p>
        </p:txBody>
      </p:sp>
    </p:spTree>
    <p:extLst>
      <p:ext uri="{BB962C8B-B14F-4D97-AF65-F5344CB8AC3E}">
        <p14:creationId xmlns:p14="http://schemas.microsoft.com/office/powerpoint/2010/main" val="2515803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hyperlink" Target="http://cmap.ihmc.us/Support/Hel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7904" y="332656"/>
            <a:ext cx="4917180" cy="769441"/>
          </a:xfrm>
          <a:prstGeom prst="rect">
            <a:avLst/>
          </a:prstGeom>
          <a:noFill/>
        </p:spPr>
        <p:txBody>
          <a:bodyPr wrap="none" rtlCol="0">
            <a:spAutoFit/>
          </a:bodyPr>
          <a:lstStyle/>
          <a:p>
            <a:r>
              <a:rPr lang="en-SG" sz="4400" dirty="0" smtClean="0"/>
              <a:t>What is </a:t>
            </a:r>
            <a:r>
              <a:rPr lang="en-SG" sz="4400" dirty="0" err="1" smtClean="0"/>
              <a:t>CMap</a:t>
            </a:r>
            <a:r>
              <a:rPr lang="en-SG" sz="4400" dirty="0" smtClean="0"/>
              <a:t> tools?</a:t>
            </a:r>
            <a:endParaRPr lang="en-SG" sz="4400" dirty="0"/>
          </a:p>
        </p:txBody>
      </p:sp>
      <p:sp>
        <p:nvSpPr>
          <p:cNvPr id="7" name="TextBox 6"/>
          <p:cNvSpPr txBox="1"/>
          <p:nvPr/>
        </p:nvSpPr>
        <p:spPr>
          <a:xfrm>
            <a:off x="467544" y="1268760"/>
            <a:ext cx="5760640" cy="4247317"/>
          </a:xfrm>
          <a:prstGeom prst="rect">
            <a:avLst/>
          </a:prstGeom>
          <a:noFill/>
        </p:spPr>
        <p:txBody>
          <a:bodyPr wrap="square" rtlCol="0">
            <a:spAutoFit/>
          </a:bodyPr>
          <a:lstStyle/>
          <a:p>
            <a:r>
              <a:rPr lang="en-SG" b="1" dirty="0" smtClean="0">
                <a:effectLst>
                  <a:outerShdw blurRad="38100" dist="38100" dir="2700000" algn="tl">
                    <a:srgbClr val="000000">
                      <a:alpha val="43137"/>
                    </a:srgbClr>
                  </a:outerShdw>
                </a:effectLst>
              </a:rPr>
              <a:t>WELCOME!</a:t>
            </a:r>
          </a:p>
          <a:p>
            <a:endParaRPr lang="en-SG" b="1" dirty="0" smtClean="0">
              <a:effectLst>
                <a:outerShdw blurRad="38100" dist="38100" dir="2700000" algn="tl">
                  <a:srgbClr val="000000">
                    <a:alpha val="43137"/>
                  </a:srgbClr>
                </a:outerShdw>
              </a:effectLst>
            </a:endParaRPr>
          </a:p>
          <a:p>
            <a:r>
              <a:rPr lang="en-SG" b="1" dirty="0" smtClean="0">
                <a:effectLst>
                  <a:outerShdw blurRad="38100" dist="38100" dir="2700000" algn="tl">
                    <a:srgbClr val="000000">
                      <a:alpha val="43137"/>
                    </a:srgbClr>
                  </a:outerShdw>
                </a:effectLst>
              </a:rPr>
              <a:t>This is a module to give you an introduction on </a:t>
            </a:r>
            <a:r>
              <a:rPr lang="en-SG" b="1" dirty="0" err="1" smtClean="0">
                <a:effectLst>
                  <a:outerShdw blurRad="38100" dist="38100" dir="2700000" algn="tl">
                    <a:srgbClr val="000000">
                      <a:alpha val="43137"/>
                    </a:srgbClr>
                  </a:outerShdw>
                </a:effectLst>
              </a:rPr>
              <a:t>CMap</a:t>
            </a:r>
            <a:r>
              <a:rPr lang="en-SG" b="1" dirty="0" smtClean="0">
                <a:effectLst>
                  <a:outerShdw blurRad="38100" dist="38100" dir="2700000" algn="tl">
                    <a:srgbClr val="000000">
                      <a:alpha val="43137"/>
                    </a:srgbClr>
                  </a:outerShdw>
                </a:effectLst>
              </a:rPr>
              <a:t>.</a:t>
            </a:r>
          </a:p>
          <a:p>
            <a:endParaRPr lang="en-SG" b="1" dirty="0" smtClean="0">
              <a:effectLst>
                <a:outerShdw blurRad="38100" dist="38100" dir="2700000" algn="tl">
                  <a:srgbClr val="000000">
                    <a:alpha val="43137"/>
                  </a:srgbClr>
                </a:outerShdw>
              </a:effectLst>
            </a:endParaRPr>
          </a:p>
          <a:p>
            <a:r>
              <a:rPr lang="en-SG" b="1" dirty="0" smtClean="0">
                <a:effectLst>
                  <a:outerShdw blurRad="38100" dist="38100" dir="2700000" algn="tl">
                    <a:srgbClr val="000000">
                      <a:alpha val="43137"/>
                    </a:srgbClr>
                  </a:outerShdw>
                </a:effectLst>
              </a:rPr>
              <a:t>This knowledge may help you decide how </a:t>
            </a:r>
            <a:r>
              <a:rPr lang="en-SG" b="1" dirty="0" err="1" smtClean="0">
                <a:effectLst>
                  <a:outerShdw blurRad="38100" dist="38100" dir="2700000" algn="tl">
                    <a:srgbClr val="000000">
                      <a:alpha val="43137"/>
                    </a:srgbClr>
                  </a:outerShdw>
                </a:effectLst>
              </a:rPr>
              <a:t>CMap</a:t>
            </a:r>
            <a:r>
              <a:rPr lang="en-SG" b="1" dirty="0" smtClean="0">
                <a:effectLst>
                  <a:outerShdw blurRad="38100" dist="38100" dir="2700000" algn="tl">
                    <a:srgbClr val="000000">
                      <a:alpha val="43137"/>
                    </a:srgbClr>
                  </a:outerShdw>
                </a:effectLst>
              </a:rPr>
              <a:t> can help you in your work.</a:t>
            </a:r>
          </a:p>
          <a:p>
            <a:endParaRPr lang="en-SG" b="1" dirty="0" smtClean="0">
              <a:effectLst>
                <a:outerShdw blurRad="38100" dist="38100" dir="2700000" algn="tl">
                  <a:srgbClr val="000000">
                    <a:alpha val="43137"/>
                  </a:srgbClr>
                </a:outerShdw>
              </a:effectLst>
            </a:endParaRPr>
          </a:p>
          <a:p>
            <a:r>
              <a:rPr lang="en-SG" b="1" dirty="0" smtClean="0">
                <a:effectLst>
                  <a:outerShdw blurRad="38100" dist="38100" dir="2700000" algn="tl">
                    <a:srgbClr val="000000">
                      <a:alpha val="43137"/>
                    </a:srgbClr>
                  </a:outerShdw>
                </a:effectLst>
              </a:rPr>
              <a:t>Click a particular topic in the Navigation Map on the right to go to a particular topic.</a:t>
            </a:r>
          </a:p>
          <a:p>
            <a:endParaRPr lang="en-SG" b="1" dirty="0" smtClean="0">
              <a:effectLst>
                <a:outerShdw blurRad="38100" dist="38100" dir="2700000" algn="tl">
                  <a:srgbClr val="000000">
                    <a:alpha val="43137"/>
                  </a:srgbClr>
                </a:outerShdw>
              </a:effectLst>
            </a:endParaRPr>
          </a:p>
          <a:p>
            <a:r>
              <a:rPr lang="en-SG" b="1" dirty="0" smtClean="0">
                <a:effectLst>
                  <a:outerShdw blurRad="38100" dist="38100" dir="2700000" algn="tl">
                    <a:srgbClr val="000000">
                      <a:alpha val="43137"/>
                    </a:srgbClr>
                  </a:outerShdw>
                </a:effectLst>
              </a:rPr>
              <a:t>Or use the navigation buttons at the bottom right to move between the pages or to return to this Home page.</a:t>
            </a:r>
          </a:p>
          <a:p>
            <a:endParaRPr lang="en-SG" b="1" dirty="0" smtClean="0">
              <a:effectLst>
                <a:outerShdw blurRad="38100" dist="38100" dir="2700000" algn="tl">
                  <a:srgbClr val="000000">
                    <a:alpha val="43137"/>
                  </a:srgbClr>
                </a:outerShdw>
              </a:effectLst>
            </a:endParaRPr>
          </a:p>
          <a:p>
            <a:r>
              <a:rPr lang="en-SG" b="1" dirty="0" smtClean="0">
                <a:effectLst>
                  <a:outerShdw blurRad="38100" dist="38100" dir="2700000" algn="tl">
                    <a:srgbClr val="000000">
                      <a:alpha val="43137"/>
                    </a:srgbClr>
                  </a:outerShdw>
                </a:effectLst>
              </a:rPr>
              <a:t>Enjoy the module!</a:t>
            </a:r>
          </a:p>
          <a:p>
            <a:endParaRPr lang="en-SG" dirty="0"/>
          </a:p>
        </p:txBody>
      </p:sp>
      <p:sp>
        <p:nvSpPr>
          <p:cNvPr id="8" name="Rounded Rectangle 7">
            <a:hlinkClick r:id="rId2" action="ppaction://hlinksldjump"/>
          </p:cNvPr>
          <p:cNvSpPr/>
          <p:nvPr/>
        </p:nvSpPr>
        <p:spPr>
          <a:xfrm>
            <a:off x="6660232" y="1844824"/>
            <a:ext cx="1656184"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SG" dirty="0" smtClean="0"/>
              <a:t>What is </a:t>
            </a:r>
            <a:r>
              <a:rPr lang="en-SG" dirty="0" err="1" smtClean="0"/>
              <a:t>CMap</a:t>
            </a:r>
            <a:r>
              <a:rPr lang="en-SG" dirty="0" smtClean="0"/>
              <a:t>?</a:t>
            </a:r>
            <a:endParaRPr lang="en-SG" dirty="0"/>
          </a:p>
        </p:txBody>
      </p:sp>
      <p:sp>
        <p:nvSpPr>
          <p:cNvPr id="10" name="Rounded Rectangle 9">
            <a:hlinkClick r:id="rId3" action="ppaction://hlinksldjump"/>
          </p:cNvPr>
          <p:cNvSpPr/>
          <p:nvPr/>
        </p:nvSpPr>
        <p:spPr>
          <a:xfrm>
            <a:off x="6732240" y="3140968"/>
            <a:ext cx="1512168"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SG" dirty="0" smtClean="0"/>
              <a:t>How does it look like?</a:t>
            </a:r>
            <a:endParaRPr lang="en-SG" dirty="0"/>
          </a:p>
        </p:txBody>
      </p:sp>
      <p:sp>
        <p:nvSpPr>
          <p:cNvPr id="11" name="Rounded Rectangle 10">
            <a:hlinkClick r:id="rId4"/>
          </p:cNvPr>
          <p:cNvSpPr/>
          <p:nvPr/>
        </p:nvSpPr>
        <p:spPr>
          <a:xfrm>
            <a:off x="6732240" y="4293096"/>
            <a:ext cx="1512168"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SG" dirty="0" smtClean="0"/>
              <a:t>Support</a:t>
            </a:r>
            <a:endParaRPr lang="en-SG" dirty="0"/>
          </a:p>
        </p:txBody>
      </p:sp>
      <p:sp>
        <p:nvSpPr>
          <p:cNvPr id="12" name="Action Button: Back or Previous 11">
            <a:hlinkClick r:id="" action="ppaction://hlinkshowjump?jump=lastslideviewed" highlightClick="1"/>
          </p:cNvPr>
          <p:cNvSpPr/>
          <p:nvPr/>
        </p:nvSpPr>
        <p:spPr>
          <a:xfrm>
            <a:off x="6228184" y="6093296"/>
            <a:ext cx="504056" cy="504056"/>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3" name="Action Button: Forward or Next 12">
            <a:hlinkClick r:id="" action="ppaction://hlinkshowjump?jump=nextslide" highlightClick="1"/>
          </p:cNvPr>
          <p:cNvSpPr/>
          <p:nvPr/>
        </p:nvSpPr>
        <p:spPr>
          <a:xfrm>
            <a:off x="7690668" y="6093296"/>
            <a:ext cx="504056" cy="50405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Action Button: Home 13">
            <a:hlinkClick r:id="" action="ppaction://hlinkshowjump?jump=firstslide" highlightClick="1"/>
          </p:cNvPr>
          <p:cNvSpPr/>
          <p:nvPr/>
        </p:nvSpPr>
        <p:spPr>
          <a:xfrm>
            <a:off x="6948264" y="6093296"/>
            <a:ext cx="576064" cy="50405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988040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148546"/>
            <a:ext cx="7272808" cy="5016758"/>
          </a:xfrm>
          <a:prstGeom prst="rect">
            <a:avLst/>
          </a:prstGeom>
          <a:noFill/>
        </p:spPr>
        <p:txBody>
          <a:bodyPr wrap="square" rtlCol="0">
            <a:spAutoFit/>
          </a:bodyPr>
          <a:lstStyle/>
          <a:p>
            <a:pPr algn="just"/>
            <a:r>
              <a:rPr lang="en-SG" sz="1600" dirty="0" smtClean="0">
                <a:effectLst/>
              </a:rPr>
              <a:t>The </a:t>
            </a:r>
            <a:r>
              <a:rPr lang="en-SG" sz="1600" b="1" dirty="0" smtClean="0">
                <a:effectLst/>
              </a:rPr>
              <a:t>IHMC </a:t>
            </a:r>
            <a:r>
              <a:rPr lang="en-SG" sz="1600" b="1" dirty="0" err="1" smtClean="0">
                <a:effectLst/>
              </a:rPr>
              <a:t>CmapTools</a:t>
            </a:r>
            <a:r>
              <a:rPr lang="en-SG" sz="1600" dirty="0" smtClean="0">
                <a:effectLst/>
              </a:rPr>
              <a:t> program empowers users to construct, navigate, share and criticize knowledge models represented as concept maps. It allows users to, among many other features, construct their </a:t>
            </a:r>
            <a:r>
              <a:rPr lang="en-SG" sz="1600" dirty="0" err="1" smtClean="0">
                <a:effectLst/>
              </a:rPr>
              <a:t>Cmaps</a:t>
            </a:r>
            <a:r>
              <a:rPr lang="en-SG" sz="1600" dirty="0" smtClean="0">
                <a:effectLst/>
              </a:rPr>
              <a:t> in their personal computer, share them on servers (</a:t>
            </a:r>
            <a:r>
              <a:rPr lang="en-SG" sz="1600" dirty="0" err="1" smtClean="0">
                <a:effectLst/>
              </a:rPr>
              <a:t>CmapServers</a:t>
            </a:r>
            <a:r>
              <a:rPr lang="en-SG" sz="1600" dirty="0" smtClean="0">
                <a:effectLst/>
              </a:rPr>
              <a:t>) anywhere on the Internet, link their </a:t>
            </a:r>
            <a:r>
              <a:rPr lang="en-SG" sz="1600" dirty="0" err="1" smtClean="0">
                <a:effectLst/>
              </a:rPr>
              <a:t>Cmaps</a:t>
            </a:r>
            <a:r>
              <a:rPr lang="en-SG" sz="1600" dirty="0" smtClean="0">
                <a:effectLst/>
              </a:rPr>
              <a:t> to other </a:t>
            </a:r>
            <a:r>
              <a:rPr lang="en-SG" sz="1600" dirty="0" err="1" smtClean="0">
                <a:effectLst/>
              </a:rPr>
              <a:t>Cmaps</a:t>
            </a:r>
            <a:r>
              <a:rPr lang="en-SG" sz="1600" dirty="0" smtClean="0">
                <a:effectLst/>
              </a:rPr>
              <a:t> on servers, automatically create web pages of their concept maps on servers, edit their maps synchronously (at the same time) with other users on the Internet, and search the web for information relevant to a concept map.</a:t>
            </a:r>
          </a:p>
          <a:p>
            <a:pPr algn="just"/>
            <a:endParaRPr lang="en-SG" sz="1600" dirty="0" smtClean="0">
              <a:effectLst/>
            </a:endParaRPr>
          </a:p>
          <a:p>
            <a:pPr algn="just"/>
            <a:r>
              <a:rPr lang="en-SG" sz="1600" dirty="0" err="1" smtClean="0">
                <a:effectLst/>
              </a:rPr>
              <a:t>CmapTools</a:t>
            </a:r>
            <a:r>
              <a:rPr lang="en-SG" sz="1600" dirty="0" smtClean="0">
                <a:effectLst/>
              </a:rPr>
              <a:t> is used worldwide in all domains of knowledge and by users of all ages to graphically express their understanding. In particular, </a:t>
            </a:r>
            <a:r>
              <a:rPr lang="en-SG" sz="1600" dirty="0" err="1" smtClean="0">
                <a:effectLst/>
              </a:rPr>
              <a:t>CmapTools</a:t>
            </a:r>
            <a:r>
              <a:rPr lang="en-SG" sz="1600" dirty="0" smtClean="0">
                <a:effectLst/>
              </a:rPr>
              <a:t> is used in schools, universities, government organizations, corporations, small companies, and other organizations, both individually and in groups, for education, training, knowledge management, brainstorming, organizing information, among other applications. The collaboration and publishing features provide a powerful means for representing and sharing knowledge.</a:t>
            </a:r>
          </a:p>
          <a:p>
            <a:pPr algn="just"/>
            <a:endParaRPr lang="en-SG" sz="1600" dirty="0" smtClean="0">
              <a:effectLst/>
            </a:endParaRPr>
          </a:p>
          <a:p>
            <a:pPr algn="just"/>
            <a:r>
              <a:rPr lang="en-SG" sz="1600" dirty="0" smtClean="0">
                <a:effectLst/>
              </a:rPr>
              <a:t>The </a:t>
            </a:r>
            <a:r>
              <a:rPr lang="en-SG" sz="1600" b="1" dirty="0" smtClean="0">
                <a:effectLst/>
              </a:rPr>
              <a:t>IHMC </a:t>
            </a:r>
            <a:r>
              <a:rPr lang="en-SG" sz="1600" b="1" dirty="0" err="1" smtClean="0">
                <a:effectLst/>
              </a:rPr>
              <a:t>CmapTools</a:t>
            </a:r>
            <a:r>
              <a:rPr lang="en-SG" sz="1600" dirty="0" smtClean="0">
                <a:effectLst/>
              </a:rPr>
              <a:t> client is </a:t>
            </a:r>
            <a:r>
              <a:rPr lang="en-SG" sz="1600" b="1" dirty="0" smtClean="0">
                <a:effectLst/>
              </a:rPr>
              <a:t>FREE</a:t>
            </a:r>
            <a:r>
              <a:rPr lang="en-SG" sz="1600" dirty="0" smtClean="0">
                <a:effectLst/>
              </a:rPr>
              <a:t> for use by anybody, whether its use is commercial or non-commercial. In particular, schools and universities are encouraged to download it and install it in as many computers as desired, and students and teachers may make copies of it and install it at home.</a:t>
            </a:r>
            <a:endParaRPr lang="en-SG" sz="1600" dirty="0"/>
          </a:p>
        </p:txBody>
      </p:sp>
      <p:sp>
        <p:nvSpPr>
          <p:cNvPr id="3" name="TextBox 2"/>
          <p:cNvSpPr txBox="1"/>
          <p:nvPr/>
        </p:nvSpPr>
        <p:spPr>
          <a:xfrm>
            <a:off x="971600" y="260648"/>
            <a:ext cx="6624736" cy="830997"/>
          </a:xfrm>
          <a:prstGeom prst="rect">
            <a:avLst/>
          </a:prstGeom>
          <a:noFill/>
        </p:spPr>
        <p:txBody>
          <a:bodyPr wrap="square" rtlCol="0">
            <a:spAutoFit/>
          </a:bodyPr>
          <a:lstStyle/>
          <a:p>
            <a:r>
              <a:rPr lang="en-SG" sz="4800" dirty="0" smtClean="0"/>
              <a:t>What is </a:t>
            </a:r>
            <a:r>
              <a:rPr lang="en-SG" sz="4800" dirty="0" err="1" smtClean="0"/>
              <a:t>CMap</a:t>
            </a:r>
            <a:r>
              <a:rPr lang="en-SG" sz="4800" dirty="0" smtClean="0"/>
              <a:t>?</a:t>
            </a:r>
            <a:endParaRPr lang="en-SG" sz="4800" dirty="0"/>
          </a:p>
        </p:txBody>
      </p:sp>
      <p:sp>
        <p:nvSpPr>
          <p:cNvPr id="10" name="Action Button: Back or Previous 9">
            <a:hlinkClick r:id="" action="ppaction://hlinkshowjump?jump=lastslideviewed" highlightClick="1"/>
          </p:cNvPr>
          <p:cNvSpPr/>
          <p:nvPr/>
        </p:nvSpPr>
        <p:spPr>
          <a:xfrm>
            <a:off x="6228184" y="6093296"/>
            <a:ext cx="504056" cy="504056"/>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1" name="Action Button: Forward or Next 10">
            <a:hlinkClick r:id="" action="ppaction://hlinkshowjump?jump=nextslide" highlightClick="1"/>
          </p:cNvPr>
          <p:cNvSpPr/>
          <p:nvPr/>
        </p:nvSpPr>
        <p:spPr>
          <a:xfrm>
            <a:off x="7690668" y="6093296"/>
            <a:ext cx="504056" cy="50405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2" name="Action Button: Home 11">
            <a:hlinkClick r:id="" action="ppaction://hlinkshowjump?jump=firstslide" highlightClick="1"/>
          </p:cNvPr>
          <p:cNvSpPr/>
          <p:nvPr/>
        </p:nvSpPr>
        <p:spPr>
          <a:xfrm>
            <a:off x="6948264" y="6093296"/>
            <a:ext cx="576064" cy="50405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206019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6912768" cy="707886"/>
          </a:xfrm>
          <a:prstGeom prst="rect">
            <a:avLst/>
          </a:prstGeom>
          <a:noFill/>
        </p:spPr>
        <p:txBody>
          <a:bodyPr wrap="square" rtlCol="0">
            <a:spAutoFit/>
          </a:bodyPr>
          <a:lstStyle/>
          <a:p>
            <a:r>
              <a:rPr lang="en-SG" sz="4000" dirty="0" smtClean="0"/>
              <a:t>How does it look like?</a:t>
            </a:r>
            <a:endParaRPr lang="en-SG" sz="400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9125" t="8009" r="18437" b="28667"/>
          <a:stretch/>
        </p:blipFill>
        <p:spPr bwMode="auto">
          <a:xfrm>
            <a:off x="467544" y="1412776"/>
            <a:ext cx="8167717" cy="465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ction Button: Back or Previous 9">
            <a:hlinkClick r:id="" action="ppaction://hlinkshowjump?jump=lastslideviewed" highlightClick="1"/>
          </p:cNvPr>
          <p:cNvSpPr/>
          <p:nvPr/>
        </p:nvSpPr>
        <p:spPr>
          <a:xfrm>
            <a:off x="6228184" y="6093296"/>
            <a:ext cx="504056" cy="504056"/>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1" name="Action Button: Forward or Next 10">
            <a:hlinkClick r:id="" action="ppaction://hlinkshowjump?jump=nextslide" highlightClick="1"/>
          </p:cNvPr>
          <p:cNvSpPr/>
          <p:nvPr/>
        </p:nvSpPr>
        <p:spPr>
          <a:xfrm>
            <a:off x="7690668" y="6093296"/>
            <a:ext cx="504056" cy="50405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2" name="Action Button: Home 11">
            <a:hlinkClick r:id="" action="ppaction://hlinkshowjump?jump=firstslide" highlightClick="1"/>
          </p:cNvPr>
          <p:cNvSpPr/>
          <p:nvPr/>
        </p:nvSpPr>
        <p:spPr>
          <a:xfrm>
            <a:off x="6948264" y="6093296"/>
            <a:ext cx="576064" cy="50405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206019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336</Words>
  <Application>Microsoft Office PowerPoint</Application>
  <PresentationFormat>On-screen Show (4:3)</PresentationFormat>
  <Paragraphs>22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NANYANG TECHNOLOGICAL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student</cp:lastModifiedBy>
  <cp:revision>6</cp:revision>
  <dcterms:created xsi:type="dcterms:W3CDTF">2012-10-31T07:14:02Z</dcterms:created>
  <dcterms:modified xsi:type="dcterms:W3CDTF">2012-10-31T07:35:40Z</dcterms:modified>
</cp:coreProperties>
</file>