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3" r:id="rId4"/>
    <p:sldId id="258" r:id="rId5"/>
    <p:sldId id="257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3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4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33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69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78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/>
            </a:lvl1pPr>
          </a:lstStyle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35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24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797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284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93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8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13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70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23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5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65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95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79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4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17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00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09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4920-A182-40CA-8F79-A1F778D99919}" type="datetimeFigureOut">
              <a:rPr lang="en-GB" smtClean="0"/>
              <a:t>24/10/2012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E7DE4-327C-4EB6-B60C-04CF81022F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60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3C0C2-CE0F-4E07-ADBB-1AD78B3D2E0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C8D84-7E4D-4AE4-872D-CE0898224C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0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mapspublic3.ihmc.us/rid=1KZ4MLQ87-RMHDNV-Y0M/SOAS%20phase2.cmap" TargetMode="External"/><Relationship Id="rId2" Type="http://schemas.openxmlformats.org/officeDocument/2006/relationships/hyperlink" Target="http://cmapspublic3.ihmc.us/rid=1KJ0KSXTK-4YQ7BP-1R7K/zoas%20overview.cma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10940"/>
            <a:ext cx="7772400" cy="769441"/>
          </a:xfrm>
        </p:spPr>
        <p:txBody>
          <a:bodyPr>
            <a:spAutoFit/>
          </a:bodyPr>
          <a:lstStyle/>
          <a:p>
            <a:r>
              <a:rPr lang="en-GB" dirty="0" smtClean="0"/>
              <a:t>ZOAS 2.0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80720" cy="295232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GB" sz="2800" dirty="0" smtClean="0"/>
              <a:t>Session 1 of 2</a:t>
            </a:r>
          </a:p>
          <a:p>
            <a:r>
              <a:rPr lang="en-GB" sz="2800" dirty="0" smtClean="0"/>
              <a:t>Exploration of issues </a:t>
            </a:r>
            <a:br>
              <a:rPr lang="en-GB" sz="2800" dirty="0" smtClean="0"/>
            </a:br>
            <a:r>
              <a:rPr lang="en-GB" sz="2800" dirty="0" smtClean="0"/>
              <a:t> and </a:t>
            </a:r>
            <a:br>
              <a:rPr lang="en-GB" sz="2800" dirty="0" smtClean="0"/>
            </a:br>
            <a:r>
              <a:rPr lang="en-GB" sz="2800" dirty="0" smtClean="0"/>
              <a:t>possible ‘breakthroughs’</a:t>
            </a:r>
          </a:p>
          <a:p>
            <a:r>
              <a:rPr lang="en-GB" sz="2800" i="1" dirty="0" smtClean="0"/>
              <a:t>Facilitating Innovation trough </a:t>
            </a:r>
            <a:br>
              <a:rPr lang="en-GB" sz="2800" i="1" dirty="0" smtClean="0"/>
            </a:br>
            <a:r>
              <a:rPr lang="en-GB" sz="2800" i="1" dirty="0" smtClean="0">
                <a:solidFill>
                  <a:srgbClr val="FF0000"/>
                </a:solidFill>
              </a:rPr>
              <a:t>S</a:t>
            </a:r>
            <a:r>
              <a:rPr lang="en-GB" sz="2800" i="1" dirty="0" smtClean="0"/>
              <a:t>elf </a:t>
            </a:r>
            <a:r>
              <a:rPr lang="en-GB" sz="2800" i="1" dirty="0" smtClean="0">
                <a:solidFill>
                  <a:srgbClr val="FF0000"/>
                </a:solidFill>
              </a:rPr>
              <a:t>O</a:t>
            </a:r>
            <a:r>
              <a:rPr lang="en-GB" sz="2800" i="1" dirty="0" smtClean="0"/>
              <a:t>rganization and </a:t>
            </a:r>
            <a:r>
              <a:rPr lang="en-GB" sz="2800" i="1" dirty="0" smtClean="0">
                <a:solidFill>
                  <a:srgbClr val="FF0000"/>
                </a:solidFill>
              </a:rPr>
              <a:t>A</a:t>
            </a:r>
            <a:r>
              <a:rPr lang="en-GB" sz="2800" i="1" dirty="0" smtClean="0"/>
              <a:t>utonomous </a:t>
            </a:r>
            <a:r>
              <a:rPr lang="en-GB" sz="2800" i="1" dirty="0" smtClean="0">
                <a:solidFill>
                  <a:srgbClr val="FF0000"/>
                </a:solidFill>
              </a:rPr>
              <a:t>S</a:t>
            </a:r>
            <a:r>
              <a:rPr lang="en-GB" sz="2800" i="1" dirty="0" smtClean="0"/>
              <a:t>ystems</a:t>
            </a:r>
            <a:endParaRPr lang="en-GB" sz="2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517232"/>
            <a:ext cx="8784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Overview ZOAS 1.0 see </a:t>
            </a:r>
            <a:r>
              <a:rPr lang="en-GB" sz="1200" dirty="0" smtClean="0">
                <a:hlinkClick r:id="rId2"/>
              </a:rPr>
              <a:t>http://cmapspublic3.ihmc.us/rid=1KJ0KSXTK-4YQ7BP-1R7K/zoas%20overview.cmap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255320" y="5946631"/>
            <a:ext cx="8784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Overview ZOAS 2.0 see </a:t>
            </a:r>
            <a:r>
              <a:rPr lang="en-GB" sz="1200" dirty="0" smtClean="0">
                <a:hlinkClick r:id="rId3"/>
              </a:rPr>
              <a:t>http://cmapspublic3.ihmc.us/rid=1KZ4MLQ87-RMHDNV-Y0M/SOAS%20phase2.cmap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942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ZOAS ‘</a:t>
            </a:r>
            <a:r>
              <a:rPr lang="en-GB" sz="2800" b="1" dirty="0" err="1" smtClean="0"/>
              <a:t>afhechting</a:t>
            </a:r>
            <a:r>
              <a:rPr lang="en-GB" sz="2800" b="1" dirty="0" smtClean="0"/>
              <a:t>’ ZOAS-2 </a:t>
            </a:r>
            <a:r>
              <a:rPr lang="nl-NL" sz="1100" dirty="0"/>
              <a:t>041.01077 </a:t>
            </a:r>
            <a:endParaRPr lang="en-GB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686800" cy="55446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dirty="0" err="1" smtClean="0"/>
              <a:t>Doel</a:t>
            </a:r>
            <a:r>
              <a:rPr lang="en-GB" sz="2000" dirty="0" smtClean="0"/>
              <a:t> </a:t>
            </a:r>
            <a:r>
              <a:rPr lang="en-GB" sz="2000" dirty="0" err="1" smtClean="0"/>
              <a:t>opdrachtgever</a:t>
            </a:r>
            <a:r>
              <a:rPr lang="en-GB" sz="2000" dirty="0" smtClean="0"/>
              <a:t> (Peter Werkhoven/</a:t>
            </a:r>
            <a:r>
              <a:rPr lang="en-GB" sz="2000" dirty="0" err="1" smtClean="0"/>
              <a:t>Directieraad</a:t>
            </a:r>
            <a:r>
              <a:rPr lang="en-GB" sz="20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De </a:t>
            </a:r>
            <a:r>
              <a:rPr lang="en-GB" dirty="0" err="1" smtClean="0"/>
              <a:t>uit</a:t>
            </a:r>
            <a:r>
              <a:rPr lang="en-GB" dirty="0" smtClean="0"/>
              <a:t> ZOAS (tot </a:t>
            </a:r>
            <a:r>
              <a:rPr lang="en-GB" dirty="0" err="1" smtClean="0"/>
              <a:t>juni</a:t>
            </a:r>
            <a:r>
              <a:rPr lang="en-GB" dirty="0" smtClean="0"/>
              <a:t>) </a:t>
            </a:r>
            <a:r>
              <a:rPr lang="nl-NL" dirty="0" smtClean="0"/>
              <a:t>verkregen </a:t>
            </a:r>
            <a:r>
              <a:rPr lang="nl-NL" dirty="0"/>
              <a:t>inzichten en beschikbare kennis </a:t>
            </a:r>
            <a:r>
              <a:rPr lang="nl-NL" dirty="0" smtClean="0"/>
              <a:t>laten doorstromen </a:t>
            </a:r>
            <a:r>
              <a:rPr lang="nl-NL" dirty="0"/>
              <a:t>naar Thema’s Energie, Mobiliteit en Gezond Leven, respectievelijk: </a:t>
            </a:r>
            <a:r>
              <a:rPr lang="nl-NL" dirty="0" smtClean="0"/>
              <a:t>‘smart </a:t>
            </a:r>
            <a:r>
              <a:rPr lang="nl-NL" dirty="0" err="1"/>
              <a:t>grids</a:t>
            </a:r>
            <a:r>
              <a:rPr lang="nl-NL" dirty="0"/>
              <a:t>’, ‘</a:t>
            </a:r>
            <a:r>
              <a:rPr lang="nl-NL" dirty="0" err="1"/>
              <a:t>cooperate</a:t>
            </a:r>
            <a:r>
              <a:rPr lang="nl-NL" dirty="0"/>
              <a:t> </a:t>
            </a:r>
            <a:r>
              <a:rPr lang="nl-NL" dirty="0" err="1"/>
              <a:t>driving</a:t>
            </a:r>
            <a:r>
              <a:rPr lang="nl-NL" dirty="0"/>
              <a:t>’, en ‘darm flora’</a:t>
            </a:r>
          </a:p>
          <a:p>
            <a:pPr lvl="4">
              <a:spcBef>
                <a:spcPts val="0"/>
              </a:spcBef>
            </a:pPr>
            <a:endParaRPr lang="en-GB" sz="800" dirty="0" smtClean="0"/>
          </a:p>
          <a:p>
            <a:pPr>
              <a:spcBef>
                <a:spcPts val="0"/>
              </a:spcBef>
            </a:pPr>
            <a:r>
              <a:rPr lang="nl-NL" sz="2000" dirty="0" smtClean="0"/>
              <a:t>Opdracht en uitkomst </a:t>
            </a:r>
            <a:r>
              <a:rPr lang="nl-NL" sz="2000" dirty="0" err="1" smtClean="0"/>
              <a:t>mbt</a:t>
            </a:r>
            <a:r>
              <a:rPr lang="nl-NL" sz="2000" dirty="0" smtClean="0"/>
              <a:t> die 3 deelprojecten: </a:t>
            </a:r>
            <a:endParaRPr lang="nl-NL" sz="2000" dirty="0"/>
          </a:p>
          <a:p>
            <a:pPr lvl="1">
              <a:spcBef>
                <a:spcPts val="0"/>
              </a:spcBef>
            </a:pPr>
            <a:r>
              <a:rPr lang="nl-NL" dirty="0" smtClean="0"/>
              <a:t>Stel de </a:t>
            </a:r>
            <a:r>
              <a:rPr lang="nl-NL" dirty="0"/>
              <a:t>potentiele markttoepassingen </a:t>
            </a:r>
            <a:r>
              <a:rPr lang="nl-NL" dirty="0" smtClean="0"/>
              <a:t>vast. Potentie gevalideerd aan </a:t>
            </a:r>
            <a:r>
              <a:rPr lang="nl-NL" dirty="0"/>
              <a:t>(en met) de markt. </a:t>
            </a:r>
          </a:p>
          <a:p>
            <a:pPr lvl="1">
              <a:spcBef>
                <a:spcPts val="0"/>
              </a:spcBef>
            </a:pPr>
            <a:r>
              <a:rPr lang="nl-NL" dirty="0" smtClean="0"/>
              <a:t>Geef aan wat is er reeds </a:t>
            </a:r>
            <a:r>
              <a:rPr lang="nl-NL" dirty="0"/>
              <a:t>in huis aan inzichten en </a:t>
            </a:r>
            <a:r>
              <a:rPr lang="nl-NL" dirty="0" smtClean="0"/>
              <a:t>kennis. Stel vast wat </a:t>
            </a:r>
            <a:r>
              <a:rPr lang="nl-NL" dirty="0"/>
              <a:t>mogelijk nog ontbreekt (</a:t>
            </a:r>
            <a:r>
              <a:rPr lang="nl-NL" i="1" dirty="0"/>
              <a:t>gap</a:t>
            </a:r>
            <a:r>
              <a:rPr lang="nl-NL" dirty="0"/>
              <a:t>). </a:t>
            </a:r>
          </a:p>
          <a:p>
            <a:pPr lvl="1">
              <a:spcBef>
                <a:spcPts val="0"/>
              </a:spcBef>
            </a:pPr>
            <a:r>
              <a:rPr lang="nl-NL" dirty="0" smtClean="0"/>
              <a:t>Schets beoogde </a:t>
            </a:r>
            <a:r>
              <a:rPr lang="nl-NL" dirty="0"/>
              <a:t>Ontwikkeltrajecten (</a:t>
            </a:r>
            <a:r>
              <a:rPr lang="nl-NL" dirty="0" err="1" smtClean="0"/>
              <a:t>roadmaps</a:t>
            </a:r>
            <a:r>
              <a:rPr lang="nl-NL" dirty="0" smtClean="0"/>
              <a:t>) en onderkende </a:t>
            </a:r>
            <a:r>
              <a:rPr lang="nl-NL" dirty="0"/>
              <a:t>kennis lacunes, resulterend in research agenda, </a:t>
            </a:r>
            <a:r>
              <a:rPr lang="nl-NL" dirty="0" smtClean="0"/>
              <a:t>met mogelijke allianties…</a:t>
            </a:r>
          </a:p>
          <a:p>
            <a:pPr lvl="4">
              <a:spcBef>
                <a:spcPts val="0"/>
              </a:spcBef>
            </a:pPr>
            <a:endParaRPr lang="nl-NL" sz="800" dirty="0"/>
          </a:p>
          <a:p>
            <a:pPr>
              <a:spcBef>
                <a:spcPts val="0"/>
              </a:spcBef>
            </a:pPr>
            <a:r>
              <a:rPr lang="nl-NL" sz="2000" dirty="0"/>
              <a:t>Beoogd Tijdpad:</a:t>
            </a:r>
          </a:p>
          <a:p>
            <a:pPr lvl="1">
              <a:spcBef>
                <a:spcPts val="0"/>
              </a:spcBef>
            </a:pPr>
            <a:r>
              <a:rPr lang="nl-NL" dirty="0" smtClean="0"/>
              <a:t>Half </a:t>
            </a:r>
            <a:r>
              <a:rPr lang="nl-NL" dirty="0"/>
              <a:t>oktober Sessie 1 - Discussie Tussenresultaten met forum uit Thema-</a:t>
            </a:r>
            <a:r>
              <a:rPr lang="nl-NL" dirty="0" err="1"/>
              <a:t>reps</a:t>
            </a:r>
            <a:r>
              <a:rPr lang="nl-NL" dirty="0"/>
              <a:t>, </a:t>
            </a:r>
            <a:r>
              <a:rPr lang="nl-NL" dirty="0" err="1"/>
              <a:t>PSn</a:t>
            </a:r>
            <a:r>
              <a:rPr lang="nl-NL" dirty="0"/>
              <a:t>, ZOAS team.</a:t>
            </a:r>
          </a:p>
          <a:p>
            <a:pPr lvl="1">
              <a:spcBef>
                <a:spcPts val="0"/>
              </a:spcBef>
            </a:pPr>
            <a:r>
              <a:rPr lang="nl-NL" dirty="0" smtClean="0"/>
              <a:t>Half </a:t>
            </a:r>
            <a:r>
              <a:rPr lang="nl-NL" dirty="0"/>
              <a:t>november Sessie 2 - Discussie Concept eindresultaten met </a:t>
            </a:r>
            <a:r>
              <a:rPr lang="nl-NL" dirty="0" smtClean="0"/>
              <a:t>forum</a:t>
            </a:r>
            <a:endParaRPr lang="nl-NL" dirty="0"/>
          </a:p>
          <a:p>
            <a:pPr lvl="1">
              <a:spcBef>
                <a:spcPts val="0"/>
              </a:spcBef>
            </a:pPr>
            <a:r>
              <a:rPr lang="nl-NL" dirty="0" smtClean="0"/>
              <a:t>Begin </a:t>
            </a:r>
            <a:r>
              <a:rPr lang="nl-NL" dirty="0"/>
              <a:t>december Oplevering Concept eindrapportage aan </a:t>
            </a:r>
            <a:r>
              <a:rPr lang="nl-NL" dirty="0" smtClean="0"/>
              <a:t>directie</a:t>
            </a:r>
          </a:p>
          <a:p>
            <a:pPr lvl="4">
              <a:spcBef>
                <a:spcPts val="0"/>
              </a:spcBef>
            </a:pPr>
            <a:endParaRPr lang="nl-NL" sz="800" dirty="0"/>
          </a:p>
          <a:p>
            <a:pPr>
              <a:spcBef>
                <a:spcPts val="0"/>
              </a:spcBef>
            </a:pPr>
            <a:r>
              <a:rPr lang="nl-NL" sz="2000" dirty="0" smtClean="0"/>
              <a:t>Project: </a:t>
            </a:r>
            <a:r>
              <a:rPr lang="nl-NL" sz="2000" dirty="0" err="1" smtClean="0"/>
              <a:t>Verantw</a:t>
            </a:r>
            <a:r>
              <a:rPr lang="nl-NL" sz="2000" dirty="0" smtClean="0"/>
              <a:t>: Hans </a:t>
            </a:r>
            <a:r>
              <a:rPr lang="nl-NL" sz="2000" dirty="0" err="1" smtClean="0"/>
              <a:t>vdB</a:t>
            </a:r>
            <a:r>
              <a:rPr lang="nl-NL" sz="2000" dirty="0" smtClean="0"/>
              <a:t>: </a:t>
            </a:r>
            <a:r>
              <a:rPr lang="nl-NL" sz="2000" dirty="0" err="1" smtClean="0"/>
              <a:t>Sgrids</a:t>
            </a:r>
            <a:r>
              <a:rPr lang="nl-NL" sz="2000" dirty="0" smtClean="0"/>
              <a:t>; Lori T: </a:t>
            </a:r>
            <a:r>
              <a:rPr lang="nl-NL" sz="2000" dirty="0" err="1" smtClean="0"/>
              <a:t>Cdriving</a:t>
            </a:r>
            <a:r>
              <a:rPr lang="nl-NL" sz="2000" dirty="0" smtClean="0"/>
              <a:t>; Jan </a:t>
            </a:r>
            <a:r>
              <a:rPr lang="nl-NL" sz="2000" dirty="0" err="1" smtClean="0"/>
              <a:t>vdG</a:t>
            </a:r>
            <a:r>
              <a:rPr lang="nl-NL" sz="2000" dirty="0" smtClean="0"/>
              <a:t>: </a:t>
            </a:r>
            <a:r>
              <a:rPr lang="nl-NL" sz="2000" dirty="0" err="1" smtClean="0"/>
              <a:t>Dflora</a:t>
            </a:r>
            <a:r>
              <a:rPr lang="nl-NL" sz="2000" dirty="0" smtClean="0"/>
              <a:t>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2000" dirty="0"/>
              <a:t>	</a:t>
            </a:r>
            <a:r>
              <a:rPr lang="nl-NL" sz="2000" dirty="0" smtClean="0"/>
              <a:t>     </a:t>
            </a:r>
            <a:r>
              <a:rPr lang="nl-NL" sz="2000" dirty="0" err="1" smtClean="0"/>
              <a:t>PeterE</a:t>
            </a:r>
            <a:r>
              <a:rPr lang="nl-NL" sz="2000" dirty="0" smtClean="0"/>
              <a:t>/Tony geheel. Omvang: 3*30K (3*20 productie+30K afronding)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8303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664338" y="2832690"/>
            <a:ext cx="2889189" cy="769441"/>
          </a:xfrm>
        </p:spPr>
        <p:txBody>
          <a:bodyPr wrap="none">
            <a:spAutoFit/>
          </a:bodyPr>
          <a:lstStyle/>
          <a:p>
            <a:r>
              <a:rPr lang="en-GB" dirty="0" smtClean="0"/>
              <a:t>Participants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63656"/>
              </p:ext>
            </p:extLst>
          </p:nvPr>
        </p:nvGraphicFramePr>
        <p:xfrm>
          <a:off x="1907704" y="476672"/>
          <a:ext cx="6912768" cy="5664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2260"/>
                <a:gridCol w="3190508"/>
              </a:tblGrid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Person</a:t>
                      </a:r>
                    </a:p>
                  </a:txBody>
                  <a:tcPr/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Principal Biological Systems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Greef, J. (Jan) van der</a:t>
                      </a:r>
                      <a:endParaRPr lang="en-GB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r>
                        <a:rPr lang="en-GB" dirty="0" smtClean="0"/>
                        <a:t>Biological Systems [ZOAS 1.0]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Keijser, B.J.F. (Bart)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Biological Systems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Tsivtsivadze, E. (Evgeni)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Biological Systems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Hoorn, B.M. (Tineke) van den</a:t>
                      </a:r>
                      <a:endParaRPr lang="en-GB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r>
                        <a:rPr lang="en-GB" dirty="0" smtClean="0"/>
                        <a:t>Principal</a:t>
                      </a:r>
                      <a:r>
                        <a:rPr lang="en-GB" baseline="0" dirty="0" smtClean="0"/>
                        <a:t> Communication </a:t>
                      </a:r>
                      <a:r>
                        <a:rPr lang="en-GB" dirty="0" smtClean="0"/>
                        <a:t>Networks [</a:t>
                      </a:r>
                      <a:r>
                        <a:rPr lang="en-GB" dirty="0" err="1" smtClean="0"/>
                        <a:t>ZOAS|Stuurgroep</a:t>
                      </a:r>
                      <a:r>
                        <a:rPr lang="en-GB" baseline="0" dirty="0" smtClean="0"/>
                        <a:t> member]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Berg, J.L. (Hans) van den</a:t>
                      </a:r>
                      <a:endParaRPr lang="en-GB" dirty="0" smtClean="0"/>
                    </a:p>
                  </a:txBody>
                  <a:tcPr/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Principal Logistics </a:t>
                      </a:r>
                      <a:br>
                        <a:rPr lang="en-GB" sz="1800" dirty="0" smtClean="0"/>
                      </a:br>
                      <a:r>
                        <a:rPr lang="en-GB" dirty="0" smtClean="0"/>
                        <a:t>[</a:t>
                      </a:r>
                      <a:r>
                        <a:rPr lang="en-GB" dirty="0" err="1" smtClean="0"/>
                        <a:t>ZOAS|Stuurgroep</a:t>
                      </a:r>
                      <a:r>
                        <a:rPr lang="en-GB" baseline="0" dirty="0" smtClean="0"/>
                        <a:t> member]</a:t>
                      </a:r>
                      <a:endParaRPr lang="en-GB" sz="180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Tavasszy, L.A. (Lori)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Logistics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/>
                        <a:t>Rooijen</a:t>
                      </a:r>
                      <a:r>
                        <a:rPr lang="en-GB" sz="1800" dirty="0" smtClean="0"/>
                        <a:t>, T. (Tariq) van</a:t>
                      </a:r>
                      <a:endParaRPr lang="en-GB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Principal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[</a:t>
                      </a:r>
                      <a:r>
                        <a:rPr lang="en-GB" dirty="0" err="1" smtClean="0"/>
                        <a:t>ZOAS|Chair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Stuurgroep</a:t>
                      </a:r>
                      <a:r>
                        <a:rPr lang="en-GB" dirty="0" smtClean="0"/>
                        <a:t>]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Essens, P.J.M.D. (Peter)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ZOAS|project</a:t>
                      </a:r>
                      <a:r>
                        <a:rPr lang="en-GB" baseline="0" dirty="0" smtClean="0"/>
                        <a:t> leader</a:t>
                      </a:r>
                      <a:endParaRPr lang="en-GB" dirty="0" smtClean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Vliet</a:t>
                      </a:r>
                      <a:r>
                        <a:rPr lang="en-GB" dirty="0" smtClean="0"/>
                        <a:t>, A.J. (Tony) van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ZOAS|project</a:t>
                      </a:r>
                      <a:r>
                        <a:rPr lang="en-GB" dirty="0" smtClean="0"/>
                        <a:t> member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Huis in 't Veld, M.A.A. (Mirjam)</a:t>
                      </a:r>
                      <a:endParaRPr lang="en-GB" dirty="0" smtClean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16018">
                <a:tc>
                  <a:txBody>
                    <a:bodyPr/>
                    <a:lstStyle/>
                    <a:p>
                      <a:r>
                        <a:rPr lang="en-GB" dirty="0" smtClean="0"/>
                        <a:t>ABM specialist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Vecht, B. (Bob) van der</a:t>
                      </a:r>
                      <a:endParaRPr lang="en-GB" dirty="0" smtClean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63813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Hours and Travel Costs to be billed to </a:t>
            </a:r>
            <a:r>
              <a:rPr lang="en-GB" dirty="0" smtClean="0">
                <a:solidFill>
                  <a:srgbClr val="FF0000"/>
                </a:solidFill>
              </a:rPr>
              <a:t>041.01077/01.01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9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704863" y="2865103"/>
            <a:ext cx="4978896" cy="922114"/>
          </a:xfrm>
        </p:spPr>
        <p:txBody>
          <a:bodyPr>
            <a:normAutofit/>
          </a:bodyPr>
          <a:lstStyle/>
          <a:p>
            <a:r>
              <a:rPr lang="en-GB" dirty="0" smtClean="0"/>
              <a:t>Agenda Session 1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904459"/>
              </p:ext>
            </p:extLst>
          </p:nvPr>
        </p:nvGraphicFramePr>
        <p:xfrm>
          <a:off x="2699792" y="188640"/>
          <a:ext cx="60960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477619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Time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Activity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Lunch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Welcome and Introduction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Issue ‘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darmflora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Discussion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proceed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Issue ‘smart grids’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Discussion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proceed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Issue ‘cooperate driving’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Discussion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Char char="–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proceed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Wrap-up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7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95" y="123371"/>
            <a:ext cx="2237985" cy="769441"/>
          </a:xfrm>
        </p:spPr>
        <p:txBody>
          <a:bodyPr wrap="none">
            <a:spAutoFit/>
          </a:bodyPr>
          <a:lstStyle/>
          <a:p>
            <a:r>
              <a:rPr lang="en-GB" dirty="0" smtClean="0"/>
              <a:t>ZOAS 1.0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3331" y="1059171"/>
            <a:ext cx="4392488" cy="2225812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i="1" u="sng" dirty="0" smtClean="0"/>
              <a:t>Issue</a:t>
            </a:r>
          </a:p>
          <a:p>
            <a:pPr marL="357188" indent="-357188">
              <a:lnSpc>
                <a:spcPct val="100000"/>
              </a:lnSpc>
            </a:pPr>
            <a:endParaRPr lang="en-GB" sz="1200" i="1" dirty="0" smtClean="0"/>
          </a:p>
          <a:p>
            <a:pPr marL="357188" indent="-357188">
              <a:lnSpc>
                <a:spcPct val="100000"/>
              </a:lnSpc>
            </a:pPr>
            <a:r>
              <a:rPr lang="en-GB" sz="1200" i="1" dirty="0" smtClean="0"/>
              <a:t>Strengths</a:t>
            </a:r>
            <a:r>
              <a:rPr lang="en-GB" sz="1200" dirty="0" smtClean="0"/>
              <a:t>: </a:t>
            </a:r>
            <a:br>
              <a:rPr lang="en-GB" sz="1200" dirty="0" smtClean="0"/>
            </a:br>
            <a:r>
              <a:rPr lang="en-GB" sz="1200" dirty="0" smtClean="0"/>
              <a:t>rich assets, multi-sector, multi-domain, multi-disciplinary, multiple applicable technologies</a:t>
            </a:r>
          </a:p>
          <a:p>
            <a:pPr marL="357188" indent="-357188">
              <a:lnSpc>
                <a:spcPct val="100000"/>
              </a:lnSpc>
            </a:pPr>
            <a:r>
              <a:rPr lang="en-GB" sz="1200" i="1" dirty="0" smtClean="0"/>
              <a:t>Weakness</a:t>
            </a:r>
            <a:r>
              <a:rPr lang="en-GB" sz="1200" dirty="0" smtClean="0"/>
              <a:t>: </a:t>
            </a:r>
            <a:br>
              <a:rPr lang="en-GB" sz="1200" dirty="0" smtClean="0"/>
            </a:br>
            <a:r>
              <a:rPr lang="en-GB" sz="1200" dirty="0" smtClean="0"/>
              <a:t>fragmented, ‘</a:t>
            </a:r>
            <a:r>
              <a:rPr lang="en-GB" sz="1200" dirty="0" err="1" smtClean="0"/>
              <a:t>bewust</a:t>
            </a:r>
            <a:r>
              <a:rPr lang="en-GB" sz="1200" dirty="0" smtClean="0"/>
              <a:t> </a:t>
            </a:r>
            <a:r>
              <a:rPr lang="en-GB" sz="1200" dirty="0" err="1" smtClean="0"/>
              <a:t>onbekwaam</a:t>
            </a:r>
            <a:r>
              <a:rPr lang="en-GB" sz="1200" dirty="0" smtClean="0"/>
              <a:t>’</a:t>
            </a:r>
          </a:p>
          <a:p>
            <a:pPr marL="357188" indent="-357188">
              <a:lnSpc>
                <a:spcPct val="100000"/>
              </a:lnSpc>
            </a:pPr>
            <a:r>
              <a:rPr lang="en-GB" sz="1200" i="1" dirty="0" smtClean="0"/>
              <a:t>Opportunities</a:t>
            </a:r>
            <a:r>
              <a:rPr lang="en-GB" sz="1200" dirty="0" smtClean="0"/>
              <a:t>: </a:t>
            </a:r>
            <a:br>
              <a:rPr lang="en-GB" sz="1200" dirty="0" smtClean="0"/>
            </a:br>
            <a:r>
              <a:rPr lang="en-GB" sz="1200" dirty="0" smtClean="0"/>
              <a:t>complex (wicked) problems  (Grand </a:t>
            </a:r>
            <a:r>
              <a:rPr lang="en-GB" sz="1200" dirty="0"/>
              <a:t>C</a:t>
            </a:r>
            <a:r>
              <a:rPr lang="en-GB" sz="1200" dirty="0" smtClean="0"/>
              <a:t>hallenges, </a:t>
            </a:r>
            <a:r>
              <a:rPr lang="en-GB" sz="1200" dirty="0" err="1" smtClean="0"/>
              <a:t>TopSectoren</a:t>
            </a:r>
            <a:r>
              <a:rPr lang="en-GB" sz="1200" dirty="0" smtClean="0"/>
              <a:t>, </a:t>
            </a:r>
            <a:r>
              <a:rPr lang="en-GB" sz="1200" dirty="0" err="1" smtClean="0"/>
              <a:t>BigSociety</a:t>
            </a:r>
            <a:r>
              <a:rPr lang="en-GB" sz="1200" dirty="0" smtClean="0"/>
              <a:t>,….)</a:t>
            </a:r>
          </a:p>
          <a:p>
            <a:pPr marL="357188" indent="-357188">
              <a:lnSpc>
                <a:spcPct val="100000"/>
              </a:lnSpc>
            </a:pPr>
            <a:r>
              <a:rPr lang="en-GB" sz="1200" i="1" dirty="0" smtClean="0"/>
              <a:t>Threats</a:t>
            </a:r>
            <a:r>
              <a:rPr lang="en-GB" sz="1200" dirty="0" smtClean="0"/>
              <a:t>:</a:t>
            </a:r>
            <a:br>
              <a:rPr lang="en-GB" sz="1200" dirty="0" smtClean="0"/>
            </a:br>
            <a:r>
              <a:rPr lang="en-GB" sz="1200" dirty="0" smtClean="0"/>
              <a:t>losing ‘right to play’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5819" y="1059172"/>
            <a:ext cx="4176464" cy="22258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i="1" u="sng" dirty="0" smtClean="0"/>
              <a:t>(expected) Results</a:t>
            </a:r>
          </a:p>
          <a:p>
            <a:pPr algn="ctr">
              <a:lnSpc>
                <a:spcPct val="100000"/>
              </a:lnSpc>
            </a:pPr>
            <a:endParaRPr lang="en-GB" sz="1200" i="1" u="sng" dirty="0" smtClean="0"/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Targeted </a:t>
            </a:r>
            <a:r>
              <a:rPr lang="en-GB" sz="1200" dirty="0"/>
              <a:t>sensor development  (AMSN</a:t>
            </a:r>
            <a:r>
              <a:rPr lang="en-GB" sz="1200" dirty="0" smtClean="0"/>
              <a:t>) 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Control Rooms (interaction design)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Multi-stakeholder collaboration (goal setting)</a:t>
            </a:r>
            <a:endParaRPr lang="en-GB" sz="1200" dirty="0"/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(Cyber)security (anomaly detection)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E-freight systems</a:t>
            </a:r>
            <a:r>
              <a:rPr lang="en-GB" sz="1200" dirty="0"/>
              <a:t> </a:t>
            </a:r>
            <a:r>
              <a:rPr lang="en-GB" sz="1200" dirty="0" smtClean="0"/>
              <a:t>(autonomous parcels)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Smart Grids (distributed power generation)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Living Labs (evidence based CD&amp;E)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r>
              <a:rPr lang="en-GB" sz="1200" dirty="0" smtClean="0"/>
              <a:t>………………………..</a:t>
            </a:r>
          </a:p>
          <a:p>
            <a:pPr marL="541338" indent="-271463">
              <a:lnSpc>
                <a:spcPct val="100000"/>
              </a:lnSpc>
              <a:buFont typeface="Arial" pitchFamily="34" charset="0"/>
              <a:buChar char="•"/>
            </a:pP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67358" y="3284983"/>
            <a:ext cx="4377983" cy="317478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200" i="1" u="sng" dirty="0" smtClean="0"/>
              <a:t>Approach</a:t>
            </a:r>
          </a:p>
          <a:p>
            <a:pPr marL="357188" indent="-357188">
              <a:lnSpc>
                <a:spcPct val="100000"/>
              </a:lnSpc>
            </a:pPr>
            <a:endParaRPr lang="en-GB" sz="1200" i="1" dirty="0" smtClean="0"/>
          </a:p>
          <a:p>
            <a:pPr marL="357188" indent="-357188">
              <a:lnSpc>
                <a:spcPct val="100000"/>
              </a:lnSpc>
            </a:pPr>
            <a:r>
              <a:rPr lang="en-GB" sz="1200" i="1" dirty="0" smtClean="0"/>
              <a:t>ETP SOAS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roadmaps with stakeholders</a:t>
            </a:r>
            <a:br>
              <a:rPr lang="en-GB" sz="1200" dirty="0" smtClean="0"/>
            </a:br>
            <a:r>
              <a:rPr lang="en-GB" sz="1200" dirty="0" smtClean="0"/>
              <a:t>network thinking and representation</a:t>
            </a:r>
            <a:br>
              <a:rPr lang="en-GB" sz="1200" dirty="0" smtClean="0"/>
            </a:br>
            <a:r>
              <a:rPr lang="en-GB" sz="1200" dirty="0" smtClean="0"/>
              <a:t>system dynamics &amp; agent based modelling</a:t>
            </a:r>
            <a:br>
              <a:rPr lang="en-GB" sz="1200" dirty="0" smtClean="0"/>
            </a:br>
            <a:r>
              <a:rPr lang="en-GB" sz="1200" dirty="0" smtClean="0"/>
              <a:t>anomaly detection &amp; pattern recognition</a:t>
            </a:r>
            <a:br>
              <a:rPr lang="en-GB" sz="1200" dirty="0" smtClean="0"/>
            </a:br>
            <a:r>
              <a:rPr lang="en-GB" sz="1200" dirty="0" smtClean="0"/>
              <a:t>self learning algorithms</a:t>
            </a:r>
            <a:br>
              <a:rPr lang="en-GB" sz="1200" dirty="0" smtClean="0"/>
            </a:br>
            <a:r>
              <a:rPr lang="en-GB" sz="1200" dirty="0" smtClean="0"/>
              <a:t>meta data architecture </a:t>
            </a:r>
          </a:p>
          <a:p>
            <a:pPr marL="357188" indent="-357188">
              <a:lnSpc>
                <a:spcPct val="100000"/>
              </a:lnSpc>
            </a:pPr>
            <a:r>
              <a:rPr lang="en-GB" sz="1200" dirty="0" smtClean="0"/>
              <a:t>Community building</a:t>
            </a:r>
            <a:br>
              <a:rPr lang="en-GB" sz="1200" dirty="0" smtClean="0"/>
            </a:br>
            <a:r>
              <a:rPr lang="en-GB" sz="1200" dirty="0" smtClean="0"/>
              <a:t>within and between stakeholders and disciplines</a:t>
            </a:r>
            <a:br>
              <a:rPr lang="en-GB" sz="1200" dirty="0" smtClean="0"/>
            </a:br>
            <a:r>
              <a:rPr lang="en-GB" sz="1200" dirty="0" smtClean="0"/>
              <a:t>goal synchronization, shared values, appreciation of diversity, crowd sourcing</a:t>
            </a:r>
          </a:p>
          <a:p>
            <a:pPr marL="357188" indent="-357188">
              <a:lnSpc>
                <a:spcPct val="100000"/>
              </a:lnSpc>
            </a:pPr>
            <a:r>
              <a:rPr lang="en-GB" sz="1200" dirty="0" smtClean="0"/>
              <a:t>R&amp;D enhancement in ETP’s &amp; VP’s</a:t>
            </a:r>
            <a:br>
              <a:rPr lang="en-GB" sz="1200" dirty="0" smtClean="0"/>
            </a:br>
            <a:r>
              <a:rPr lang="en-GB" sz="1200" dirty="0" smtClean="0"/>
              <a:t>awareness of ‘adaption, robustness &amp; learning’</a:t>
            </a:r>
            <a:br>
              <a:rPr lang="en-GB" sz="1200" dirty="0" smtClean="0"/>
            </a:br>
            <a:r>
              <a:rPr lang="en-GB" sz="1200" dirty="0" smtClean="0"/>
              <a:t>system </a:t>
            </a:r>
            <a:r>
              <a:rPr lang="en-GB" sz="1200" dirty="0" err="1" smtClean="0"/>
              <a:t>behavior</a:t>
            </a:r>
            <a:r>
              <a:rPr lang="en-GB" sz="1200" dirty="0" smtClean="0"/>
              <a:t> is emergent in complex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45341" y="3284984"/>
            <a:ext cx="4176942" cy="317478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algn="ctr"/>
            <a:r>
              <a:rPr lang="en-GB" sz="1200" i="1" u="sng" dirty="0" smtClean="0"/>
              <a:t>Impact</a:t>
            </a:r>
          </a:p>
          <a:p>
            <a:pPr algn="ctr"/>
            <a:endParaRPr lang="en-GB" sz="1200" i="1" u="sng" dirty="0" smtClean="0"/>
          </a:p>
          <a:p>
            <a:pPr algn="ctr"/>
            <a:endParaRPr lang="en-GB" sz="1200" i="1" u="sng" dirty="0" smtClean="0"/>
          </a:p>
          <a:p>
            <a:pPr algn="ctr"/>
            <a:endParaRPr lang="en-GB" sz="1200" i="1" u="sng" dirty="0" smtClean="0"/>
          </a:p>
          <a:p>
            <a:pPr algn="ctr"/>
            <a:endParaRPr lang="en-GB" sz="1200" i="1" u="sng" dirty="0" smtClean="0"/>
          </a:p>
          <a:p>
            <a:pPr algn="ctr"/>
            <a:endParaRPr lang="en-GB" sz="1200" i="1" u="sng" dirty="0" smtClean="0"/>
          </a:p>
          <a:p>
            <a:pPr marL="357188" indent="-357188"/>
            <a:r>
              <a:rPr lang="en-GB" sz="1200" dirty="0" smtClean="0"/>
              <a:t>External</a:t>
            </a:r>
          </a:p>
          <a:p>
            <a:pPr marL="357188" indent="-357188"/>
            <a:r>
              <a:rPr lang="en-GB" sz="1200" dirty="0" smtClean="0"/>
              <a:t>	Enhancing competiveness</a:t>
            </a:r>
            <a:br>
              <a:rPr lang="en-GB" sz="1200" dirty="0" smtClean="0"/>
            </a:br>
            <a:r>
              <a:rPr lang="en-GB" sz="1200" dirty="0" smtClean="0"/>
              <a:t>Facilitating fair and sustainable societies</a:t>
            </a:r>
            <a:br>
              <a:rPr lang="en-GB" sz="1200" dirty="0" smtClean="0"/>
            </a:br>
            <a:r>
              <a:rPr lang="en-GB" sz="1200" dirty="0" smtClean="0"/>
              <a:t>Combining people and knowledge</a:t>
            </a:r>
          </a:p>
          <a:p>
            <a:pPr marL="357188" indent="-357188"/>
            <a:endParaRPr lang="en-GB" sz="1200" dirty="0" smtClean="0"/>
          </a:p>
          <a:p>
            <a:pPr marL="357188" indent="-357188"/>
            <a:r>
              <a:rPr lang="en-GB" sz="1200" dirty="0" smtClean="0"/>
              <a:t>Internal</a:t>
            </a:r>
            <a:br>
              <a:rPr lang="en-GB" sz="1200" dirty="0" smtClean="0"/>
            </a:br>
            <a:r>
              <a:rPr lang="en-GB" sz="1200" dirty="0" smtClean="0"/>
              <a:t>Satisfaction &amp; Productivity</a:t>
            </a:r>
            <a:br>
              <a:rPr lang="en-GB" sz="1200" dirty="0" smtClean="0"/>
            </a:br>
            <a:r>
              <a:rPr lang="en-GB" sz="1200" dirty="0" smtClean="0"/>
              <a:t>Creativity &amp; Innovation</a:t>
            </a:r>
            <a:br>
              <a:rPr lang="en-GB" sz="1200" dirty="0" smtClean="0"/>
            </a:br>
            <a:r>
              <a:rPr lang="en-GB" sz="1200" dirty="0" smtClean="0"/>
              <a:t>Adaption, Robustness &amp; Learning</a:t>
            </a:r>
            <a:br>
              <a:rPr lang="en-GB" sz="1200" dirty="0" smtClean="0"/>
            </a:br>
            <a:r>
              <a:rPr lang="en-GB" sz="1200" dirty="0" smtClean="0"/>
              <a:t>Trust &amp; Prosperity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2655285">
            <a:off x="3734303" y="2534903"/>
            <a:ext cx="2097478" cy="2081336"/>
          </a:xfrm>
          <a:prstGeom prst="quad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SOAS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423439" y="332656"/>
            <a:ext cx="6506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i="1" dirty="0"/>
              <a:t>from</a:t>
            </a:r>
            <a:r>
              <a:rPr lang="en-GB" dirty="0"/>
              <a:t> controlling the predictable to managing the unpredictable</a:t>
            </a:r>
          </a:p>
        </p:txBody>
      </p:sp>
    </p:spTree>
    <p:extLst>
      <p:ext uri="{BB962C8B-B14F-4D97-AF65-F5344CB8AC3E}">
        <p14:creationId xmlns:p14="http://schemas.microsoft.com/office/powerpoint/2010/main" val="42614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604119" y="3044278"/>
            <a:ext cx="6480720" cy="7694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err="1" smtClean="0"/>
              <a:t>Darm</a:t>
            </a:r>
            <a:r>
              <a:rPr lang="en-GB" dirty="0" smtClean="0"/>
              <a:t> flora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8640"/>
            <a:ext cx="7704856" cy="6336704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Overall system description is given on factors involved in BRD</a:t>
            </a:r>
          </a:p>
          <a:p>
            <a:r>
              <a:rPr lang="en-GB" dirty="0" smtClean="0"/>
              <a:t>A </a:t>
            </a:r>
            <a:r>
              <a:rPr lang="en-GB" dirty="0"/>
              <a:t>multi-factor, multi-level, multi-stakeholder complex problem</a:t>
            </a:r>
          </a:p>
          <a:p>
            <a:r>
              <a:rPr lang="en-GB" dirty="0" smtClean="0"/>
              <a:t>Levels need to be delineated more precisely</a:t>
            </a:r>
          </a:p>
          <a:p>
            <a:r>
              <a:rPr lang="en-GB" dirty="0" smtClean="0"/>
              <a:t>Identification of [significant] microbes, their interactions, and factors involved at level microbial network is required, cow is then seen as environment , this the would make ABM possible</a:t>
            </a:r>
          </a:p>
          <a:p>
            <a:r>
              <a:rPr lang="en-GB" dirty="0" smtClean="0"/>
              <a:t>Identification of actors and factors and interactions at organism level (cow &amp; humans) is also required, but not the focus, for </a:t>
            </a:r>
            <a:r>
              <a:rPr lang="en-GB" dirty="0" smtClean="0"/>
              <a:t>now?</a:t>
            </a:r>
            <a:endParaRPr lang="en-GB" dirty="0" smtClean="0"/>
          </a:p>
          <a:p>
            <a:r>
              <a:rPr lang="en-GB" dirty="0" smtClean="0"/>
              <a:t>Which issue will be resolved by this approach, which </a:t>
            </a:r>
            <a:r>
              <a:rPr lang="en-GB" dirty="0" smtClean="0"/>
              <a:t>stakeholders will </a:t>
            </a:r>
            <a:r>
              <a:rPr lang="en-GB" dirty="0" smtClean="0"/>
              <a:t>benefit from this research in the future?</a:t>
            </a:r>
          </a:p>
          <a:p>
            <a:r>
              <a:rPr lang="en-GB" dirty="0" smtClean="0"/>
              <a:t>System dynamics approach seems useful to combine both levels of analysis</a:t>
            </a:r>
          </a:p>
          <a:p>
            <a:pPr marL="0" indent="0">
              <a:buNone/>
            </a:pPr>
            <a:r>
              <a:rPr lang="en-GB" dirty="0" smtClean="0"/>
              <a:t>Utility of SOAS</a:t>
            </a:r>
          </a:p>
          <a:p>
            <a:r>
              <a:rPr lang="en-GB" dirty="0" smtClean="0"/>
              <a:t>Self organization is thwarted by indiscriminate use of antibiotics [evolution of resistant microbes]</a:t>
            </a:r>
          </a:p>
          <a:p>
            <a:r>
              <a:rPr lang="en-GB" dirty="0" smtClean="0"/>
              <a:t>Strategy Maximization of beef production is leading, consequences for animal welfare and human public health are emerging</a:t>
            </a:r>
          </a:p>
          <a:p>
            <a:r>
              <a:rPr lang="en-GB" dirty="0" smtClean="0"/>
              <a:t>Optimization of beef production could be alternative </a:t>
            </a:r>
            <a:r>
              <a:rPr lang="en-GB" dirty="0" smtClean="0"/>
              <a:t>strategy for the (near)future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2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604119" y="3044278"/>
            <a:ext cx="6480720" cy="7694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smtClean="0"/>
              <a:t>Smart Grids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8640"/>
            <a:ext cx="7704856" cy="6336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Background has been described: a multi-factor, multi-level, multi-stakeholder complex problem</a:t>
            </a:r>
          </a:p>
          <a:p>
            <a:r>
              <a:rPr lang="en-GB" dirty="0" smtClean="0"/>
              <a:t>A number of issues has been put forward</a:t>
            </a:r>
          </a:p>
          <a:p>
            <a:r>
              <a:rPr lang="en-GB" dirty="0" smtClean="0"/>
              <a:t>Which issue will be addressed needs to be decided, depends on which stakeholder will be served, a system dynamics approach could bring </a:t>
            </a:r>
            <a:r>
              <a:rPr lang="en-GB" dirty="0" smtClean="0"/>
              <a:t>clarity  ¿MARVEL?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Utility of SOAS</a:t>
            </a:r>
          </a:p>
          <a:p>
            <a:r>
              <a:rPr lang="en-GB" dirty="0" smtClean="0"/>
              <a:t>Human behaviour and decision making are central to supply and demand balancing at all system levels; can this be (partially) automated to achieve affordable, fair and sustainable energy </a:t>
            </a:r>
            <a:r>
              <a:rPr lang="en-GB" dirty="0" smtClean="0"/>
              <a:t>economy in the (near)future?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604119" y="3044278"/>
            <a:ext cx="6480720" cy="76944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smtClean="0"/>
              <a:t>Cooperate Driving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8640"/>
            <a:ext cx="7704856" cy="6336704"/>
          </a:xfrm>
        </p:spPr>
        <p:txBody>
          <a:bodyPr/>
          <a:lstStyle/>
          <a:p>
            <a:r>
              <a:rPr lang="en-GB" dirty="0" smtClean="0"/>
              <a:t>A combination of cooperate and smart logistics is being considered</a:t>
            </a:r>
          </a:p>
          <a:p>
            <a:r>
              <a:rPr lang="en-GB" dirty="0" smtClean="0"/>
              <a:t>Issues need to be defined</a:t>
            </a:r>
          </a:p>
          <a:p>
            <a:r>
              <a:rPr lang="en-GB" dirty="0" smtClean="0"/>
              <a:t>Which stakeholders to be served needs to be defined</a:t>
            </a:r>
          </a:p>
          <a:p>
            <a:pPr marL="0" indent="0">
              <a:buNone/>
            </a:pPr>
            <a:r>
              <a:rPr lang="en-GB" dirty="0"/>
              <a:t>Utility of SOAS</a:t>
            </a:r>
          </a:p>
          <a:p>
            <a:r>
              <a:rPr lang="en-GB" dirty="0" smtClean="0"/>
              <a:t>Is not yet clear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4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738</Words>
  <Application>Microsoft Office PowerPoint</Application>
  <PresentationFormat>On-screen Show (4:3)</PresentationFormat>
  <Paragraphs>133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ZOAS 2.0</vt:lpstr>
      <vt:lpstr>ZOAS ‘afhechting’ ZOAS-2 041.01077 </vt:lpstr>
      <vt:lpstr>Participants</vt:lpstr>
      <vt:lpstr>Agenda Session 1</vt:lpstr>
      <vt:lpstr>ZOAS 1.0</vt:lpstr>
      <vt:lpstr>Darm flora</vt:lpstr>
      <vt:lpstr>Smart Grids</vt:lpstr>
      <vt:lpstr>Cooperate Driving</vt:lpstr>
    </vt:vector>
  </TitlesOfParts>
  <Company>TNO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ZOAS.2</dc:title>
  <dc:creator>Tony van Vliet</dc:creator>
  <cp:lastModifiedBy>Tony van Vliet</cp:lastModifiedBy>
  <cp:revision>22</cp:revision>
  <dcterms:created xsi:type="dcterms:W3CDTF">2012-10-23T07:45:22Z</dcterms:created>
  <dcterms:modified xsi:type="dcterms:W3CDTF">2012-10-24T09:26:15Z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24-10-2012 10:44:17</vt:lpwstr>
  </property>
</Properties>
</file>