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ppt/embeddings/oleObject1.bin" ContentType="application/vnd.openxmlformats-officedocument.oleObject"/>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embeddings/oleObject2.bin" ContentType="application/vnd.openxmlformats-officedocument.oleObject"/>
  <Override PartName="/ppt/presentation.xml" ContentType="application/vnd.openxmlformats-officedocument.presentationml.presentation.main+xml"/>
  <Override PartName="/ppt/slides/slide12.xml" ContentType="application/vnd.openxmlformats-officedocument.presentationml.slide+xml"/>
  <Default Extension="vml" ContentType="application/vnd.openxmlformats-officedocument.vmlDrawing"/>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slides/slide29.xml" ContentType="application/vnd.openxmlformats-officedocument.presentationml.slide+xml"/>
  <Default Extension="wmf" ContentType="image/x-wmf"/>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3"/>
  </p:notesMasterIdLst>
  <p:sldIdLst>
    <p:sldId id="258" r:id="rId2"/>
    <p:sldId id="339" r:id="rId3"/>
    <p:sldId id="341" r:id="rId4"/>
    <p:sldId id="344" r:id="rId5"/>
    <p:sldId id="345" r:id="rId6"/>
    <p:sldId id="347" r:id="rId7"/>
    <p:sldId id="346" r:id="rId8"/>
    <p:sldId id="348" r:id="rId9"/>
    <p:sldId id="349" r:id="rId10"/>
    <p:sldId id="350" r:id="rId11"/>
    <p:sldId id="351" r:id="rId12"/>
    <p:sldId id="353" r:id="rId13"/>
    <p:sldId id="352" r:id="rId14"/>
    <p:sldId id="354" r:id="rId15"/>
    <p:sldId id="355" r:id="rId16"/>
    <p:sldId id="356" r:id="rId17"/>
    <p:sldId id="364" r:id="rId18"/>
    <p:sldId id="357" r:id="rId19"/>
    <p:sldId id="358" r:id="rId20"/>
    <p:sldId id="323" r:id="rId21"/>
    <p:sldId id="330" r:id="rId22"/>
    <p:sldId id="327" r:id="rId23"/>
    <p:sldId id="331" r:id="rId24"/>
    <p:sldId id="324" r:id="rId25"/>
    <p:sldId id="363" r:id="rId26"/>
    <p:sldId id="317" r:id="rId27"/>
    <p:sldId id="321" r:id="rId28"/>
    <p:sldId id="359" r:id="rId29"/>
    <p:sldId id="360" r:id="rId30"/>
    <p:sldId id="361" r:id="rId31"/>
    <p:sldId id="362" r:id="rId3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B9E7B9"/>
    <a:srgbClr val="DEDEB2"/>
    <a:srgbClr val="A3CBCB"/>
    <a:srgbClr val="C79F9F"/>
    <a:srgbClr val="E8E8BA"/>
    <a:srgbClr val="8A0000"/>
    <a:srgbClr val="A6A6A6"/>
    <a:srgbClr val="000066"/>
    <a:srgbClr val="0000FF"/>
  </p:clrMru>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91" autoAdjust="0"/>
    <p:restoredTop sz="93268" autoAdjust="0"/>
  </p:normalViewPr>
  <p:slideViewPr>
    <p:cSldViewPr snapToGrid="0">
      <p:cViewPr>
        <p:scale>
          <a:sx n="100" d="100"/>
          <a:sy n="100" d="100"/>
        </p:scale>
        <p:origin x="-1128" y="-584"/>
      </p:cViewPr>
      <p:guideLst>
        <p:guide orient="horz" pos="4039"/>
        <p:guide pos="2886"/>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192FD4A3-5981-43B0-AE10-E2147E8ED99B}" type="datetimeFigureOut">
              <a:rPr lang="en-US" smtClean="0"/>
              <a:pPr/>
              <a:t>6/24/12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D45ACEF7-590B-4D4A-AF05-CED803AE24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30E096-2856-4162-9FB0-7B8E983FF9C7}"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03D47-1C5D-493F-9C11-DC40A8AEB88C}" type="slidenum">
              <a:rPr lang="en-US"/>
              <a:pPr/>
              <a:t>12</a:t>
            </a:fld>
            <a:endParaRPr lang="en-US"/>
          </a:p>
        </p:txBody>
      </p:sp>
      <p:sp>
        <p:nvSpPr>
          <p:cNvPr id="1728514" name="Rectangle 2"/>
          <p:cNvSpPr>
            <a:spLocks noGrp="1" noRot="1" noChangeAspect="1" noChangeArrowheads="1" noTextEdit="1"/>
          </p:cNvSpPr>
          <p:nvPr>
            <p:ph type="sldImg"/>
          </p:nvPr>
        </p:nvSpPr>
        <p:spPr>
          <a:ln/>
        </p:spPr>
      </p:sp>
      <p:sp>
        <p:nvSpPr>
          <p:cNvPr id="1728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09AE9-4B9F-4FB9-9283-7C6FD95CAC0A}" type="slidenum">
              <a:rPr lang="en-US"/>
              <a:pPr/>
              <a:t>13</a:t>
            </a:fld>
            <a:endParaRPr lang="en-US"/>
          </a:p>
        </p:txBody>
      </p:sp>
      <p:sp>
        <p:nvSpPr>
          <p:cNvPr id="1734658" name="Rectangle 2"/>
          <p:cNvSpPr>
            <a:spLocks noGrp="1" noRot="1" noChangeAspect="1" noChangeArrowheads="1" noTextEdit="1"/>
          </p:cNvSpPr>
          <p:nvPr>
            <p:ph type="sldImg"/>
          </p:nvPr>
        </p:nvSpPr>
        <p:spPr>
          <a:ln/>
        </p:spPr>
      </p:sp>
      <p:sp>
        <p:nvSpPr>
          <p:cNvPr id="173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938264-7704-45AB-842A-A5C3106A4885}" type="slidenum">
              <a:rPr lang="en-US"/>
              <a:pPr/>
              <a:t>14</a:t>
            </a:fld>
            <a:endParaRPr lang="en-US"/>
          </a:p>
        </p:txBody>
      </p:sp>
      <p:sp>
        <p:nvSpPr>
          <p:cNvPr id="1684482" name="Rectangle 2"/>
          <p:cNvSpPr>
            <a:spLocks noGrp="1" noRot="1" noChangeAspect="1" noChangeArrowheads="1" noTextEdit="1"/>
          </p:cNvSpPr>
          <p:nvPr>
            <p:ph type="sldImg"/>
          </p:nvPr>
        </p:nvSpPr>
        <p:spPr>
          <a:ln/>
        </p:spPr>
      </p:sp>
      <p:sp>
        <p:nvSpPr>
          <p:cNvPr id="1684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57736-1A1F-4407-B311-61442B987418}" type="slidenum">
              <a:rPr lang="en-US"/>
              <a:pPr/>
              <a:t>15</a:t>
            </a:fld>
            <a:endParaRPr lang="en-US"/>
          </a:p>
        </p:txBody>
      </p:sp>
      <p:sp>
        <p:nvSpPr>
          <p:cNvPr id="1570818" name="Rectangle 2"/>
          <p:cNvSpPr>
            <a:spLocks noGrp="1" noRot="1" noChangeAspect="1" noChangeArrowheads="1" noTextEdit="1"/>
          </p:cNvSpPr>
          <p:nvPr>
            <p:ph type="sldImg"/>
          </p:nvPr>
        </p:nvSpPr>
        <p:spPr>
          <a:ln/>
        </p:spPr>
      </p:sp>
      <p:sp>
        <p:nvSpPr>
          <p:cNvPr id="1570819" name="Rectangle 3"/>
          <p:cNvSpPr>
            <a:spLocks noGrp="1" noChangeArrowheads="1"/>
          </p:cNvSpPr>
          <p:nvPr>
            <p:ph type="body" idx="1"/>
          </p:nvPr>
        </p:nvSpPr>
        <p:spPr>
          <a:xfrm>
            <a:off x="686098" y="4416098"/>
            <a:ext cx="5485805" cy="4183995"/>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DFB0D-7544-4584-91F0-5E8DF992615E}" type="slidenum">
              <a:rPr lang="en-US"/>
              <a:pPr/>
              <a:t>16</a:t>
            </a:fld>
            <a:endParaRPr lang="en-US"/>
          </a:p>
        </p:txBody>
      </p:sp>
      <p:sp>
        <p:nvSpPr>
          <p:cNvPr id="1732610" name="Rectangle 2"/>
          <p:cNvSpPr>
            <a:spLocks noGrp="1" noRot="1" noChangeAspect="1" noChangeArrowheads="1" noTextEdit="1"/>
          </p:cNvSpPr>
          <p:nvPr>
            <p:ph type="sldImg"/>
          </p:nvPr>
        </p:nvSpPr>
        <p:spPr>
          <a:ln/>
        </p:spPr>
      </p:sp>
      <p:sp>
        <p:nvSpPr>
          <p:cNvPr id="173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Slide Number Placeholder 3"/>
          <p:cNvSpPr>
            <a:spLocks noGrp="1"/>
          </p:cNvSpPr>
          <p:nvPr>
            <p:ph type="sldNum" sz="quarter" idx="5"/>
          </p:nvPr>
        </p:nvSpPr>
        <p:spPr>
          <a:noFill/>
        </p:spPr>
        <p:txBody>
          <a:bodyPr/>
          <a:lstStyle/>
          <a:p>
            <a:pPr defTabSz="930275"/>
            <a:fld id="{4536A642-5428-4072-902A-539029CD6D0E}" type="slidenum">
              <a:rPr lang="en-US" smtClean="0"/>
              <a:pPr defTabSz="930275"/>
              <a:t>18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defTabSz="930275"/>
            <a:fld id="{EE79867F-F40D-4FDF-9C1E-F47A0E9007F1}" type="slidenum">
              <a:rPr lang="en-US" smtClean="0"/>
              <a:pPr defTabSz="930275"/>
              <a:t>19</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A085A-5C50-4B34-A9C5-CE4623EDF9A5}"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5ACEF7-590B-4D4A-AF05-CED803AE24AA}"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defTabSz="930275"/>
            <a:fld id="{2B403755-F6FD-4CFC-B0B7-559C9B6A77E9}" type="slidenum">
              <a:rPr lang="en-US" smtClean="0"/>
              <a:pPr defTabSz="930275"/>
              <a:t>3</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A085A-5C50-4B34-A9C5-CE4623EDF9A5}"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5ACEF7-590B-4D4A-AF05-CED803AE24AA}"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366ED0-8015-4E13-871F-3404C52F5CCC}" type="slidenum">
              <a:rPr lang="en-US"/>
              <a:pPr/>
              <a:t>4</a:t>
            </a:fld>
            <a:endParaRPr lang="en-US"/>
          </a:p>
        </p:txBody>
      </p:sp>
      <p:sp>
        <p:nvSpPr>
          <p:cNvPr id="1722370" name="Rectangle 2"/>
          <p:cNvSpPr>
            <a:spLocks noGrp="1" noRot="1" noChangeAspect="1" noChangeArrowheads="1" noTextEdit="1"/>
          </p:cNvSpPr>
          <p:nvPr>
            <p:ph type="sldImg"/>
          </p:nvPr>
        </p:nvSpPr>
        <p:spPr>
          <a:xfrm>
            <a:off x="1106488" y="695325"/>
            <a:ext cx="4646612" cy="3486150"/>
          </a:xfrm>
          <a:ln/>
        </p:spPr>
      </p:sp>
      <p:sp>
        <p:nvSpPr>
          <p:cNvPr id="1722371" name="Rectangle 3"/>
          <p:cNvSpPr>
            <a:spLocks noGrp="1" noChangeArrowheads="1"/>
          </p:cNvSpPr>
          <p:nvPr>
            <p:ph type="body" idx="1"/>
          </p:nvPr>
        </p:nvSpPr>
        <p:spPr>
          <a:xfrm>
            <a:off x="686098" y="4414560"/>
            <a:ext cx="5485805" cy="4187069"/>
          </a:xfrm>
        </p:spPr>
        <p:txBody>
          <a:bodyPr lIns="92026" tIns="46012" rIns="92026" bIns="46012"/>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1FF1E-9316-4026-9432-5418F43CC6C1}" type="slidenum">
              <a:rPr lang="en-US"/>
              <a:pPr/>
              <a:t>5</a:t>
            </a:fld>
            <a:endParaRPr lang="en-US"/>
          </a:p>
        </p:txBody>
      </p:sp>
      <p:sp>
        <p:nvSpPr>
          <p:cNvPr id="1271810" name="Rectangle 2"/>
          <p:cNvSpPr>
            <a:spLocks noGrp="1" noRot="1" noChangeAspect="1" noChangeArrowheads="1" noTextEdit="1"/>
          </p:cNvSpPr>
          <p:nvPr>
            <p:ph type="sldImg"/>
          </p:nvPr>
        </p:nvSpPr>
        <p:spPr>
          <a:ln/>
        </p:spPr>
      </p:sp>
      <p:sp>
        <p:nvSpPr>
          <p:cNvPr id="1271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1FF1E-9316-4026-9432-5418F43CC6C1}" type="slidenum">
              <a:rPr lang="en-US"/>
              <a:pPr/>
              <a:t>6</a:t>
            </a:fld>
            <a:endParaRPr lang="en-US"/>
          </a:p>
        </p:txBody>
      </p:sp>
      <p:sp>
        <p:nvSpPr>
          <p:cNvPr id="1271810" name="Rectangle 2"/>
          <p:cNvSpPr>
            <a:spLocks noGrp="1" noRot="1" noChangeAspect="1" noChangeArrowheads="1" noTextEdit="1"/>
          </p:cNvSpPr>
          <p:nvPr>
            <p:ph type="sldImg"/>
          </p:nvPr>
        </p:nvSpPr>
        <p:spPr>
          <a:ln/>
        </p:spPr>
      </p:sp>
      <p:sp>
        <p:nvSpPr>
          <p:cNvPr id="1271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7E678-0686-4E33-8EE2-AE507EE14F1D}" type="slidenum">
              <a:rPr lang="en-US"/>
              <a:pPr/>
              <a:t>8</a:t>
            </a:fld>
            <a:endParaRPr lang="en-US"/>
          </a:p>
        </p:txBody>
      </p:sp>
      <p:sp>
        <p:nvSpPr>
          <p:cNvPr id="1297410" name="Rectangle 2"/>
          <p:cNvSpPr>
            <a:spLocks noGrp="1" noChangeArrowheads="1"/>
          </p:cNvSpPr>
          <p:nvPr>
            <p:ph type="body" idx="1"/>
          </p:nvPr>
        </p:nvSpPr>
        <p:spPr>
          <a:xfrm>
            <a:off x="913805" y="4416098"/>
            <a:ext cx="5028903" cy="4168624"/>
          </a:xfrm>
          <a:ln/>
        </p:spPr>
        <p:txBody>
          <a:bodyPr lIns="98987" tIns="49494" rIns="98987" bIns="49494"/>
          <a:lstStyle/>
          <a:p>
            <a:pPr defTabSz="967147"/>
            <a:endParaRPr lang="en-US" dirty="0"/>
          </a:p>
        </p:txBody>
      </p:sp>
      <p:sp>
        <p:nvSpPr>
          <p:cNvPr id="1297411" name="Rectangle 3"/>
          <p:cNvSpPr>
            <a:spLocks noGrp="1" noRot="1" noChangeAspect="1" noChangeArrowheads="1" noTextEdit="1"/>
          </p:cNvSpPr>
          <p:nvPr>
            <p:ph type="sldImg"/>
          </p:nvPr>
        </p:nvSpPr>
        <p:spPr>
          <a:xfrm>
            <a:off x="839788" y="500063"/>
            <a:ext cx="5181600" cy="3886200"/>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925F3-FE39-49F9-BDD6-34A73273C3C5}" type="slidenum">
              <a:rPr lang="en-US"/>
              <a:pPr/>
              <a:t>9</a:t>
            </a:fld>
            <a:endParaRPr lang="en-US"/>
          </a:p>
        </p:txBody>
      </p:sp>
      <p:sp>
        <p:nvSpPr>
          <p:cNvPr id="1682434" name="Rectangle 2"/>
          <p:cNvSpPr>
            <a:spLocks noGrp="1" noRot="1" noChangeAspect="1" noChangeArrowheads="1" noTextEdit="1"/>
          </p:cNvSpPr>
          <p:nvPr>
            <p:ph type="sldImg"/>
          </p:nvPr>
        </p:nvSpPr>
        <p:spPr>
          <a:xfrm>
            <a:off x="1106488" y="696913"/>
            <a:ext cx="4645025" cy="3484562"/>
          </a:xfrm>
          <a:ln/>
        </p:spPr>
      </p:sp>
      <p:sp>
        <p:nvSpPr>
          <p:cNvPr id="1682435" name="Rectangle 3"/>
          <p:cNvSpPr>
            <a:spLocks noGrp="1" noChangeArrowheads="1"/>
          </p:cNvSpPr>
          <p:nvPr>
            <p:ph type="body" idx="1"/>
          </p:nvPr>
        </p:nvSpPr>
        <p:spPr>
          <a:xfrm>
            <a:off x="913805" y="4416098"/>
            <a:ext cx="5030391" cy="4183995"/>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2842A-3CE9-4713-B200-7C090D5253C7}" type="slidenum">
              <a:rPr lang="en-US"/>
              <a:pPr/>
              <a:t>10</a:t>
            </a:fld>
            <a:endParaRPr lang="en-US"/>
          </a:p>
        </p:txBody>
      </p:sp>
      <p:sp>
        <p:nvSpPr>
          <p:cNvPr id="1248258" name="Rectangle 2"/>
          <p:cNvSpPr>
            <a:spLocks noGrp="1" noRot="1" noChangeAspect="1" noChangeArrowheads="1" noTextEdit="1"/>
          </p:cNvSpPr>
          <p:nvPr>
            <p:ph type="sldImg"/>
          </p:nvPr>
        </p:nvSpPr>
        <p:spPr>
          <a:ln/>
        </p:spPr>
      </p:sp>
      <p:sp>
        <p:nvSpPr>
          <p:cNvPr id="1248259" name="Rectangle 3"/>
          <p:cNvSpPr>
            <a:spLocks noGrp="1" noChangeArrowheads="1"/>
          </p:cNvSpPr>
          <p:nvPr>
            <p:ph type="body" idx="1"/>
          </p:nvPr>
        </p:nvSpPr>
        <p:spPr>
          <a:xfrm>
            <a:off x="913805" y="4416098"/>
            <a:ext cx="5030391" cy="4183995"/>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7115A-ABCF-4C4F-BB27-B711E5826FB0}" type="slidenum">
              <a:rPr lang="en-US"/>
              <a:pPr/>
              <a:t>11</a:t>
            </a:fld>
            <a:endParaRPr lang="en-US"/>
          </a:p>
        </p:txBody>
      </p:sp>
      <p:sp>
        <p:nvSpPr>
          <p:cNvPr id="1748994" name="Rectangle 2"/>
          <p:cNvSpPr>
            <a:spLocks noGrp="1" noRot="1" noChangeAspect="1" noChangeArrowheads="1" noTextEdit="1"/>
          </p:cNvSpPr>
          <p:nvPr>
            <p:ph type="sldImg"/>
          </p:nvPr>
        </p:nvSpPr>
        <p:spPr>
          <a:xfrm>
            <a:off x="1106488" y="698500"/>
            <a:ext cx="4646612" cy="3486150"/>
          </a:xfrm>
          <a:ln/>
        </p:spPr>
      </p:sp>
      <p:sp>
        <p:nvSpPr>
          <p:cNvPr id="1748995" name="Rectangle 3"/>
          <p:cNvSpPr>
            <a:spLocks noGrp="1" noChangeArrowheads="1"/>
          </p:cNvSpPr>
          <p:nvPr>
            <p:ph type="body" idx="1"/>
          </p:nvPr>
        </p:nvSpPr>
        <p:spPr>
          <a:xfrm>
            <a:off x="915294" y="4416099"/>
            <a:ext cx="5027414" cy="418245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410200"/>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273602"/>
            <a:ext cx="9144000" cy="52753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txBox="1">
            <a:spLocks/>
          </p:cNvSpPr>
          <p:nvPr userDrawn="1"/>
        </p:nvSpPr>
        <p:spPr>
          <a:xfrm>
            <a:off x="0" y="191996"/>
            <a:ext cx="9144000" cy="523560"/>
          </a:xfrm>
          <a:prstGeom prst="rect">
            <a:avLst/>
          </a:prstGeom>
          <a:solidFill>
            <a:srgbClr val="000066"/>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2" name="Title 1"/>
          <p:cNvSpPr>
            <a:spLocks noGrp="1"/>
          </p:cNvSpPr>
          <p:nvPr>
            <p:ph type="title"/>
          </p:nvPr>
        </p:nvSpPr>
        <p:spPr>
          <a:xfrm>
            <a:off x="1066800" y="152400"/>
            <a:ext cx="7543800" cy="609600"/>
          </a:xfrm>
        </p:spPr>
        <p:txBody>
          <a:bodyPr>
            <a:noAutofit/>
          </a:bodyPr>
          <a:lstStyle>
            <a:lvl1pPr algn="l">
              <a:defRPr sz="2800" b="1">
                <a:solidFill>
                  <a:schemeClr val="bg1"/>
                </a:solidFill>
              </a:defRPr>
            </a:lvl1pPr>
          </a:lstStyle>
          <a:p>
            <a:r>
              <a:rPr lang="en-US" dirty="0" smtClean="0"/>
              <a:t>Click to edit Master title style</a:t>
            </a:r>
            <a:endParaRPr lang="en-US" dirty="0"/>
          </a:p>
        </p:txBody>
      </p:sp>
      <p:pic>
        <p:nvPicPr>
          <p:cNvPr id="9" name="Picture 8" descr="NASA_HEDS_develop_V3.png"/>
          <p:cNvPicPr>
            <a:picLocks noChangeAspect="1"/>
          </p:cNvPicPr>
          <p:nvPr userDrawn="1"/>
        </p:nvPicPr>
        <p:blipFill>
          <a:blip r:embed="rId2" cstate="print"/>
          <a:stretch>
            <a:fillRect/>
          </a:stretch>
        </p:blipFill>
        <p:spPr>
          <a:xfrm>
            <a:off x="0" y="-36604"/>
            <a:ext cx="1066800" cy="1103404"/>
          </a:xfrm>
          <a:prstGeom prst="rect">
            <a:avLst/>
          </a:prstGeom>
        </p:spPr>
      </p:pic>
      <p:sp>
        <p:nvSpPr>
          <p:cNvPr id="10"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7D34A43B-5D9C-46DC-8707-07F95FF830CD}" type="datetimeFigureOut">
              <a:rPr lang="en-US" smtClean="0"/>
              <a:pPr/>
              <a:t>6/24/12</a:t>
            </a:fld>
            <a:endParaRPr lang="en-US"/>
          </a:p>
        </p:txBody>
      </p:sp>
      <p:sp>
        <p:nvSpPr>
          <p:cNvPr id="11"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D8423F2-4B2F-4930-B838-657C55F06E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7D34A43B-5D9C-46DC-8707-07F95FF830CD}" type="datetimeFigureOut">
              <a:rPr lang="en-US" smtClean="0"/>
              <a:pPr/>
              <a:t>6/24/12</a:t>
            </a:fld>
            <a:endParaRPr lang="en-US"/>
          </a:p>
        </p:txBody>
      </p:sp>
      <p:sp>
        <p:nvSpPr>
          <p:cNvPr id="8"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9"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D8423F2-4B2F-4930-B838-657C55F06E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467600" cy="457200"/>
          </a:xfrm>
        </p:spPr>
        <p:txBody>
          <a:bodyPr/>
          <a:lstStyle>
            <a:lvl1pPr algn="l">
              <a:defRPr/>
            </a:lvl1pPr>
          </a:lstStyle>
          <a:p>
            <a:r>
              <a:rPr lang="en-US" dirty="0" smtClean="0"/>
              <a:t>Click to edit Master title style</a:t>
            </a:r>
            <a:endParaRPr lang="en-US" dirty="0"/>
          </a:p>
        </p:txBody>
      </p:sp>
      <p:sp>
        <p:nvSpPr>
          <p:cNvPr id="6"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7D34A43B-5D9C-46DC-8707-07F95FF830CD}" type="datetimeFigureOut">
              <a:rPr lang="en-US" smtClean="0"/>
              <a:pPr/>
              <a:t>6/24/12</a:t>
            </a:fld>
            <a:endParaRPr lang="en-US"/>
          </a:p>
        </p:txBody>
      </p:sp>
      <p:sp>
        <p:nvSpPr>
          <p:cNvPr id="7"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D8423F2-4B2F-4930-B838-657C55F06E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Subtiltle &amp; Blank">
    <p:spTree>
      <p:nvGrpSpPr>
        <p:cNvPr id="1" name=""/>
        <p:cNvGrpSpPr/>
        <p:nvPr/>
      </p:nvGrpSpPr>
      <p:grpSpPr>
        <a:xfrm>
          <a:off x="0" y="0"/>
          <a:ext cx="0" cy="0"/>
          <a:chOff x="0" y="0"/>
          <a:chExt cx="0" cy="0"/>
        </a:xfrm>
      </p:grpSpPr>
      <p:sp>
        <p:nvSpPr>
          <p:cNvPr id="10" name="Title 1"/>
          <p:cNvSpPr>
            <a:spLocks noGrp="1"/>
          </p:cNvSpPr>
          <p:nvPr>
            <p:ph type="title"/>
          </p:nvPr>
        </p:nvSpPr>
        <p:spPr>
          <a:xfrm>
            <a:off x="457203" y="3"/>
            <a:ext cx="7589520" cy="761999"/>
          </a:xfrm>
        </p:spPr>
        <p:txBody>
          <a:bodyPr/>
          <a:lstStyle/>
          <a:p>
            <a:r>
              <a:rPr lang="en-US" smtClean="0"/>
              <a:t>Click to edit Master title style</a:t>
            </a:r>
            <a:endParaRPr lang="en-US"/>
          </a:p>
        </p:txBody>
      </p:sp>
      <p:sp>
        <p:nvSpPr>
          <p:cNvPr id="6" name="Text Placeholder 13"/>
          <p:cNvSpPr>
            <a:spLocks noGrp="1"/>
          </p:cNvSpPr>
          <p:nvPr>
            <p:ph type="body" sz="quarter" idx="13" hasCustomPrompt="1"/>
          </p:nvPr>
        </p:nvSpPr>
        <p:spPr>
          <a:xfrm>
            <a:off x="457200" y="551725"/>
            <a:ext cx="7589520" cy="304800"/>
          </a:xfrm>
          <a:prstGeom prst="rect">
            <a:avLst/>
          </a:prstGeom>
        </p:spPr>
        <p:txBody>
          <a:bodyPr/>
          <a:lstStyle>
            <a:lvl1pPr>
              <a:buNone/>
              <a:defRPr sz="1400">
                <a:solidFill>
                  <a:srgbClr val="004FA6"/>
                </a:solidFill>
              </a:defRPr>
            </a:lvl1pPr>
          </a:lstStyle>
          <a:p>
            <a:pPr lvl="0"/>
            <a:r>
              <a:rPr lang="en-US" dirty="0" smtClean="0"/>
              <a:t>Click to add subtitle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07440"/>
            <a:ext cx="8229600" cy="5018723"/>
          </a:xfrm>
          <a:prstGeom prst="rect">
            <a:avLst/>
          </a:prstGeo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143000"/>
            <a:ext cx="41529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143000"/>
            <a:ext cx="41529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553200"/>
            <a:ext cx="2895600" cy="304800"/>
          </a:xfrm>
        </p:spPr>
        <p:txBody>
          <a:bodyPr/>
          <a:lstStyle>
            <a:lvl1pPr>
              <a:defRPr/>
            </a:lvl1pPr>
          </a:lstStyle>
          <a:p>
            <a:r>
              <a:rPr lang="en-US"/>
              <a:t> </a:t>
            </a:r>
          </a:p>
        </p:txBody>
      </p:sp>
      <p:sp>
        <p:nvSpPr>
          <p:cNvPr id="6" name="Slide Number Placeholder 5"/>
          <p:cNvSpPr>
            <a:spLocks noGrp="1"/>
          </p:cNvSpPr>
          <p:nvPr>
            <p:ph type="sldNum" sz="quarter" idx="11"/>
          </p:nvPr>
        </p:nvSpPr>
        <p:spPr>
          <a:xfrm>
            <a:off x="7239000" y="6629400"/>
            <a:ext cx="1905000" cy="228600"/>
          </a:xfrm>
        </p:spPr>
        <p:txBody>
          <a:bodyPr/>
          <a:lstStyle>
            <a:lvl1pPr>
              <a:defRPr/>
            </a:lvl1pPr>
          </a:lstStyle>
          <a:p>
            <a:fld id="{DD00DE4C-656C-40D9-ADA7-F1F238A736E8}" type="slidenum">
              <a:rPr lang="en-US"/>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6800"/>
            <a:ext cx="8229600" cy="5059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7D34A43B-5D9C-46DC-8707-07F95FF830CD}" type="datetimeFigureOut">
              <a:rPr lang="en-US" smtClean="0"/>
              <a:pPr/>
              <a:t>6/24/12</a:t>
            </a:fld>
            <a:endParaRPr lang="en-US"/>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D8423F2-4B2F-4930-B838-657C55F06EDD}" type="slidenum">
              <a:rPr lang="en-US" smtClean="0"/>
              <a:pPr/>
              <a:t>‹#›</a:t>
            </a:fld>
            <a:endParaRPr lang="en-US"/>
          </a:p>
        </p:txBody>
      </p:sp>
      <p:sp>
        <p:nvSpPr>
          <p:cNvPr id="7" name="Rectangle 6"/>
          <p:cNvSpPr/>
          <p:nvPr userDrawn="1"/>
        </p:nvSpPr>
        <p:spPr>
          <a:xfrm>
            <a:off x="0" y="273602"/>
            <a:ext cx="9144000" cy="52753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txBox="1">
            <a:spLocks/>
          </p:cNvSpPr>
          <p:nvPr userDrawn="1"/>
        </p:nvSpPr>
        <p:spPr>
          <a:xfrm>
            <a:off x="0" y="191996"/>
            <a:ext cx="9144000" cy="523560"/>
          </a:xfrm>
          <a:prstGeom prst="rect">
            <a:avLst/>
          </a:prstGeom>
          <a:solidFill>
            <a:srgbClr val="000066"/>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95000"/>
                </a:schemeClr>
              </a:solidFill>
              <a:effectLst/>
              <a:uLnTx/>
              <a:uFillTx/>
              <a:latin typeface="+mj-lt"/>
              <a:ea typeface="+mj-ea"/>
              <a:cs typeface="+mj-cs"/>
            </a:endParaRPr>
          </a:p>
        </p:txBody>
      </p:sp>
      <p:pic>
        <p:nvPicPr>
          <p:cNvPr id="9" name="Picture 8" descr="NASA_HEDS_develop_V3.png"/>
          <p:cNvPicPr>
            <a:picLocks noChangeAspect="1"/>
          </p:cNvPicPr>
          <p:nvPr userDrawn="1"/>
        </p:nvPicPr>
        <p:blipFill>
          <a:blip r:embed="rId8" cstate="print"/>
          <a:stretch>
            <a:fillRect/>
          </a:stretch>
        </p:blipFill>
        <p:spPr>
          <a:xfrm>
            <a:off x="0" y="-36604"/>
            <a:ext cx="1066800" cy="1103404"/>
          </a:xfrm>
          <a:prstGeom prst="rect">
            <a:avLst/>
          </a:prstGeom>
        </p:spPr>
      </p:pic>
      <p:sp>
        <p:nvSpPr>
          <p:cNvPr id="2" name="Title Placeholder 1"/>
          <p:cNvSpPr>
            <a:spLocks noGrp="1"/>
          </p:cNvSpPr>
          <p:nvPr>
            <p:ph type="title"/>
          </p:nvPr>
        </p:nvSpPr>
        <p:spPr>
          <a:xfrm>
            <a:off x="990600" y="228600"/>
            <a:ext cx="7696200" cy="457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7" r:id="rId5"/>
    <p:sldLayoutId id="2147483658" r:id="rId6"/>
  </p:sldLayoutIdLst>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1.emf"/><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jpeg"/><Relationship Id="rId5" Type="http://schemas.openxmlformats.org/officeDocument/2006/relationships/image" Target="../media/image53.jpeg"/><Relationship Id="rId6" Type="http://schemas.openxmlformats.org/officeDocument/2006/relationships/oleObject" Target="../embeddings/oleObject1.bin"/><Relationship Id="rId7"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7.emf"/><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1" Type="http://schemas.openxmlformats.org/officeDocument/2006/relationships/image" Target="../media/image12.wmf"/><Relationship Id="rId12"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wmf"/><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wmf"/><Relationship Id="rId10" Type="http://schemas.openxmlformats.org/officeDocument/2006/relationships/image" Target="../media/image11.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wmf"/><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9" Type="http://schemas.openxmlformats.org/officeDocument/2006/relationships/image" Target="../media/image25.png"/><Relationship Id="rId20" Type="http://schemas.openxmlformats.org/officeDocument/2006/relationships/image" Target="../media/image36.jpeg"/><Relationship Id="rId21" Type="http://schemas.openxmlformats.org/officeDocument/2006/relationships/image" Target="../media/image37.png"/><Relationship Id="rId22" Type="http://schemas.openxmlformats.org/officeDocument/2006/relationships/image" Target="../media/image38.jpeg"/><Relationship Id="rId23" Type="http://schemas.openxmlformats.org/officeDocument/2006/relationships/image" Target="../media/image39.jpeg"/><Relationship Id="rId10" Type="http://schemas.openxmlformats.org/officeDocument/2006/relationships/image" Target="../media/image26.png"/><Relationship Id="rId11" Type="http://schemas.openxmlformats.org/officeDocument/2006/relationships/image" Target="../media/image27.jpe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jpe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1"/>
          <p:cNvGrpSpPr/>
          <p:nvPr/>
        </p:nvGrpSpPr>
        <p:grpSpPr>
          <a:xfrm>
            <a:off x="3619" y="-50169"/>
            <a:ext cx="9144000" cy="810846"/>
            <a:chOff x="-9828" y="-50169"/>
            <a:chExt cx="9144000" cy="810846"/>
          </a:xfrm>
        </p:grpSpPr>
        <p:sp>
          <p:nvSpPr>
            <p:cNvPr id="13" name="Rectangle 12"/>
            <p:cNvSpPr/>
            <p:nvPr/>
          </p:nvSpPr>
          <p:spPr>
            <a:xfrm>
              <a:off x="-9828" y="233143"/>
              <a:ext cx="9144000" cy="52753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p:cNvSpPr txBox="1">
              <a:spLocks/>
            </p:cNvSpPr>
            <p:nvPr/>
          </p:nvSpPr>
          <p:spPr>
            <a:xfrm>
              <a:off x="-9828" y="-50169"/>
              <a:ext cx="9144000" cy="752160"/>
            </a:xfrm>
            <a:prstGeom prst="rect">
              <a:avLst/>
            </a:prstGeom>
            <a:solidFill>
              <a:srgbClr val="000066"/>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chemeClr val="bg1">
                    <a:lumMod val="95000"/>
                  </a:schemeClr>
                </a:solidFill>
                <a:effectLst/>
                <a:uLnTx/>
                <a:uFillTx/>
                <a:latin typeface="+mj-lt"/>
                <a:ea typeface="+mj-ea"/>
                <a:cs typeface="+mj-cs"/>
              </a:endParaRPr>
            </a:p>
          </p:txBody>
        </p:sp>
      </p:grpSp>
      <p:sp>
        <p:nvSpPr>
          <p:cNvPr id="9" name="Rectangle 8"/>
          <p:cNvSpPr/>
          <p:nvPr/>
        </p:nvSpPr>
        <p:spPr>
          <a:xfrm>
            <a:off x="0" y="4514402"/>
            <a:ext cx="9144000" cy="905457"/>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0" y="4862123"/>
            <a:ext cx="9144000" cy="492523"/>
          </a:xfrm>
          <a:prstGeom prst="rect">
            <a:avLst/>
          </a:prstGeom>
          <a:solidFill>
            <a:srgbClr val="003399"/>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descr="nut 6.png"/>
          <p:cNvPicPr>
            <a:picLocks noChangeAspect="1"/>
          </p:cNvPicPr>
          <p:nvPr/>
        </p:nvPicPr>
        <p:blipFill>
          <a:blip r:embed="rId3" cstate="print"/>
          <a:srcRect/>
          <a:stretch>
            <a:fillRect/>
          </a:stretch>
        </p:blipFill>
        <p:spPr>
          <a:xfrm>
            <a:off x="0" y="755329"/>
            <a:ext cx="9144000" cy="3742743"/>
          </a:xfrm>
          <a:prstGeom prst="rect">
            <a:avLst/>
          </a:prstGeom>
        </p:spPr>
      </p:pic>
      <p:sp>
        <p:nvSpPr>
          <p:cNvPr id="2" name="Title 1"/>
          <p:cNvSpPr>
            <a:spLocks noGrp="1"/>
          </p:cNvSpPr>
          <p:nvPr>
            <p:ph type="title"/>
          </p:nvPr>
        </p:nvSpPr>
        <p:spPr>
          <a:xfrm>
            <a:off x="0" y="4469668"/>
            <a:ext cx="9144000" cy="720213"/>
          </a:xfrm>
          <a:solidFill>
            <a:srgbClr val="000066"/>
          </a:solidFill>
          <a:effectLst>
            <a:outerShdw blurRad="50800" dist="38100" dir="5400000" algn="t" rotWithShape="0">
              <a:prstClr val="black">
                <a:alpha val="40000"/>
              </a:prstClr>
            </a:outerShdw>
          </a:effectLst>
        </p:spPr>
        <p:txBody>
          <a:bodyPr>
            <a:noAutofit/>
          </a:bodyPr>
          <a:lstStyle/>
          <a:p>
            <a:r>
              <a:rPr lang="en-US" sz="2900" b="1" spc="300" dirty="0" smtClean="0">
                <a:solidFill>
                  <a:schemeClr val="bg1"/>
                </a:solidFill>
              </a:rPr>
              <a:t>Mission Architectures for Mars and</a:t>
            </a:r>
            <a:br>
              <a:rPr lang="en-US" sz="2900" b="1" spc="300" dirty="0" smtClean="0">
                <a:solidFill>
                  <a:schemeClr val="bg1"/>
                </a:solidFill>
              </a:rPr>
            </a:br>
            <a:r>
              <a:rPr lang="en-US" sz="2900" spc="300" dirty="0" smtClean="0"/>
              <a:t>Habitation Capability for Deep Space</a:t>
            </a:r>
            <a:endParaRPr lang="en-US" sz="2900" b="1" spc="300" dirty="0">
              <a:solidFill>
                <a:schemeClr val="bg1"/>
              </a:solidFill>
            </a:endParaRPr>
          </a:p>
        </p:txBody>
      </p:sp>
      <p:pic>
        <p:nvPicPr>
          <p:cNvPr id="11" name="Picture 10" descr="NASA_HEDS_develop_V3.png"/>
          <p:cNvPicPr>
            <a:picLocks noChangeAspect="1"/>
          </p:cNvPicPr>
          <p:nvPr/>
        </p:nvPicPr>
        <p:blipFill>
          <a:blip r:embed="rId4" cstate="print"/>
          <a:stretch>
            <a:fillRect/>
          </a:stretch>
        </p:blipFill>
        <p:spPr>
          <a:xfrm>
            <a:off x="205424" y="-1"/>
            <a:ext cx="2076212" cy="2147455"/>
          </a:xfrm>
          <a:prstGeom prst="rect">
            <a:avLst/>
          </a:prstGeom>
        </p:spPr>
      </p:pic>
      <p:sp>
        <p:nvSpPr>
          <p:cNvPr id="12" name="TextBox 11"/>
          <p:cNvSpPr txBox="1"/>
          <p:nvPr/>
        </p:nvSpPr>
        <p:spPr>
          <a:xfrm>
            <a:off x="3109908" y="-80094"/>
            <a:ext cx="4199487" cy="830997"/>
          </a:xfrm>
          <a:prstGeom prst="rect">
            <a:avLst/>
          </a:prstGeom>
          <a:noFill/>
        </p:spPr>
        <p:txBody>
          <a:bodyPr wrap="none" rtlCol="0">
            <a:spAutoFit/>
          </a:bodyPr>
          <a:lstStyle/>
          <a:p>
            <a:pPr algn="ctr"/>
            <a:r>
              <a:rPr lang="en-US" sz="1600" b="1" dirty="0" smtClean="0">
                <a:solidFill>
                  <a:schemeClr val="bg1"/>
                </a:solidFill>
              </a:rPr>
              <a:t>ICED Innovative Conceptual Engineering Design</a:t>
            </a:r>
          </a:p>
          <a:p>
            <a:pPr algn="ctr"/>
            <a:r>
              <a:rPr lang="en-US" sz="1600" b="1" dirty="0" smtClean="0">
                <a:solidFill>
                  <a:schemeClr val="bg1"/>
                </a:solidFill>
              </a:rPr>
              <a:t>MIT</a:t>
            </a:r>
          </a:p>
          <a:p>
            <a:pPr algn="ctr"/>
            <a:r>
              <a:rPr lang="en-US" sz="1600" dirty="0" smtClean="0">
                <a:solidFill>
                  <a:schemeClr val="bg1"/>
                </a:solidFill>
              </a:rPr>
              <a:t>24 - 29 June 2012</a:t>
            </a:r>
            <a:endParaRPr lang="en-US" sz="1600" dirty="0">
              <a:solidFill>
                <a:schemeClr val="bg1"/>
              </a:solidFill>
            </a:endParaRPr>
          </a:p>
        </p:txBody>
      </p:sp>
      <p:sp>
        <p:nvSpPr>
          <p:cNvPr id="16" name="TextBox 15"/>
          <p:cNvSpPr txBox="1"/>
          <p:nvPr/>
        </p:nvSpPr>
        <p:spPr>
          <a:xfrm>
            <a:off x="0" y="6150114"/>
            <a:ext cx="1714269" cy="646331"/>
          </a:xfrm>
          <a:prstGeom prst="rect">
            <a:avLst/>
          </a:prstGeom>
          <a:noFill/>
        </p:spPr>
        <p:txBody>
          <a:bodyPr wrap="none" rtlCol="0">
            <a:spAutoFit/>
          </a:bodyPr>
          <a:lstStyle/>
          <a:p>
            <a:r>
              <a:rPr lang="en-US" sz="1200" i="1" dirty="0" smtClean="0"/>
              <a:t>Larry </a:t>
            </a:r>
            <a:r>
              <a:rPr lang="en-US" sz="1200" i="1" dirty="0" err="1" smtClean="0"/>
              <a:t>Toups</a:t>
            </a:r>
            <a:r>
              <a:rPr lang="en-US" sz="1200" i="1" dirty="0" smtClean="0"/>
              <a:t>             </a:t>
            </a:r>
          </a:p>
          <a:p>
            <a:r>
              <a:rPr lang="en-US" sz="1200" i="1" dirty="0" smtClean="0"/>
              <a:t>Johnson Space Center</a:t>
            </a:r>
          </a:p>
          <a:p>
            <a:r>
              <a:rPr lang="en-US" sz="1200" i="1" dirty="0" smtClean="0"/>
              <a:t>larry.toups-1@nasa.gvo</a:t>
            </a: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662379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6"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1247471" name="Rectangle 239"/>
          <p:cNvSpPr>
            <a:spLocks noGrp="1" noChangeArrowheads="1"/>
          </p:cNvSpPr>
          <p:nvPr>
            <p:ph type="title"/>
          </p:nvPr>
        </p:nvSpPr>
        <p:spPr/>
        <p:txBody>
          <a:bodyPr/>
          <a:lstStyle/>
          <a:p>
            <a:r>
              <a:rPr lang="en-US" dirty="0">
                <a:solidFill>
                  <a:srgbClr val="000000"/>
                </a:solidFill>
              </a:rPr>
              <a:t>Mars Design Reference Architecture 5.0</a:t>
            </a:r>
            <a:br>
              <a:rPr lang="en-US" dirty="0">
                <a:solidFill>
                  <a:srgbClr val="000000"/>
                </a:solidFill>
              </a:rPr>
            </a:br>
            <a:r>
              <a:rPr lang="en-US" dirty="0">
                <a:solidFill>
                  <a:srgbClr val="000000"/>
                </a:solidFill>
              </a:rPr>
              <a:t>Flight Sequence</a:t>
            </a:r>
          </a:p>
        </p:txBody>
      </p:sp>
      <p:sp>
        <p:nvSpPr>
          <p:cNvPr id="1247472" name="Rectangle 240"/>
          <p:cNvSpPr>
            <a:spLocks noGrp="1" noChangeArrowheads="1"/>
          </p:cNvSpPr>
          <p:nvPr>
            <p:ph type="body" idx="1"/>
          </p:nvPr>
        </p:nvSpPr>
        <p:spPr>
          <a:xfrm>
            <a:off x="381000" y="1143000"/>
            <a:ext cx="5486400" cy="2590800"/>
          </a:xfrm>
        </p:spPr>
        <p:txBody>
          <a:bodyPr/>
          <a:lstStyle/>
          <a:p>
            <a:r>
              <a:rPr lang="en-US" sz="1800"/>
              <a:t>Long-surface Stay + Forward Deployment</a:t>
            </a:r>
          </a:p>
          <a:p>
            <a:pPr lvl="1"/>
            <a:r>
              <a:rPr lang="en-US" sz="1600"/>
              <a:t>Mars mission elements pre-deployed to Mars prior to crew departure from Earth</a:t>
            </a:r>
          </a:p>
          <a:p>
            <a:pPr lvl="2"/>
            <a:r>
              <a:rPr lang="en-US" sz="1400"/>
              <a:t>Surface habitat and surface exploration gear</a:t>
            </a:r>
          </a:p>
          <a:p>
            <a:pPr lvl="2"/>
            <a:r>
              <a:rPr lang="en-US" sz="1400"/>
              <a:t>Mars ascent vehicle</a:t>
            </a:r>
          </a:p>
          <a:p>
            <a:pPr lvl="1"/>
            <a:r>
              <a:rPr lang="en-US" sz="1600"/>
              <a:t>Conjunction class missions (long-stay) with fast inter-planetary transits</a:t>
            </a:r>
          </a:p>
          <a:p>
            <a:pPr lvl="1"/>
            <a:r>
              <a:rPr lang="en-US" sz="1600"/>
              <a:t>Successive missions provide functional overlap of mission assets</a:t>
            </a:r>
          </a:p>
        </p:txBody>
      </p:sp>
      <p:grpSp>
        <p:nvGrpSpPr>
          <p:cNvPr id="241" name="Group 241"/>
          <p:cNvGrpSpPr>
            <a:grpSpLocks/>
          </p:cNvGrpSpPr>
          <p:nvPr/>
        </p:nvGrpSpPr>
        <p:grpSpPr bwMode="auto">
          <a:xfrm>
            <a:off x="152400" y="3200400"/>
            <a:ext cx="8686800" cy="3289300"/>
            <a:chOff x="96" y="2064"/>
            <a:chExt cx="5472" cy="2072"/>
          </a:xfrm>
        </p:grpSpPr>
        <p:grpSp>
          <p:nvGrpSpPr>
            <p:cNvPr id="242" name="Group 5"/>
            <p:cNvGrpSpPr>
              <a:grpSpLocks/>
            </p:cNvGrpSpPr>
            <p:nvPr/>
          </p:nvGrpSpPr>
          <p:grpSpPr bwMode="auto">
            <a:xfrm>
              <a:off x="1536" y="2544"/>
              <a:ext cx="4032" cy="1448"/>
              <a:chOff x="1536" y="2536"/>
              <a:chExt cx="4032" cy="1448"/>
            </a:xfrm>
          </p:grpSpPr>
          <p:grpSp>
            <p:nvGrpSpPr>
              <p:cNvPr id="454" name="Group 6"/>
              <p:cNvGrpSpPr>
                <a:grpSpLocks/>
              </p:cNvGrpSpPr>
              <p:nvPr/>
            </p:nvGrpSpPr>
            <p:grpSpPr bwMode="auto">
              <a:xfrm>
                <a:off x="1536" y="2536"/>
                <a:ext cx="3696" cy="1448"/>
                <a:chOff x="1536" y="2448"/>
                <a:chExt cx="3696" cy="1448"/>
              </a:xfrm>
            </p:grpSpPr>
            <p:grpSp>
              <p:nvGrpSpPr>
                <p:cNvPr id="463" name="Group 7"/>
                <p:cNvGrpSpPr>
                  <a:grpSpLocks/>
                </p:cNvGrpSpPr>
                <p:nvPr/>
              </p:nvGrpSpPr>
              <p:grpSpPr bwMode="auto">
                <a:xfrm>
                  <a:off x="4512" y="2448"/>
                  <a:ext cx="720" cy="1448"/>
                  <a:chOff x="1488" y="1152"/>
                  <a:chExt cx="720" cy="2976"/>
                </a:xfrm>
              </p:grpSpPr>
              <p:sp>
                <p:nvSpPr>
                  <p:cNvPr id="473" name="Rectangle 8"/>
                  <p:cNvSpPr>
                    <a:spLocks noChangeArrowheads="1"/>
                  </p:cNvSpPr>
                  <p:nvPr/>
                </p:nvSpPr>
                <p:spPr bwMode="auto">
                  <a:xfrm>
                    <a:off x="1488" y="1152"/>
                    <a:ext cx="720" cy="2976"/>
                  </a:xfrm>
                  <a:prstGeom prst="rect">
                    <a:avLst/>
                  </a:prstGeom>
                  <a:solidFill>
                    <a:schemeClr val="bg1"/>
                  </a:solidFill>
                  <a:ln w="3175" algn="ctr">
                    <a:solidFill>
                      <a:schemeClr val="bg1"/>
                    </a:solidFill>
                    <a:miter lim="800000"/>
                    <a:headEnd/>
                    <a:tailEnd/>
                  </a:ln>
                  <a:effectLst/>
                </p:spPr>
                <p:txBody>
                  <a:bodyPr wrap="none" anchor="ctr"/>
                  <a:lstStyle/>
                  <a:p>
                    <a:endParaRPr lang="en-US"/>
                  </a:p>
                </p:txBody>
              </p:sp>
              <p:sp>
                <p:nvSpPr>
                  <p:cNvPr id="474" name="Rectangle 9" descr="70%"/>
                  <p:cNvSpPr>
                    <a:spLocks noChangeArrowheads="1"/>
                  </p:cNvSpPr>
                  <p:nvPr/>
                </p:nvSpPr>
                <p:spPr bwMode="auto">
                  <a:xfrm>
                    <a:off x="1584" y="1152"/>
                    <a:ext cx="528" cy="2976"/>
                  </a:xfrm>
                  <a:prstGeom prst="rect">
                    <a:avLst/>
                  </a:prstGeom>
                  <a:pattFill prst="pct70">
                    <a:fgClr>
                      <a:srgbClr val="FF0000">
                        <a:alpha val="20000"/>
                      </a:srgbClr>
                    </a:fgClr>
                    <a:bgClr>
                      <a:schemeClr val="bg1">
                        <a:alpha val="20000"/>
                      </a:schemeClr>
                    </a:bgClr>
                  </a:pattFill>
                  <a:ln w="9525" algn="ctr">
                    <a:noFill/>
                    <a:miter lim="800000"/>
                    <a:headEnd/>
                    <a:tailEnd/>
                  </a:ln>
                  <a:effectLst/>
                </p:spPr>
                <p:txBody>
                  <a:bodyPr wrap="none" anchor="ctr"/>
                  <a:lstStyle/>
                  <a:p>
                    <a:pPr algn="ctr"/>
                    <a:endParaRPr lang="en-US" sz="1000"/>
                  </a:p>
                </p:txBody>
              </p:sp>
            </p:grpSp>
            <p:grpSp>
              <p:nvGrpSpPr>
                <p:cNvPr id="464" name="Group 10"/>
                <p:cNvGrpSpPr>
                  <a:grpSpLocks/>
                </p:cNvGrpSpPr>
                <p:nvPr/>
              </p:nvGrpSpPr>
              <p:grpSpPr bwMode="auto">
                <a:xfrm>
                  <a:off x="3408" y="2448"/>
                  <a:ext cx="720" cy="1448"/>
                  <a:chOff x="1488" y="1152"/>
                  <a:chExt cx="720" cy="2976"/>
                </a:xfrm>
              </p:grpSpPr>
              <p:sp>
                <p:nvSpPr>
                  <p:cNvPr id="471" name="Rectangle 11"/>
                  <p:cNvSpPr>
                    <a:spLocks noChangeArrowheads="1"/>
                  </p:cNvSpPr>
                  <p:nvPr/>
                </p:nvSpPr>
                <p:spPr bwMode="auto">
                  <a:xfrm>
                    <a:off x="1488" y="1152"/>
                    <a:ext cx="720" cy="2976"/>
                  </a:xfrm>
                  <a:prstGeom prst="rect">
                    <a:avLst/>
                  </a:prstGeom>
                  <a:solidFill>
                    <a:schemeClr val="bg1"/>
                  </a:solidFill>
                  <a:ln w="3175" algn="ctr">
                    <a:solidFill>
                      <a:schemeClr val="bg1"/>
                    </a:solidFill>
                    <a:miter lim="800000"/>
                    <a:headEnd/>
                    <a:tailEnd/>
                  </a:ln>
                  <a:effectLst/>
                </p:spPr>
                <p:txBody>
                  <a:bodyPr wrap="none" anchor="ctr"/>
                  <a:lstStyle/>
                  <a:p>
                    <a:endParaRPr lang="en-US"/>
                  </a:p>
                </p:txBody>
              </p:sp>
              <p:sp>
                <p:nvSpPr>
                  <p:cNvPr id="472" name="Rectangle 12" descr="70%"/>
                  <p:cNvSpPr>
                    <a:spLocks noChangeArrowheads="1"/>
                  </p:cNvSpPr>
                  <p:nvPr/>
                </p:nvSpPr>
                <p:spPr bwMode="auto">
                  <a:xfrm>
                    <a:off x="1584" y="1152"/>
                    <a:ext cx="528" cy="2976"/>
                  </a:xfrm>
                  <a:prstGeom prst="rect">
                    <a:avLst/>
                  </a:prstGeom>
                  <a:pattFill prst="pct70">
                    <a:fgClr>
                      <a:srgbClr val="FF0000">
                        <a:alpha val="20000"/>
                      </a:srgbClr>
                    </a:fgClr>
                    <a:bgClr>
                      <a:schemeClr val="bg1">
                        <a:alpha val="20000"/>
                      </a:schemeClr>
                    </a:bgClr>
                  </a:pattFill>
                  <a:ln w="9525" algn="ctr">
                    <a:noFill/>
                    <a:miter lim="800000"/>
                    <a:headEnd/>
                    <a:tailEnd/>
                  </a:ln>
                  <a:effectLst/>
                </p:spPr>
                <p:txBody>
                  <a:bodyPr wrap="none" anchor="ctr"/>
                  <a:lstStyle/>
                  <a:p>
                    <a:pPr algn="ctr"/>
                    <a:endParaRPr lang="en-US" sz="1000"/>
                  </a:p>
                </p:txBody>
              </p:sp>
            </p:grpSp>
            <p:grpSp>
              <p:nvGrpSpPr>
                <p:cNvPr id="465" name="Group 13"/>
                <p:cNvGrpSpPr>
                  <a:grpSpLocks/>
                </p:cNvGrpSpPr>
                <p:nvPr/>
              </p:nvGrpSpPr>
              <p:grpSpPr bwMode="auto">
                <a:xfrm>
                  <a:off x="2352" y="2448"/>
                  <a:ext cx="720" cy="1448"/>
                  <a:chOff x="1488" y="1152"/>
                  <a:chExt cx="720" cy="2976"/>
                </a:xfrm>
              </p:grpSpPr>
              <p:sp>
                <p:nvSpPr>
                  <p:cNvPr id="469" name="Rectangle 14"/>
                  <p:cNvSpPr>
                    <a:spLocks noChangeArrowheads="1"/>
                  </p:cNvSpPr>
                  <p:nvPr/>
                </p:nvSpPr>
                <p:spPr bwMode="auto">
                  <a:xfrm>
                    <a:off x="1488" y="1152"/>
                    <a:ext cx="720" cy="2976"/>
                  </a:xfrm>
                  <a:prstGeom prst="rect">
                    <a:avLst/>
                  </a:prstGeom>
                  <a:solidFill>
                    <a:schemeClr val="bg1"/>
                  </a:solidFill>
                  <a:ln w="3175" algn="ctr">
                    <a:solidFill>
                      <a:schemeClr val="bg1"/>
                    </a:solidFill>
                    <a:miter lim="800000"/>
                    <a:headEnd/>
                    <a:tailEnd/>
                  </a:ln>
                  <a:effectLst/>
                </p:spPr>
                <p:txBody>
                  <a:bodyPr wrap="none" anchor="ctr"/>
                  <a:lstStyle/>
                  <a:p>
                    <a:endParaRPr lang="en-US"/>
                  </a:p>
                </p:txBody>
              </p:sp>
              <p:sp>
                <p:nvSpPr>
                  <p:cNvPr id="470" name="Rectangle 15" descr="70%"/>
                  <p:cNvSpPr>
                    <a:spLocks noChangeArrowheads="1"/>
                  </p:cNvSpPr>
                  <p:nvPr/>
                </p:nvSpPr>
                <p:spPr bwMode="auto">
                  <a:xfrm>
                    <a:off x="1584" y="1152"/>
                    <a:ext cx="528" cy="2976"/>
                  </a:xfrm>
                  <a:prstGeom prst="rect">
                    <a:avLst/>
                  </a:prstGeom>
                  <a:pattFill prst="pct70">
                    <a:fgClr>
                      <a:srgbClr val="FF0000">
                        <a:alpha val="20000"/>
                      </a:srgbClr>
                    </a:fgClr>
                    <a:bgClr>
                      <a:schemeClr val="bg1">
                        <a:alpha val="20000"/>
                      </a:schemeClr>
                    </a:bgClr>
                  </a:pattFill>
                  <a:ln w="9525" algn="ctr">
                    <a:noFill/>
                    <a:miter lim="800000"/>
                    <a:headEnd/>
                    <a:tailEnd/>
                  </a:ln>
                  <a:effectLst/>
                </p:spPr>
                <p:txBody>
                  <a:bodyPr wrap="none" anchor="ctr"/>
                  <a:lstStyle/>
                  <a:p>
                    <a:pPr algn="ctr"/>
                    <a:endParaRPr lang="en-US" sz="1000"/>
                  </a:p>
                </p:txBody>
              </p:sp>
            </p:grpSp>
            <p:grpSp>
              <p:nvGrpSpPr>
                <p:cNvPr id="466" name="Group 16"/>
                <p:cNvGrpSpPr>
                  <a:grpSpLocks/>
                </p:cNvGrpSpPr>
                <p:nvPr/>
              </p:nvGrpSpPr>
              <p:grpSpPr bwMode="auto">
                <a:xfrm>
                  <a:off x="1536" y="2448"/>
                  <a:ext cx="432" cy="1448"/>
                  <a:chOff x="1536" y="2448"/>
                  <a:chExt cx="432" cy="1448"/>
                </a:xfrm>
              </p:grpSpPr>
              <p:sp>
                <p:nvSpPr>
                  <p:cNvPr id="467" name="Rectangle 17"/>
                  <p:cNvSpPr>
                    <a:spLocks noChangeArrowheads="1"/>
                  </p:cNvSpPr>
                  <p:nvPr/>
                </p:nvSpPr>
                <p:spPr bwMode="auto">
                  <a:xfrm>
                    <a:off x="1536" y="2448"/>
                    <a:ext cx="432" cy="1448"/>
                  </a:xfrm>
                  <a:prstGeom prst="rect">
                    <a:avLst/>
                  </a:prstGeom>
                  <a:solidFill>
                    <a:schemeClr val="bg1"/>
                  </a:solidFill>
                  <a:ln w="3175" algn="ctr">
                    <a:solidFill>
                      <a:schemeClr val="bg1"/>
                    </a:solidFill>
                    <a:miter lim="800000"/>
                    <a:headEnd/>
                    <a:tailEnd/>
                  </a:ln>
                  <a:effectLst/>
                </p:spPr>
                <p:txBody>
                  <a:bodyPr wrap="none" anchor="ctr"/>
                  <a:lstStyle/>
                  <a:p>
                    <a:endParaRPr lang="en-US"/>
                  </a:p>
                </p:txBody>
              </p:sp>
              <p:sp>
                <p:nvSpPr>
                  <p:cNvPr id="468" name="Rectangle 18" descr="70%"/>
                  <p:cNvSpPr>
                    <a:spLocks noChangeArrowheads="1"/>
                  </p:cNvSpPr>
                  <p:nvPr/>
                </p:nvSpPr>
                <p:spPr bwMode="auto">
                  <a:xfrm>
                    <a:off x="1536" y="2448"/>
                    <a:ext cx="336" cy="1448"/>
                  </a:xfrm>
                  <a:prstGeom prst="rect">
                    <a:avLst/>
                  </a:prstGeom>
                  <a:pattFill prst="pct70">
                    <a:fgClr>
                      <a:srgbClr val="FF0000">
                        <a:alpha val="20000"/>
                      </a:srgbClr>
                    </a:fgClr>
                    <a:bgClr>
                      <a:schemeClr val="bg1">
                        <a:alpha val="20000"/>
                      </a:schemeClr>
                    </a:bgClr>
                  </a:pattFill>
                  <a:ln w="9525" algn="ctr">
                    <a:noFill/>
                    <a:miter lim="800000"/>
                    <a:headEnd/>
                    <a:tailEnd/>
                  </a:ln>
                  <a:effectLst/>
                </p:spPr>
                <p:txBody>
                  <a:bodyPr wrap="none" anchor="ctr"/>
                  <a:lstStyle/>
                  <a:p>
                    <a:pPr algn="ctr"/>
                    <a:endParaRPr lang="en-US" sz="1000"/>
                  </a:p>
                </p:txBody>
              </p:sp>
            </p:grpSp>
          </p:grpSp>
          <p:grpSp>
            <p:nvGrpSpPr>
              <p:cNvPr id="455" name="Group 19"/>
              <p:cNvGrpSpPr>
                <a:grpSpLocks/>
              </p:cNvGrpSpPr>
              <p:nvPr/>
            </p:nvGrpSpPr>
            <p:grpSpPr bwMode="auto">
              <a:xfrm>
                <a:off x="1536" y="2536"/>
                <a:ext cx="4032" cy="1448"/>
                <a:chOff x="1728" y="1248"/>
                <a:chExt cx="4032" cy="2976"/>
              </a:xfrm>
            </p:grpSpPr>
            <p:sp>
              <p:nvSpPr>
                <p:cNvPr id="456" name="Rectangle 20"/>
                <p:cNvSpPr>
                  <a:spLocks noChangeArrowheads="1"/>
                </p:cNvSpPr>
                <p:nvPr/>
              </p:nvSpPr>
              <p:spPr bwMode="auto">
                <a:xfrm>
                  <a:off x="1728" y="1248"/>
                  <a:ext cx="576" cy="2976"/>
                </a:xfrm>
                <a:prstGeom prst="rect">
                  <a:avLst/>
                </a:prstGeom>
                <a:noFill/>
                <a:ln w="9525" algn="ctr">
                  <a:solidFill>
                    <a:schemeClr val="accent2"/>
                  </a:solidFill>
                  <a:miter lim="800000"/>
                  <a:headEnd/>
                  <a:tailEnd/>
                </a:ln>
                <a:effectLst/>
              </p:spPr>
              <p:txBody>
                <a:bodyPr wrap="none" anchor="ctr"/>
                <a:lstStyle/>
                <a:p>
                  <a:endParaRPr lang="en-US"/>
                </a:p>
              </p:txBody>
            </p:sp>
            <p:sp>
              <p:nvSpPr>
                <p:cNvPr id="457" name="Rectangle 21"/>
                <p:cNvSpPr>
                  <a:spLocks noChangeArrowheads="1"/>
                </p:cNvSpPr>
                <p:nvPr/>
              </p:nvSpPr>
              <p:spPr bwMode="auto">
                <a:xfrm>
                  <a:off x="2880" y="1248"/>
                  <a:ext cx="576" cy="2976"/>
                </a:xfrm>
                <a:prstGeom prst="rect">
                  <a:avLst/>
                </a:prstGeom>
                <a:noFill/>
                <a:ln w="9525" algn="ctr">
                  <a:solidFill>
                    <a:schemeClr val="accent2"/>
                  </a:solidFill>
                  <a:miter lim="800000"/>
                  <a:headEnd/>
                  <a:tailEnd/>
                </a:ln>
                <a:effectLst/>
              </p:spPr>
              <p:txBody>
                <a:bodyPr wrap="none" anchor="ctr"/>
                <a:lstStyle/>
                <a:p>
                  <a:endParaRPr lang="en-US"/>
                </a:p>
              </p:txBody>
            </p:sp>
            <p:sp>
              <p:nvSpPr>
                <p:cNvPr id="458" name="Rectangle 22"/>
                <p:cNvSpPr>
                  <a:spLocks noChangeArrowheads="1"/>
                </p:cNvSpPr>
                <p:nvPr/>
              </p:nvSpPr>
              <p:spPr bwMode="auto">
                <a:xfrm>
                  <a:off x="4032" y="1248"/>
                  <a:ext cx="576" cy="2976"/>
                </a:xfrm>
                <a:prstGeom prst="rect">
                  <a:avLst/>
                </a:prstGeom>
                <a:noFill/>
                <a:ln w="9525" algn="ctr">
                  <a:solidFill>
                    <a:schemeClr val="accent2"/>
                  </a:solidFill>
                  <a:miter lim="800000"/>
                  <a:headEnd/>
                  <a:tailEnd/>
                </a:ln>
                <a:effectLst/>
              </p:spPr>
              <p:txBody>
                <a:bodyPr wrap="none" anchor="ctr"/>
                <a:lstStyle/>
                <a:p>
                  <a:endParaRPr lang="en-US"/>
                </a:p>
              </p:txBody>
            </p:sp>
            <p:sp>
              <p:nvSpPr>
                <p:cNvPr id="459" name="Rectangle 23"/>
                <p:cNvSpPr>
                  <a:spLocks noChangeArrowheads="1"/>
                </p:cNvSpPr>
                <p:nvPr/>
              </p:nvSpPr>
              <p:spPr bwMode="auto">
                <a:xfrm>
                  <a:off x="5184" y="1248"/>
                  <a:ext cx="576" cy="2976"/>
                </a:xfrm>
                <a:prstGeom prst="rect">
                  <a:avLst/>
                </a:prstGeom>
                <a:noFill/>
                <a:ln w="9525" algn="ctr">
                  <a:solidFill>
                    <a:schemeClr val="accent2"/>
                  </a:solidFill>
                  <a:miter lim="800000"/>
                  <a:headEnd/>
                  <a:tailEnd/>
                </a:ln>
                <a:effectLst/>
              </p:spPr>
              <p:txBody>
                <a:bodyPr wrap="none" anchor="ctr"/>
                <a:lstStyle/>
                <a:p>
                  <a:endParaRPr lang="en-US"/>
                </a:p>
              </p:txBody>
            </p:sp>
            <p:sp>
              <p:nvSpPr>
                <p:cNvPr id="460" name="Rectangle 24"/>
                <p:cNvSpPr>
                  <a:spLocks noChangeArrowheads="1"/>
                </p:cNvSpPr>
                <p:nvPr/>
              </p:nvSpPr>
              <p:spPr bwMode="auto">
                <a:xfrm>
                  <a:off x="2304" y="1248"/>
                  <a:ext cx="576" cy="2976"/>
                </a:xfrm>
                <a:prstGeom prst="rect">
                  <a:avLst/>
                </a:prstGeom>
                <a:noFill/>
                <a:ln w="9525" algn="ctr">
                  <a:solidFill>
                    <a:schemeClr val="accent2"/>
                  </a:solidFill>
                  <a:miter lim="800000"/>
                  <a:headEnd/>
                  <a:tailEnd/>
                </a:ln>
                <a:effectLst/>
              </p:spPr>
              <p:txBody>
                <a:bodyPr wrap="none" anchor="ctr"/>
                <a:lstStyle/>
                <a:p>
                  <a:endParaRPr lang="en-US"/>
                </a:p>
              </p:txBody>
            </p:sp>
            <p:sp>
              <p:nvSpPr>
                <p:cNvPr id="461" name="Rectangle 25"/>
                <p:cNvSpPr>
                  <a:spLocks noChangeArrowheads="1"/>
                </p:cNvSpPr>
                <p:nvPr/>
              </p:nvSpPr>
              <p:spPr bwMode="auto">
                <a:xfrm>
                  <a:off x="3456" y="1248"/>
                  <a:ext cx="576" cy="2976"/>
                </a:xfrm>
                <a:prstGeom prst="rect">
                  <a:avLst/>
                </a:prstGeom>
                <a:noFill/>
                <a:ln w="9525" algn="ctr">
                  <a:solidFill>
                    <a:schemeClr val="accent2"/>
                  </a:solidFill>
                  <a:miter lim="800000"/>
                  <a:headEnd/>
                  <a:tailEnd/>
                </a:ln>
                <a:effectLst/>
              </p:spPr>
              <p:txBody>
                <a:bodyPr wrap="none" anchor="ctr"/>
                <a:lstStyle/>
                <a:p>
                  <a:endParaRPr lang="en-US"/>
                </a:p>
              </p:txBody>
            </p:sp>
            <p:sp>
              <p:nvSpPr>
                <p:cNvPr id="462" name="Rectangle 26"/>
                <p:cNvSpPr>
                  <a:spLocks noChangeArrowheads="1"/>
                </p:cNvSpPr>
                <p:nvPr/>
              </p:nvSpPr>
              <p:spPr bwMode="auto">
                <a:xfrm>
                  <a:off x="4608" y="1248"/>
                  <a:ext cx="576" cy="2976"/>
                </a:xfrm>
                <a:prstGeom prst="rect">
                  <a:avLst/>
                </a:prstGeom>
                <a:noFill/>
                <a:ln w="9525" algn="ctr">
                  <a:solidFill>
                    <a:schemeClr val="accent2"/>
                  </a:solidFill>
                  <a:miter lim="800000"/>
                  <a:headEnd/>
                  <a:tailEnd/>
                </a:ln>
                <a:effectLst/>
              </p:spPr>
              <p:txBody>
                <a:bodyPr wrap="none" anchor="ctr"/>
                <a:lstStyle/>
                <a:p>
                  <a:endParaRPr lang="en-US"/>
                </a:p>
              </p:txBody>
            </p:sp>
          </p:grpSp>
        </p:grpSp>
        <p:grpSp>
          <p:nvGrpSpPr>
            <p:cNvPr id="243" name="Group 27"/>
            <p:cNvGrpSpPr>
              <a:grpSpLocks/>
            </p:cNvGrpSpPr>
            <p:nvPr/>
          </p:nvGrpSpPr>
          <p:grpSpPr bwMode="auto">
            <a:xfrm>
              <a:off x="1632" y="2533"/>
              <a:ext cx="3744" cy="1448"/>
              <a:chOff x="1824" y="1248"/>
              <a:chExt cx="3744" cy="2976"/>
            </a:xfrm>
          </p:grpSpPr>
          <p:sp>
            <p:nvSpPr>
              <p:cNvPr id="450" name="Rectangle 28"/>
              <p:cNvSpPr>
                <a:spLocks noChangeArrowheads="1"/>
              </p:cNvSpPr>
              <p:nvPr/>
            </p:nvSpPr>
            <p:spPr bwMode="auto">
              <a:xfrm>
                <a:off x="4320" y="1248"/>
                <a:ext cx="48" cy="2976"/>
              </a:xfrm>
              <a:prstGeom prst="rect">
                <a:avLst/>
              </a:prstGeom>
              <a:solidFill>
                <a:schemeClr val="bg2"/>
              </a:solidFill>
              <a:ln w="9525" algn="ctr">
                <a:noFill/>
                <a:miter lim="800000"/>
                <a:headEnd/>
                <a:tailEnd/>
              </a:ln>
              <a:effectLst/>
            </p:spPr>
            <p:txBody>
              <a:bodyPr wrap="none" anchor="ctr"/>
              <a:lstStyle/>
              <a:p>
                <a:endParaRPr lang="en-US"/>
              </a:p>
            </p:txBody>
          </p:sp>
          <p:sp>
            <p:nvSpPr>
              <p:cNvPr id="451" name="Rectangle 29"/>
              <p:cNvSpPr>
                <a:spLocks noChangeArrowheads="1"/>
              </p:cNvSpPr>
              <p:nvPr/>
            </p:nvSpPr>
            <p:spPr bwMode="auto">
              <a:xfrm>
                <a:off x="3072" y="1248"/>
                <a:ext cx="48" cy="2976"/>
              </a:xfrm>
              <a:prstGeom prst="rect">
                <a:avLst/>
              </a:prstGeom>
              <a:solidFill>
                <a:schemeClr val="bg2"/>
              </a:solidFill>
              <a:ln w="9525" algn="ctr">
                <a:noFill/>
                <a:miter lim="800000"/>
                <a:headEnd/>
                <a:tailEnd/>
              </a:ln>
              <a:effectLst/>
            </p:spPr>
            <p:txBody>
              <a:bodyPr wrap="none" anchor="ctr"/>
              <a:lstStyle/>
              <a:p>
                <a:endParaRPr lang="en-US"/>
              </a:p>
            </p:txBody>
          </p:sp>
          <p:sp>
            <p:nvSpPr>
              <p:cNvPr id="452" name="Rectangle 30"/>
              <p:cNvSpPr>
                <a:spLocks noChangeArrowheads="1"/>
              </p:cNvSpPr>
              <p:nvPr/>
            </p:nvSpPr>
            <p:spPr bwMode="auto">
              <a:xfrm>
                <a:off x="1824" y="1248"/>
                <a:ext cx="48" cy="2976"/>
              </a:xfrm>
              <a:prstGeom prst="rect">
                <a:avLst/>
              </a:prstGeom>
              <a:solidFill>
                <a:schemeClr val="bg2"/>
              </a:solidFill>
              <a:ln w="9525" algn="ctr">
                <a:noFill/>
                <a:miter lim="800000"/>
                <a:headEnd/>
                <a:tailEnd/>
              </a:ln>
              <a:effectLst/>
            </p:spPr>
            <p:txBody>
              <a:bodyPr wrap="none" anchor="ctr"/>
              <a:lstStyle/>
              <a:p>
                <a:endParaRPr lang="en-US"/>
              </a:p>
            </p:txBody>
          </p:sp>
          <p:sp>
            <p:nvSpPr>
              <p:cNvPr id="453" name="Rectangle 31"/>
              <p:cNvSpPr>
                <a:spLocks noChangeArrowheads="1"/>
              </p:cNvSpPr>
              <p:nvPr/>
            </p:nvSpPr>
            <p:spPr bwMode="auto">
              <a:xfrm>
                <a:off x="5520" y="1248"/>
                <a:ext cx="48" cy="2976"/>
              </a:xfrm>
              <a:prstGeom prst="rect">
                <a:avLst/>
              </a:prstGeom>
              <a:solidFill>
                <a:schemeClr val="bg2"/>
              </a:solidFill>
              <a:ln w="9525" algn="ctr">
                <a:noFill/>
                <a:miter lim="800000"/>
                <a:headEnd/>
                <a:tailEnd/>
              </a:ln>
              <a:effectLst/>
            </p:spPr>
            <p:txBody>
              <a:bodyPr wrap="none" anchor="ctr"/>
              <a:lstStyle/>
              <a:p>
                <a:endParaRPr lang="en-US"/>
              </a:p>
            </p:txBody>
          </p:sp>
        </p:grpSp>
        <p:grpSp>
          <p:nvGrpSpPr>
            <p:cNvPr id="244" name="Group 32"/>
            <p:cNvGrpSpPr>
              <a:grpSpLocks/>
            </p:cNvGrpSpPr>
            <p:nvPr/>
          </p:nvGrpSpPr>
          <p:grpSpPr bwMode="auto">
            <a:xfrm>
              <a:off x="1536" y="2064"/>
              <a:ext cx="4032" cy="491"/>
              <a:chOff x="1536" y="709"/>
              <a:chExt cx="4032" cy="491"/>
            </a:xfrm>
          </p:grpSpPr>
          <p:grpSp>
            <p:nvGrpSpPr>
              <p:cNvPr id="332" name="Group 33"/>
              <p:cNvGrpSpPr>
                <a:grpSpLocks/>
              </p:cNvGrpSpPr>
              <p:nvPr/>
            </p:nvGrpSpPr>
            <p:grpSpPr bwMode="auto">
              <a:xfrm>
                <a:off x="1536" y="1008"/>
                <a:ext cx="4032" cy="96"/>
                <a:chOff x="1632" y="960"/>
                <a:chExt cx="4032" cy="96"/>
              </a:xfrm>
            </p:grpSpPr>
            <p:sp>
              <p:nvSpPr>
                <p:cNvPr id="443" name="Rectangle 34"/>
                <p:cNvSpPr>
                  <a:spLocks noChangeArrowheads="1"/>
                </p:cNvSpPr>
                <p:nvPr/>
              </p:nvSpPr>
              <p:spPr bwMode="auto">
                <a:xfrm>
                  <a:off x="1632" y="960"/>
                  <a:ext cx="576" cy="96"/>
                </a:xfrm>
                <a:prstGeom prst="rect">
                  <a:avLst/>
                </a:prstGeom>
                <a:noFill/>
                <a:ln w="9525" algn="ctr">
                  <a:solidFill>
                    <a:schemeClr val="accent2"/>
                  </a:solidFill>
                  <a:miter lim="800000"/>
                  <a:headEnd/>
                  <a:tailEnd/>
                </a:ln>
                <a:effectLst/>
              </p:spPr>
              <p:txBody>
                <a:bodyPr wrap="none" anchor="ctr"/>
                <a:lstStyle/>
                <a:p>
                  <a:pPr algn="ctr"/>
                  <a:r>
                    <a:rPr lang="en-US" sz="1000" b="0">
                      <a:solidFill>
                        <a:schemeClr val="accent2"/>
                      </a:solidFill>
                    </a:rPr>
                    <a:t>Year  1</a:t>
                  </a:r>
                </a:p>
              </p:txBody>
            </p:sp>
            <p:sp>
              <p:nvSpPr>
                <p:cNvPr id="444" name="Rectangle 35"/>
                <p:cNvSpPr>
                  <a:spLocks noChangeArrowheads="1"/>
                </p:cNvSpPr>
                <p:nvPr/>
              </p:nvSpPr>
              <p:spPr bwMode="auto">
                <a:xfrm>
                  <a:off x="2208" y="960"/>
                  <a:ext cx="576" cy="96"/>
                </a:xfrm>
                <a:prstGeom prst="rect">
                  <a:avLst/>
                </a:prstGeom>
                <a:noFill/>
                <a:ln w="9525" algn="ctr">
                  <a:solidFill>
                    <a:schemeClr val="accent2"/>
                  </a:solidFill>
                  <a:miter lim="800000"/>
                  <a:headEnd/>
                  <a:tailEnd/>
                </a:ln>
                <a:effectLst/>
              </p:spPr>
              <p:txBody>
                <a:bodyPr wrap="none" anchor="ctr"/>
                <a:lstStyle/>
                <a:p>
                  <a:pPr algn="ctr"/>
                  <a:r>
                    <a:rPr lang="en-US" sz="1000" b="0">
                      <a:solidFill>
                        <a:schemeClr val="accent2"/>
                      </a:solidFill>
                    </a:rPr>
                    <a:t>Year  2</a:t>
                  </a:r>
                </a:p>
              </p:txBody>
            </p:sp>
            <p:sp>
              <p:nvSpPr>
                <p:cNvPr id="445" name="Rectangle 36"/>
                <p:cNvSpPr>
                  <a:spLocks noChangeArrowheads="1"/>
                </p:cNvSpPr>
                <p:nvPr/>
              </p:nvSpPr>
              <p:spPr bwMode="auto">
                <a:xfrm>
                  <a:off x="2784" y="960"/>
                  <a:ext cx="576" cy="96"/>
                </a:xfrm>
                <a:prstGeom prst="rect">
                  <a:avLst/>
                </a:prstGeom>
                <a:noFill/>
                <a:ln w="9525" algn="ctr">
                  <a:solidFill>
                    <a:schemeClr val="accent2"/>
                  </a:solidFill>
                  <a:miter lim="800000"/>
                  <a:headEnd/>
                  <a:tailEnd/>
                </a:ln>
                <a:effectLst/>
              </p:spPr>
              <p:txBody>
                <a:bodyPr wrap="none" anchor="ctr"/>
                <a:lstStyle/>
                <a:p>
                  <a:pPr algn="ctr"/>
                  <a:r>
                    <a:rPr lang="en-US" sz="1000" b="0">
                      <a:solidFill>
                        <a:schemeClr val="accent2"/>
                      </a:solidFill>
                    </a:rPr>
                    <a:t>Year  3</a:t>
                  </a:r>
                </a:p>
              </p:txBody>
            </p:sp>
            <p:sp>
              <p:nvSpPr>
                <p:cNvPr id="446" name="Rectangle 37"/>
                <p:cNvSpPr>
                  <a:spLocks noChangeArrowheads="1"/>
                </p:cNvSpPr>
                <p:nvPr/>
              </p:nvSpPr>
              <p:spPr bwMode="auto">
                <a:xfrm>
                  <a:off x="3360" y="960"/>
                  <a:ext cx="576" cy="96"/>
                </a:xfrm>
                <a:prstGeom prst="rect">
                  <a:avLst/>
                </a:prstGeom>
                <a:noFill/>
                <a:ln w="9525" algn="ctr">
                  <a:solidFill>
                    <a:schemeClr val="accent2"/>
                  </a:solidFill>
                  <a:miter lim="800000"/>
                  <a:headEnd/>
                  <a:tailEnd/>
                </a:ln>
                <a:effectLst/>
              </p:spPr>
              <p:txBody>
                <a:bodyPr wrap="none" anchor="ctr"/>
                <a:lstStyle/>
                <a:p>
                  <a:pPr algn="ctr"/>
                  <a:r>
                    <a:rPr lang="en-US" sz="1000" b="0">
                      <a:solidFill>
                        <a:schemeClr val="accent2"/>
                      </a:solidFill>
                    </a:rPr>
                    <a:t>Year  4</a:t>
                  </a:r>
                </a:p>
              </p:txBody>
            </p:sp>
            <p:sp>
              <p:nvSpPr>
                <p:cNvPr id="447" name="Rectangle 38"/>
                <p:cNvSpPr>
                  <a:spLocks noChangeArrowheads="1"/>
                </p:cNvSpPr>
                <p:nvPr/>
              </p:nvSpPr>
              <p:spPr bwMode="auto">
                <a:xfrm>
                  <a:off x="3936" y="960"/>
                  <a:ext cx="576" cy="96"/>
                </a:xfrm>
                <a:prstGeom prst="rect">
                  <a:avLst/>
                </a:prstGeom>
                <a:noFill/>
                <a:ln w="9525" algn="ctr">
                  <a:solidFill>
                    <a:schemeClr val="accent2"/>
                  </a:solidFill>
                  <a:miter lim="800000"/>
                  <a:headEnd/>
                  <a:tailEnd/>
                </a:ln>
                <a:effectLst/>
              </p:spPr>
              <p:txBody>
                <a:bodyPr wrap="none" anchor="ctr"/>
                <a:lstStyle/>
                <a:p>
                  <a:pPr algn="ctr"/>
                  <a:r>
                    <a:rPr lang="en-US" sz="1000" b="0">
                      <a:solidFill>
                        <a:schemeClr val="accent2"/>
                      </a:solidFill>
                    </a:rPr>
                    <a:t>Year 5</a:t>
                  </a:r>
                </a:p>
              </p:txBody>
            </p:sp>
            <p:sp>
              <p:nvSpPr>
                <p:cNvPr id="448" name="Rectangle 39"/>
                <p:cNvSpPr>
                  <a:spLocks noChangeArrowheads="1"/>
                </p:cNvSpPr>
                <p:nvPr/>
              </p:nvSpPr>
              <p:spPr bwMode="auto">
                <a:xfrm>
                  <a:off x="4512" y="960"/>
                  <a:ext cx="576" cy="96"/>
                </a:xfrm>
                <a:prstGeom prst="rect">
                  <a:avLst/>
                </a:prstGeom>
                <a:noFill/>
                <a:ln w="9525" algn="ctr">
                  <a:solidFill>
                    <a:schemeClr val="accent2"/>
                  </a:solidFill>
                  <a:miter lim="800000"/>
                  <a:headEnd/>
                  <a:tailEnd/>
                </a:ln>
                <a:effectLst/>
              </p:spPr>
              <p:txBody>
                <a:bodyPr wrap="none" anchor="ctr"/>
                <a:lstStyle/>
                <a:p>
                  <a:pPr algn="ctr"/>
                  <a:r>
                    <a:rPr lang="en-US" sz="1000" b="0">
                      <a:solidFill>
                        <a:schemeClr val="accent2"/>
                      </a:solidFill>
                    </a:rPr>
                    <a:t>Year 6</a:t>
                  </a:r>
                </a:p>
              </p:txBody>
            </p:sp>
            <p:sp>
              <p:nvSpPr>
                <p:cNvPr id="449" name="Rectangle 40"/>
                <p:cNvSpPr>
                  <a:spLocks noChangeArrowheads="1"/>
                </p:cNvSpPr>
                <p:nvPr/>
              </p:nvSpPr>
              <p:spPr bwMode="auto">
                <a:xfrm>
                  <a:off x="5088" y="960"/>
                  <a:ext cx="576" cy="96"/>
                </a:xfrm>
                <a:prstGeom prst="rect">
                  <a:avLst/>
                </a:prstGeom>
                <a:noFill/>
                <a:ln w="9525" algn="ctr">
                  <a:solidFill>
                    <a:schemeClr val="accent2"/>
                  </a:solidFill>
                  <a:miter lim="800000"/>
                  <a:headEnd/>
                  <a:tailEnd/>
                </a:ln>
                <a:effectLst/>
              </p:spPr>
              <p:txBody>
                <a:bodyPr wrap="none" anchor="ctr"/>
                <a:lstStyle/>
                <a:p>
                  <a:pPr algn="ctr"/>
                  <a:r>
                    <a:rPr lang="en-US" sz="1000" b="0">
                      <a:solidFill>
                        <a:schemeClr val="accent2"/>
                      </a:solidFill>
                    </a:rPr>
                    <a:t>Year 7</a:t>
                  </a:r>
                </a:p>
              </p:txBody>
            </p:sp>
          </p:grpSp>
          <p:grpSp>
            <p:nvGrpSpPr>
              <p:cNvPr id="333" name="Group 41"/>
              <p:cNvGrpSpPr>
                <a:grpSpLocks/>
              </p:cNvGrpSpPr>
              <p:nvPr/>
            </p:nvGrpSpPr>
            <p:grpSpPr bwMode="auto">
              <a:xfrm>
                <a:off x="1536" y="1104"/>
                <a:ext cx="4032" cy="96"/>
                <a:chOff x="1632" y="1056"/>
                <a:chExt cx="4032" cy="96"/>
              </a:xfrm>
            </p:grpSpPr>
            <p:grpSp>
              <p:nvGrpSpPr>
                <p:cNvPr id="338" name="Group 42"/>
                <p:cNvGrpSpPr>
                  <a:grpSpLocks/>
                </p:cNvGrpSpPr>
                <p:nvPr/>
              </p:nvGrpSpPr>
              <p:grpSpPr bwMode="auto">
                <a:xfrm>
                  <a:off x="1632" y="1056"/>
                  <a:ext cx="576" cy="96"/>
                  <a:chOff x="816" y="1056"/>
                  <a:chExt cx="576" cy="96"/>
                </a:xfrm>
              </p:grpSpPr>
              <p:grpSp>
                <p:nvGrpSpPr>
                  <p:cNvPr id="429" name="Group 43"/>
                  <p:cNvGrpSpPr>
                    <a:grpSpLocks/>
                  </p:cNvGrpSpPr>
                  <p:nvPr/>
                </p:nvGrpSpPr>
                <p:grpSpPr bwMode="auto">
                  <a:xfrm>
                    <a:off x="816" y="1056"/>
                    <a:ext cx="576" cy="96"/>
                    <a:chOff x="576" y="816"/>
                    <a:chExt cx="576" cy="96"/>
                  </a:xfrm>
                </p:grpSpPr>
                <p:sp>
                  <p:nvSpPr>
                    <p:cNvPr id="431" name="Rectangle 44"/>
                    <p:cNvSpPr>
                      <a:spLocks noChangeArrowheads="1"/>
                    </p:cNvSpPr>
                    <p:nvPr/>
                  </p:nvSpPr>
                  <p:spPr bwMode="auto">
                    <a:xfrm>
                      <a:off x="57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32" name="Rectangle 45"/>
                    <p:cNvSpPr>
                      <a:spLocks noChangeArrowheads="1"/>
                    </p:cNvSpPr>
                    <p:nvPr/>
                  </p:nvSpPr>
                  <p:spPr bwMode="auto">
                    <a:xfrm>
                      <a:off x="62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F</a:t>
                      </a:r>
                    </a:p>
                  </p:txBody>
                </p:sp>
                <p:sp>
                  <p:nvSpPr>
                    <p:cNvPr id="433" name="Rectangle 46"/>
                    <p:cNvSpPr>
                      <a:spLocks noChangeArrowheads="1"/>
                    </p:cNvSpPr>
                    <p:nvPr/>
                  </p:nvSpPr>
                  <p:spPr bwMode="auto">
                    <a:xfrm>
                      <a:off x="67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434" name="Rectangle 47"/>
                    <p:cNvSpPr>
                      <a:spLocks noChangeArrowheads="1"/>
                    </p:cNvSpPr>
                    <p:nvPr/>
                  </p:nvSpPr>
                  <p:spPr bwMode="auto">
                    <a:xfrm>
                      <a:off x="72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435" name="Rectangle 48"/>
                    <p:cNvSpPr>
                      <a:spLocks noChangeArrowheads="1"/>
                    </p:cNvSpPr>
                    <p:nvPr/>
                  </p:nvSpPr>
                  <p:spPr bwMode="auto">
                    <a:xfrm>
                      <a:off x="76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436" name="Rectangle 49"/>
                    <p:cNvSpPr>
                      <a:spLocks noChangeArrowheads="1"/>
                    </p:cNvSpPr>
                    <p:nvPr/>
                  </p:nvSpPr>
                  <p:spPr bwMode="auto">
                    <a:xfrm>
                      <a:off x="81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37" name="Rectangle 50"/>
                    <p:cNvSpPr>
                      <a:spLocks noChangeArrowheads="1"/>
                    </p:cNvSpPr>
                    <p:nvPr/>
                  </p:nvSpPr>
                  <p:spPr bwMode="auto">
                    <a:xfrm>
                      <a:off x="86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38" name="Rectangle 51"/>
                    <p:cNvSpPr>
                      <a:spLocks noChangeArrowheads="1"/>
                    </p:cNvSpPr>
                    <p:nvPr/>
                  </p:nvSpPr>
                  <p:spPr bwMode="auto">
                    <a:xfrm>
                      <a:off x="91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439" name="Rectangle 52"/>
                    <p:cNvSpPr>
                      <a:spLocks noChangeArrowheads="1"/>
                    </p:cNvSpPr>
                    <p:nvPr/>
                  </p:nvSpPr>
                  <p:spPr bwMode="auto">
                    <a:xfrm>
                      <a:off x="96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S</a:t>
                      </a:r>
                    </a:p>
                  </p:txBody>
                </p:sp>
                <p:sp>
                  <p:nvSpPr>
                    <p:cNvPr id="440" name="Rectangle 53"/>
                    <p:cNvSpPr>
                      <a:spLocks noChangeArrowheads="1"/>
                    </p:cNvSpPr>
                    <p:nvPr/>
                  </p:nvSpPr>
                  <p:spPr bwMode="auto">
                    <a:xfrm>
                      <a:off x="100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O</a:t>
                      </a:r>
                    </a:p>
                  </p:txBody>
                </p:sp>
                <p:sp>
                  <p:nvSpPr>
                    <p:cNvPr id="441" name="Rectangle 54"/>
                    <p:cNvSpPr>
                      <a:spLocks noChangeArrowheads="1"/>
                    </p:cNvSpPr>
                    <p:nvPr/>
                  </p:nvSpPr>
                  <p:spPr bwMode="auto">
                    <a:xfrm>
                      <a:off x="105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N</a:t>
                      </a:r>
                    </a:p>
                  </p:txBody>
                </p:sp>
                <p:sp>
                  <p:nvSpPr>
                    <p:cNvPr id="442" name="Rectangle 55"/>
                    <p:cNvSpPr>
                      <a:spLocks noChangeArrowheads="1"/>
                    </p:cNvSpPr>
                    <p:nvPr/>
                  </p:nvSpPr>
                  <p:spPr bwMode="auto">
                    <a:xfrm>
                      <a:off x="110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D</a:t>
                      </a:r>
                    </a:p>
                  </p:txBody>
                </p:sp>
              </p:grpSp>
              <p:sp>
                <p:nvSpPr>
                  <p:cNvPr id="430" name="Rectangle 56"/>
                  <p:cNvSpPr>
                    <a:spLocks noChangeArrowheads="1"/>
                  </p:cNvSpPr>
                  <p:nvPr/>
                </p:nvSpPr>
                <p:spPr bwMode="auto">
                  <a:xfrm>
                    <a:off x="816" y="1056"/>
                    <a:ext cx="576" cy="96"/>
                  </a:xfrm>
                  <a:prstGeom prst="rect">
                    <a:avLst/>
                  </a:prstGeom>
                  <a:noFill/>
                  <a:ln w="9525" algn="ctr">
                    <a:solidFill>
                      <a:schemeClr val="accent2"/>
                    </a:solidFill>
                    <a:miter lim="800000"/>
                    <a:headEnd/>
                    <a:tailEnd/>
                  </a:ln>
                  <a:effectLst/>
                </p:spPr>
                <p:txBody>
                  <a:bodyPr wrap="none" anchor="ctr"/>
                  <a:lstStyle/>
                  <a:p>
                    <a:endParaRPr lang="en-US"/>
                  </a:p>
                </p:txBody>
              </p:sp>
            </p:grpSp>
            <p:grpSp>
              <p:nvGrpSpPr>
                <p:cNvPr id="339" name="Group 57"/>
                <p:cNvGrpSpPr>
                  <a:grpSpLocks/>
                </p:cNvGrpSpPr>
                <p:nvPr/>
              </p:nvGrpSpPr>
              <p:grpSpPr bwMode="auto">
                <a:xfrm>
                  <a:off x="2208" y="1056"/>
                  <a:ext cx="576" cy="96"/>
                  <a:chOff x="816" y="1056"/>
                  <a:chExt cx="576" cy="96"/>
                </a:xfrm>
              </p:grpSpPr>
              <p:grpSp>
                <p:nvGrpSpPr>
                  <p:cNvPr id="415" name="Group 58"/>
                  <p:cNvGrpSpPr>
                    <a:grpSpLocks/>
                  </p:cNvGrpSpPr>
                  <p:nvPr/>
                </p:nvGrpSpPr>
                <p:grpSpPr bwMode="auto">
                  <a:xfrm>
                    <a:off x="816" y="1056"/>
                    <a:ext cx="576" cy="96"/>
                    <a:chOff x="576" y="816"/>
                    <a:chExt cx="576" cy="96"/>
                  </a:xfrm>
                </p:grpSpPr>
                <p:sp>
                  <p:nvSpPr>
                    <p:cNvPr id="417" name="Rectangle 59"/>
                    <p:cNvSpPr>
                      <a:spLocks noChangeArrowheads="1"/>
                    </p:cNvSpPr>
                    <p:nvPr/>
                  </p:nvSpPr>
                  <p:spPr bwMode="auto">
                    <a:xfrm>
                      <a:off x="57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18" name="Rectangle 60"/>
                    <p:cNvSpPr>
                      <a:spLocks noChangeArrowheads="1"/>
                    </p:cNvSpPr>
                    <p:nvPr/>
                  </p:nvSpPr>
                  <p:spPr bwMode="auto">
                    <a:xfrm>
                      <a:off x="62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F</a:t>
                      </a:r>
                    </a:p>
                  </p:txBody>
                </p:sp>
                <p:sp>
                  <p:nvSpPr>
                    <p:cNvPr id="419" name="Rectangle 61"/>
                    <p:cNvSpPr>
                      <a:spLocks noChangeArrowheads="1"/>
                    </p:cNvSpPr>
                    <p:nvPr/>
                  </p:nvSpPr>
                  <p:spPr bwMode="auto">
                    <a:xfrm>
                      <a:off x="67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420" name="Rectangle 62"/>
                    <p:cNvSpPr>
                      <a:spLocks noChangeArrowheads="1"/>
                    </p:cNvSpPr>
                    <p:nvPr/>
                  </p:nvSpPr>
                  <p:spPr bwMode="auto">
                    <a:xfrm>
                      <a:off x="72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421" name="Rectangle 63"/>
                    <p:cNvSpPr>
                      <a:spLocks noChangeArrowheads="1"/>
                    </p:cNvSpPr>
                    <p:nvPr/>
                  </p:nvSpPr>
                  <p:spPr bwMode="auto">
                    <a:xfrm>
                      <a:off x="76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422" name="Rectangle 64"/>
                    <p:cNvSpPr>
                      <a:spLocks noChangeArrowheads="1"/>
                    </p:cNvSpPr>
                    <p:nvPr/>
                  </p:nvSpPr>
                  <p:spPr bwMode="auto">
                    <a:xfrm>
                      <a:off x="81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23" name="Rectangle 65"/>
                    <p:cNvSpPr>
                      <a:spLocks noChangeArrowheads="1"/>
                    </p:cNvSpPr>
                    <p:nvPr/>
                  </p:nvSpPr>
                  <p:spPr bwMode="auto">
                    <a:xfrm>
                      <a:off x="86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24" name="Rectangle 66"/>
                    <p:cNvSpPr>
                      <a:spLocks noChangeArrowheads="1"/>
                    </p:cNvSpPr>
                    <p:nvPr/>
                  </p:nvSpPr>
                  <p:spPr bwMode="auto">
                    <a:xfrm>
                      <a:off x="91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425" name="Rectangle 67"/>
                    <p:cNvSpPr>
                      <a:spLocks noChangeArrowheads="1"/>
                    </p:cNvSpPr>
                    <p:nvPr/>
                  </p:nvSpPr>
                  <p:spPr bwMode="auto">
                    <a:xfrm>
                      <a:off x="96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S</a:t>
                      </a:r>
                    </a:p>
                  </p:txBody>
                </p:sp>
                <p:sp>
                  <p:nvSpPr>
                    <p:cNvPr id="426" name="Rectangle 68"/>
                    <p:cNvSpPr>
                      <a:spLocks noChangeArrowheads="1"/>
                    </p:cNvSpPr>
                    <p:nvPr/>
                  </p:nvSpPr>
                  <p:spPr bwMode="auto">
                    <a:xfrm>
                      <a:off x="100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O</a:t>
                      </a:r>
                    </a:p>
                  </p:txBody>
                </p:sp>
                <p:sp>
                  <p:nvSpPr>
                    <p:cNvPr id="427" name="Rectangle 69"/>
                    <p:cNvSpPr>
                      <a:spLocks noChangeArrowheads="1"/>
                    </p:cNvSpPr>
                    <p:nvPr/>
                  </p:nvSpPr>
                  <p:spPr bwMode="auto">
                    <a:xfrm>
                      <a:off x="105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N</a:t>
                      </a:r>
                    </a:p>
                  </p:txBody>
                </p:sp>
                <p:sp>
                  <p:nvSpPr>
                    <p:cNvPr id="428" name="Rectangle 70"/>
                    <p:cNvSpPr>
                      <a:spLocks noChangeArrowheads="1"/>
                    </p:cNvSpPr>
                    <p:nvPr/>
                  </p:nvSpPr>
                  <p:spPr bwMode="auto">
                    <a:xfrm>
                      <a:off x="110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D</a:t>
                      </a:r>
                    </a:p>
                  </p:txBody>
                </p:sp>
              </p:grpSp>
              <p:sp>
                <p:nvSpPr>
                  <p:cNvPr id="416" name="Rectangle 71"/>
                  <p:cNvSpPr>
                    <a:spLocks noChangeArrowheads="1"/>
                  </p:cNvSpPr>
                  <p:nvPr/>
                </p:nvSpPr>
                <p:spPr bwMode="auto">
                  <a:xfrm>
                    <a:off x="816" y="1056"/>
                    <a:ext cx="576" cy="96"/>
                  </a:xfrm>
                  <a:prstGeom prst="rect">
                    <a:avLst/>
                  </a:prstGeom>
                  <a:noFill/>
                  <a:ln w="9525" algn="ctr">
                    <a:solidFill>
                      <a:schemeClr val="accent2"/>
                    </a:solidFill>
                    <a:miter lim="800000"/>
                    <a:headEnd/>
                    <a:tailEnd/>
                  </a:ln>
                  <a:effectLst/>
                </p:spPr>
                <p:txBody>
                  <a:bodyPr wrap="none" anchor="ctr"/>
                  <a:lstStyle/>
                  <a:p>
                    <a:endParaRPr lang="en-US"/>
                  </a:p>
                </p:txBody>
              </p:sp>
            </p:grpSp>
            <p:grpSp>
              <p:nvGrpSpPr>
                <p:cNvPr id="340" name="Group 72"/>
                <p:cNvGrpSpPr>
                  <a:grpSpLocks/>
                </p:cNvGrpSpPr>
                <p:nvPr/>
              </p:nvGrpSpPr>
              <p:grpSpPr bwMode="auto">
                <a:xfrm>
                  <a:off x="2784" y="1056"/>
                  <a:ext cx="576" cy="96"/>
                  <a:chOff x="816" y="1056"/>
                  <a:chExt cx="576" cy="96"/>
                </a:xfrm>
              </p:grpSpPr>
              <p:grpSp>
                <p:nvGrpSpPr>
                  <p:cNvPr id="401" name="Group 73"/>
                  <p:cNvGrpSpPr>
                    <a:grpSpLocks/>
                  </p:cNvGrpSpPr>
                  <p:nvPr/>
                </p:nvGrpSpPr>
                <p:grpSpPr bwMode="auto">
                  <a:xfrm>
                    <a:off x="816" y="1056"/>
                    <a:ext cx="576" cy="96"/>
                    <a:chOff x="576" y="816"/>
                    <a:chExt cx="576" cy="96"/>
                  </a:xfrm>
                </p:grpSpPr>
                <p:sp>
                  <p:nvSpPr>
                    <p:cNvPr id="403" name="Rectangle 74"/>
                    <p:cNvSpPr>
                      <a:spLocks noChangeArrowheads="1"/>
                    </p:cNvSpPr>
                    <p:nvPr/>
                  </p:nvSpPr>
                  <p:spPr bwMode="auto">
                    <a:xfrm>
                      <a:off x="57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04" name="Rectangle 75"/>
                    <p:cNvSpPr>
                      <a:spLocks noChangeArrowheads="1"/>
                    </p:cNvSpPr>
                    <p:nvPr/>
                  </p:nvSpPr>
                  <p:spPr bwMode="auto">
                    <a:xfrm>
                      <a:off x="62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F</a:t>
                      </a:r>
                    </a:p>
                  </p:txBody>
                </p:sp>
                <p:sp>
                  <p:nvSpPr>
                    <p:cNvPr id="405" name="Rectangle 76"/>
                    <p:cNvSpPr>
                      <a:spLocks noChangeArrowheads="1"/>
                    </p:cNvSpPr>
                    <p:nvPr/>
                  </p:nvSpPr>
                  <p:spPr bwMode="auto">
                    <a:xfrm>
                      <a:off x="67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406" name="Rectangle 77"/>
                    <p:cNvSpPr>
                      <a:spLocks noChangeArrowheads="1"/>
                    </p:cNvSpPr>
                    <p:nvPr/>
                  </p:nvSpPr>
                  <p:spPr bwMode="auto">
                    <a:xfrm>
                      <a:off x="72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407" name="Rectangle 78"/>
                    <p:cNvSpPr>
                      <a:spLocks noChangeArrowheads="1"/>
                    </p:cNvSpPr>
                    <p:nvPr/>
                  </p:nvSpPr>
                  <p:spPr bwMode="auto">
                    <a:xfrm>
                      <a:off x="76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408" name="Rectangle 79"/>
                    <p:cNvSpPr>
                      <a:spLocks noChangeArrowheads="1"/>
                    </p:cNvSpPr>
                    <p:nvPr/>
                  </p:nvSpPr>
                  <p:spPr bwMode="auto">
                    <a:xfrm>
                      <a:off x="81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09" name="Rectangle 80"/>
                    <p:cNvSpPr>
                      <a:spLocks noChangeArrowheads="1"/>
                    </p:cNvSpPr>
                    <p:nvPr/>
                  </p:nvSpPr>
                  <p:spPr bwMode="auto">
                    <a:xfrm>
                      <a:off x="86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410" name="Rectangle 81"/>
                    <p:cNvSpPr>
                      <a:spLocks noChangeArrowheads="1"/>
                    </p:cNvSpPr>
                    <p:nvPr/>
                  </p:nvSpPr>
                  <p:spPr bwMode="auto">
                    <a:xfrm>
                      <a:off x="91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411" name="Rectangle 82"/>
                    <p:cNvSpPr>
                      <a:spLocks noChangeArrowheads="1"/>
                    </p:cNvSpPr>
                    <p:nvPr/>
                  </p:nvSpPr>
                  <p:spPr bwMode="auto">
                    <a:xfrm>
                      <a:off x="96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S</a:t>
                      </a:r>
                    </a:p>
                  </p:txBody>
                </p:sp>
                <p:sp>
                  <p:nvSpPr>
                    <p:cNvPr id="412" name="Rectangle 83"/>
                    <p:cNvSpPr>
                      <a:spLocks noChangeArrowheads="1"/>
                    </p:cNvSpPr>
                    <p:nvPr/>
                  </p:nvSpPr>
                  <p:spPr bwMode="auto">
                    <a:xfrm>
                      <a:off x="100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O</a:t>
                      </a:r>
                    </a:p>
                  </p:txBody>
                </p:sp>
                <p:sp>
                  <p:nvSpPr>
                    <p:cNvPr id="413" name="Rectangle 84"/>
                    <p:cNvSpPr>
                      <a:spLocks noChangeArrowheads="1"/>
                    </p:cNvSpPr>
                    <p:nvPr/>
                  </p:nvSpPr>
                  <p:spPr bwMode="auto">
                    <a:xfrm>
                      <a:off x="105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N</a:t>
                      </a:r>
                    </a:p>
                  </p:txBody>
                </p:sp>
                <p:sp>
                  <p:nvSpPr>
                    <p:cNvPr id="414" name="Rectangle 85"/>
                    <p:cNvSpPr>
                      <a:spLocks noChangeArrowheads="1"/>
                    </p:cNvSpPr>
                    <p:nvPr/>
                  </p:nvSpPr>
                  <p:spPr bwMode="auto">
                    <a:xfrm>
                      <a:off x="110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D</a:t>
                      </a:r>
                    </a:p>
                  </p:txBody>
                </p:sp>
              </p:grpSp>
              <p:sp>
                <p:nvSpPr>
                  <p:cNvPr id="402" name="Rectangle 86"/>
                  <p:cNvSpPr>
                    <a:spLocks noChangeArrowheads="1"/>
                  </p:cNvSpPr>
                  <p:nvPr/>
                </p:nvSpPr>
                <p:spPr bwMode="auto">
                  <a:xfrm>
                    <a:off x="816" y="1056"/>
                    <a:ext cx="576" cy="96"/>
                  </a:xfrm>
                  <a:prstGeom prst="rect">
                    <a:avLst/>
                  </a:prstGeom>
                  <a:noFill/>
                  <a:ln w="9525" algn="ctr">
                    <a:solidFill>
                      <a:schemeClr val="accent2"/>
                    </a:solidFill>
                    <a:miter lim="800000"/>
                    <a:headEnd/>
                    <a:tailEnd/>
                  </a:ln>
                  <a:effectLst/>
                </p:spPr>
                <p:txBody>
                  <a:bodyPr wrap="none" anchor="ctr"/>
                  <a:lstStyle/>
                  <a:p>
                    <a:endParaRPr lang="en-US"/>
                  </a:p>
                </p:txBody>
              </p:sp>
            </p:grpSp>
            <p:grpSp>
              <p:nvGrpSpPr>
                <p:cNvPr id="341" name="Group 87"/>
                <p:cNvGrpSpPr>
                  <a:grpSpLocks/>
                </p:cNvGrpSpPr>
                <p:nvPr/>
              </p:nvGrpSpPr>
              <p:grpSpPr bwMode="auto">
                <a:xfrm>
                  <a:off x="3360" y="1056"/>
                  <a:ext cx="576" cy="96"/>
                  <a:chOff x="816" y="1056"/>
                  <a:chExt cx="576" cy="96"/>
                </a:xfrm>
              </p:grpSpPr>
              <p:grpSp>
                <p:nvGrpSpPr>
                  <p:cNvPr id="387" name="Group 88"/>
                  <p:cNvGrpSpPr>
                    <a:grpSpLocks/>
                  </p:cNvGrpSpPr>
                  <p:nvPr/>
                </p:nvGrpSpPr>
                <p:grpSpPr bwMode="auto">
                  <a:xfrm>
                    <a:off x="816" y="1056"/>
                    <a:ext cx="576" cy="96"/>
                    <a:chOff x="576" y="816"/>
                    <a:chExt cx="576" cy="96"/>
                  </a:xfrm>
                </p:grpSpPr>
                <p:sp>
                  <p:nvSpPr>
                    <p:cNvPr id="389" name="Rectangle 89"/>
                    <p:cNvSpPr>
                      <a:spLocks noChangeArrowheads="1"/>
                    </p:cNvSpPr>
                    <p:nvPr/>
                  </p:nvSpPr>
                  <p:spPr bwMode="auto">
                    <a:xfrm>
                      <a:off x="57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90" name="Rectangle 90"/>
                    <p:cNvSpPr>
                      <a:spLocks noChangeArrowheads="1"/>
                    </p:cNvSpPr>
                    <p:nvPr/>
                  </p:nvSpPr>
                  <p:spPr bwMode="auto">
                    <a:xfrm>
                      <a:off x="62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F</a:t>
                      </a:r>
                    </a:p>
                  </p:txBody>
                </p:sp>
                <p:sp>
                  <p:nvSpPr>
                    <p:cNvPr id="391" name="Rectangle 91"/>
                    <p:cNvSpPr>
                      <a:spLocks noChangeArrowheads="1"/>
                    </p:cNvSpPr>
                    <p:nvPr/>
                  </p:nvSpPr>
                  <p:spPr bwMode="auto">
                    <a:xfrm>
                      <a:off x="67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92" name="Rectangle 92"/>
                    <p:cNvSpPr>
                      <a:spLocks noChangeArrowheads="1"/>
                    </p:cNvSpPr>
                    <p:nvPr/>
                  </p:nvSpPr>
                  <p:spPr bwMode="auto">
                    <a:xfrm>
                      <a:off x="72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93" name="Rectangle 93"/>
                    <p:cNvSpPr>
                      <a:spLocks noChangeArrowheads="1"/>
                    </p:cNvSpPr>
                    <p:nvPr/>
                  </p:nvSpPr>
                  <p:spPr bwMode="auto">
                    <a:xfrm>
                      <a:off x="76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94" name="Rectangle 94"/>
                    <p:cNvSpPr>
                      <a:spLocks noChangeArrowheads="1"/>
                    </p:cNvSpPr>
                    <p:nvPr/>
                  </p:nvSpPr>
                  <p:spPr bwMode="auto">
                    <a:xfrm>
                      <a:off x="81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95" name="Rectangle 95"/>
                    <p:cNvSpPr>
                      <a:spLocks noChangeArrowheads="1"/>
                    </p:cNvSpPr>
                    <p:nvPr/>
                  </p:nvSpPr>
                  <p:spPr bwMode="auto">
                    <a:xfrm>
                      <a:off x="86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96" name="Rectangle 96"/>
                    <p:cNvSpPr>
                      <a:spLocks noChangeArrowheads="1"/>
                    </p:cNvSpPr>
                    <p:nvPr/>
                  </p:nvSpPr>
                  <p:spPr bwMode="auto">
                    <a:xfrm>
                      <a:off x="91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97" name="Rectangle 97"/>
                    <p:cNvSpPr>
                      <a:spLocks noChangeArrowheads="1"/>
                    </p:cNvSpPr>
                    <p:nvPr/>
                  </p:nvSpPr>
                  <p:spPr bwMode="auto">
                    <a:xfrm>
                      <a:off x="96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S</a:t>
                      </a:r>
                    </a:p>
                  </p:txBody>
                </p:sp>
                <p:sp>
                  <p:nvSpPr>
                    <p:cNvPr id="398" name="Rectangle 98"/>
                    <p:cNvSpPr>
                      <a:spLocks noChangeArrowheads="1"/>
                    </p:cNvSpPr>
                    <p:nvPr/>
                  </p:nvSpPr>
                  <p:spPr bwMode="auto">
                    <a:xfrm>
                      <a:off x="100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O</a:t>
                      </a:r>
                    </a:p>
                  </p:txBody>
                </p:sp>
                <p:sp>
                  <p:nvSpPr>
                    <p:cNvPr id="399" name="Rectangle 99"/>
                    <p:cNvSpPr>
                      <a:spLocks noChangeArrowheads="1"/>
                    </p:cNvSpPr>
                    <p:nvPr/>
                  </p:nvSpPr>
                  <p:spPr bwMode="auto">
                    <a:xfrm>
                      <a:off x="105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N</a:t>
                      </a:r>
                    </a:p>
                  </p:txBody>
                </p:sp>
                <p:sp>
                  <p:nvSpPr>
                    <p:cNvPr id="400" name="Rectangle 100"/>
                    <p:cNvSpPr>
                      <a:spLocks noChangeArrowheads="1"/>
                    </p:cNvSpPr>
                    <p:nvPr/>
                  </p:nvSpPr>
                  <p:spPr bwMode="auto">
                    <a:xfrm>
                      <a:off x="110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D</a:t>
                      </a:r>
                    </a:p>
                  </p:txBody>
                </p:sp>
              </p:grpSp>
              <p:sp>
                <p:nvSpPr>
                  <p:cNvPr id="388" name="Rectangle 101"/>
                  <p:cNvSpPr>
                    <a:spLocks noChangeArrowheads="1"/>
                  </p:cNvSpPr>
                  <p:nvPr/>
                </p:nvSpPr>
                <p:spPr bwMode="auto">
                  <a:xfrm>
                    <a:off x="816" y="1056"/>
                    <a:ext cx="576" cy="96"/>
                  </a:xfrm>
                  <a:prstGeom prst="rect">
                    <a:avLst/>
                  </a:prstGeom>
                  <a:noFill/>
                  <a:ln w="9525" algn="ctr">
                    <a:solidFill>
                      <a:schemeClr val="accent2"/>
                    </a:solidFill>
                    <a:miter lim="800000"/>
                    <a:headEnd/>
                    <a:tailEnd/>
                  </a:ln>
                  <a:effectLst/>
                </p:spPr>
                <p:txBody>
                  <a:bodyPr wrap="none" anchor="ctr"/>
                  <a:lstStyle/>
                  <a:p>
                    <a:endParaRPr lang="en-US"/>
                  </a:p>
                </p:txBody>
              </p:sp>
            </p:grpSp>
            <p:grpSp>
              <p:nvGrpSpPr>
                <p:cNvPr id="342" name="Group 341"/>
                <p:cNvGrpSpPr>
                  <a:grpSpLocks/>
                </p:cNvGrpSpPr>
                <p:nvPr/>
              </p:nvGrpSpPr>
              <p:grpSpPr bwMode="auto">
                <a:xfrm>
                  <a:off x="3936" y="1056"/>
                  <a:ext cx="576" cy="96"/>
                  <a:chOff x="816" y="1056"/>
                  <a:chExt cx="576" cy="96"/>
                </a:xfrm>
              </p:grpSpPr>
              <p:grpSp>
                <p:nvGrpSpPr>
                  <p:cNvPr id="373" name="Group 103"/>
                  <p:cNvGrpSpPr>
                    <a:grpSpLocks/>
                  </p:cNvGrpSpPr>
                  <p:nvPr/>
                </p:nvGrpSpPr>
                <p:grpSpPr bwMode="auto">
                  <a:xfrm>
                    <a:off x="816" y="1056"/>
                    <a:ext cx="576" cy="96"/>
                    <a:chOff x="576" y="816"/>
                    <a:chExt cx="576" cy="96"/>
                  </a:xfrm>
                </p:grpSpPr>
                <p:sp>
                  <p:nvSpPr>
                    <p:cNvPr id="375" name="Rectangle 104"/>
                    <p:cNvSpPr>
                      <a:spLocks noChangeArrowheads="1"/>
                    </p:cNvSpPr>
                    <p:nvPr/>
                  </p:nvSpPr>
                  <p:spPr bwMode="auto">
                    <a:xfrm>
                      <a:off x="57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76" name="Rectangle 105"/>
                    <p:cNvSpPr>
                      <a:spLocks noChangeArrowheads="1"/>
                    </p:cNvSpPr>
                    <p:nvPr/>
                  </p:nvSpPr>
                  <p:spPr bwMode="auto">
                    <a:xfrm>
                      <a:off x="62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F</a:t>
                      </a:r>
                    </a:p>
                  </p:txBody>
                </p:sp>
                <p:sp>
                  <p:nvSpPr>
                    <p:cNvPr id="377" name="Rectangle 106"/>
                    <p:cNvSpPr>
                      <a:spLocks noChangeArrowheads="1"/>
                    </p:cNvSpPr>
                    <p:nvPr/>
                  </p:nvSpPr>
                  <p:spPr bwMode="auto">
                    <a:xfrm>
                      <a:off x="67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78" name="Rectangle 107"/>
                    <p:cNvSpPr>
                      <a:spLocks noChangeArrowheads="1"/>
                    </p:cNvSpPr>
                    <p:nvPr/>
                  </p:nvSpPr>
                  <p:spPr bwMode="auto">
                    <a:xfrm>
                      <a:off x="72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79" name="Rectangle 108"/>
                    <p:cNvSpPr>
                      <a:spLocks noChangeArrowheads="1"/>
                    </p:cNvSpPr>
                    <p:nvPr/>
                  </p:nvSpPr>
                  <p:spPr bwMode="auto">
                    <a:xfrm>
                      <a:off x="76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80" name="Rectangle 109"/>
                    <p:cNvSpPr>
                      <a:spLocks noChangeArrowheads="1"/>
                    </p:cNvSpPr>
                    <p:nvPr/>
                  </p:nvSpPr>
                  <p:spPr bwMode="auto">
                    <a:xfrm>
                      <a:off x="81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81" name="Rectangle 110"/>
                    <p:cNvSpPr>
                      <a:spLocks noChangeArrowheads="1"/>
                    </p:cNvSpPr>
                    <p:nvPr/>
                  </p:nvSpPr>
                  <p:spPr bwMode="auto">
                    <a:xfrm>
                      <a:off x="86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82" name="Rectangle 111"/>
                    <p:cNvSpPr>
                      <a:spLocks noChangeArrowheads="1"/>
                    </p:cNvSpPr>
                    <p:nvPr/>
                  </p:nvSpPr>
                  <p:spPr bwMode="auto">
                    <a:xfrm>
                      <a:off x="91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83" name="Rectangle 112"/>
                    <p:cNvSpPr>
                      <a:spLocks noChangeArrowheads="1"/>
                    </p:cNvSpPr>
                    <p:nvPr/>
                  </p:nvSpPr>
                  <p:spPr bwMode="auto">
                    <a:xfrm>
                      <a:off x="96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S</a:t>
                      </a:r>
                    </a:p>
                  </p:txBody>
                </p:sp>
                <p:sp>
                  <p:nvSpPr>
                    <p:cNvPr id="384" name="Rectangle 113"/>
                    <p:cNvSpPr>
                      <a:spLocks noChangeArrowheads="1"/>
                    </p:cNvSpPr>
                    <p:nvPr/>
                  </p:nvSpPr>
                  <p:spPr bwMode="auto">
                    <a:xfrm>
                      <a:off x="100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O</a:t>
                      </a:r>
                    </a:p>
                  </p:txBody>
                </p:sp>
                <p:sp>
                  <p:nvSpPr>
                    <p:cNvPr id="385" name="Rectangle 114"/>
                    <p:cNvSpPr>
                      <a:spLocks noChangeArrowheads="1"/>
                    </p:cNvSpPr>
                    <p:nvPr/>
                  </p:nvSpPr>
                  <p:spPr bwMode="auto">
                    <a:xfrm>
                      <a:off x="105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N</a:t>
                      </a:r>
                    </a:p>
                  </p:txBody>
                </p:sp>
                <p:sp>
                  <p:nvSpPr>
                    <p:cNvPr id="386" name="Rectangle 115"/>
                    <p:cNvSpPr>
                      <a:spLocks noChangeArrowheads="1"/>
                    </p:cNvSpPr>
                    <p:nvPr/>
                  </p:nvSpPr>
                  <p:spPr bwMode="auto">
                    <a:xfrm>
                      <a:off x="110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D</a:t>
                      </a:r>
                    </a:p>
                  </p:txBody>
                </p:sp>
              </p:grpSp>
              <p:sp>
                <p:nvSpPr>
                  <p:cNvPr id="374" name="Rectangle 116"/>
                  <p:cNvSpPr>
                    <a:spLocks noChangeArrowheads="1"/>
                  </p:cNvSpPr>
                  <p:nvPr/>
                </p:nvSpPr>
                <p:spPr bwMode="auto">
                  <a:xfrm>
                    <a:off x="816" y="1056"/>
                    <a:ext cx="576" cy="96"/>
                  </a:xfrm>
                  <a:prstGeom prst="rect">
                    <a:avLst/>
                  </a:prstGeom>
                  <a:noFill/>
                  <a:ln w="9525" algn="ctr">
                    <a:solidFill>
                      <a:schemeClr val="accent2"/>
                    </a:solidFill>
                    <a:miter lim="800000"/>
                    <a:headEnd/>
                    <a:tailEnd/>
                  </a:ln>
                  <a:effectLst/>
                </p:spPr>
                <p:txBody>
                  <a:bodyPr wrap="none" anchor="ctr"/>
                  <a:lstStyle/>
                  <a:p>
                    <a:endParaRPr lang="en-US"/>
                  </a:p>
                </p:txBody>
              </p:sp>
            </p:grpSp>
            <p:grpSp>
              <p:nvGrpSpPr>
                <p:cNvPr id="343" name="Group 117"/>
                <p:cNvGrpSpPr>
                  <a:grpSpLocks/>
                </p:cNvGrpSpPr>
                <p:nvPr/>
              </p:nvGrpSpPr>
              <p:grpSpPr bwMode="auto">
                <a:xfrm>
                  <a:off x="4512" y="1056"/>
                  <a:ext cx="576" cy="96"/>
                  <a:chOff x="816" y="1056"/>
                  <a:chExt cx="576" cy="96"/>
                </a:xfrm>
              </p:grpSpPr>
              <p:grpSp>
                <p:nvGrpSpPr>
                  <p:cNvPr id="359" name="Group 118"/>
                  <p:cNvGrpSpPr>
                    <a:grpSpLocks/>
                  </p:cNvGrpSpPr>
                  <p:nvPr/>
                </p:nvGrpSpPr>
                <p:grpSpPr bwMode="auto">
                  <a:xfrm>
                    <a:off x="816" y="1056"/>
                    <a:ext cx="576" cy="96"/>
                    <a:chOff x="576" y="816"/>
                    <a:chExt cx="576" cy="96"/>
                  </a:xfrm>
                </p:grpSpPr>
                <p:sp>
                  <p:nvSpPr>
                    <p:cNvPr id="361" name="Rectangle 119"/>
                    <p:cNvSpPr>
                      <a:spLocks noChangeArrowheads="1"/>
                    </p:cNvSpPr>
                    <p:nvPr/>
                  </p:nvSpPr>
                  <p:spPr bwMode="auto">
                    <a:xfrm>
                      <a:off x="57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62" name="Rectangle 120"/>
                    <p:cNvSpPr>
                      <a:spLocks noChangeArrowheads="1"/>
                    </p:cNvSpPr>
                    <p:nvPr/>
                  </p:nvSpPr>
                  <p:spPr bwMode="auto">
                    <a:xfrm>
                      <a:off x="62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F</a:t>
                      </a:r>
                    </a:p>
                  </p:txBody>
                </p:sp>
                <p:sp>
                  <p:nvSpPr>
                    <p:cNvPr id="363" name="Rectangle 121"/>
                    <p:cNvSpPr>
                      <a:spLocks noChangeArrowheads="1"/>
                    </p:cNvSpPr>
                    <p:nvPr/>
                  </p:nvSpPr>
                  <p:spPr bwMode="auto">
                    <a:xfrm>
                      <a:off x="67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64" name="Rectangle 122"/>
                    <p:cNvSpPr>
                      <a:spLocks noChangeArrowheads="1"/>
                    </p:cNvSpPr>
                    <p:nvPr/>
                  </p:nvSpPr>
                  <p:spPr bwMode="auto">
                    <a:xfrm>
                      <a:off x="72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65" name="Rectangle 123"/>
                    <p:cNvSpPr>
                      <a:spLocks noChangeArrowheads="1"/>
                    </p:cNvSpPr>
                    <p:nvPr/>
                  </p:nvSpPr>
                  <p:spPr bwMode="auto">
                    <a:xfrm>
                      <a:off x="76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66" name="Rectangle 124"/>
                    <p:cNvSpPr>
                      <a:spLocks noChangeArrowheads="1"/>
                    </p:cNvSpPr>
                    <p:nvPr/>
                  </p:nvSpPr>
                  <p:spPr bwMode="auto">
                    <a:xfrm>
                      <a:off x="81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67" name="Rectangle 125"/>
                    <p:cNvSpPr>
                      <a:spLocks noChangeArrowheads="1"/>
                    </p:cNvSpPr>
                    <p:nvPr/>
                  </p:nvSpPr>
                  <p:spPr bwMode="auto">
                    <a:xfrm>
                      <a:off x="86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68" name="Rectangle 126"/>
                    <p:cNvSpPr>
                      <a:spLocks noChangeArrowheads="1"/>
                    </p:cNvSpPr>
                    <p:nvPr/>
                  </p:nvSpPr>
                  <p:spPr bwMode="auto">
                    <a:xfrm>
                      <a:off x="91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69" name="Rectangle 127"/>
                    <p:cNvSpPr>
                      <a:spLocks noChangeArrowheads="1"/>
                    </p:cNvSpPr>
                    <p:nvPr/>
                  </p:nvSpPr>
                  <p:spPr bwMode="auto">
                    <a:xfrm>
                      <a:off x="96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S</a:t>
                      </a:r>
                    </a:p>
                  </p:txBody>
                </p:sp>
                <p:sp>
                  <p:nvSpPr>
                    <p:cNvPr id="370" name="Rectangle 128"/>
                    <p:cNvSpPr>
                      <a:spLocks noChangeArrowheads="1"/>
                    </p:cNvSpPr>
                    <p:nvPr/>
                  </p:nvSpPr>
                  <p:spPr bwMode="auto">
                    <a:xfrm>
                      <a:off x="100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O</a:t>
                      </a:r>
                    </a:p>
                  </p:txBody>
                </p:sp>
                <p:sp>
                  <p:nvSpPr>
                    <p:cNvPr id="371" name="Rectangle 129"/>
                    <p:cNvSpPr>
                      <a:spLocks noChangeArrowheads="1"/>
                    </p:cNvSpPr>
                    <p:nvPr/>
                  </p:nvSpPr>
                  <p:spPr bwMode="auto">
                    <a:xfrm>
                      <a:off x="105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N</a:t>
                      </a:r>
                    </a:p>
                  </p:txBody>
                </p:sp>
                <p:sp>
                  <p:nvSpPr>
                    <p:cNvPr id="372" name="Rectangle 130"/>
                    <p:cNvSpPr>
                      <a:spLocks noChangeArrowheads="1"/>
                    </p:cNvSpPr>
                    <p:nvPr/>
                  </p:nvSpPr>
                  <p:spPr bwMode="auto">
                    <a:xfrm>
                      <a:off x="110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D</a:t>
                      </a:r>
                    </a:p>
                  </p:txBody>
                </p:sp>
              </p:grpSp>
              <p:sp>
                <p:nvSpPr>
                  <p:cNvPr id="360" name="Rectangle 131"/>
                  <p:cNvSpPr>
                    <a:spLocks noChangeArrowheads="1"/>
                  </p:cNvSpPr>
                  <p:nvPr/>
                </p:nvSpPr>
                <p:spPr bwMode="auto">
                  <a:xfrm>
                    <a:off x="816" y="1056"/>
                    <a:ext cx="576" cy="96"/>
                  </a:xfrm>
                  <a:prstGeom prst="rect">
                    <a:avLst/>
                  </a:prstGeom>
                  <a:noFill/>
                  <a:ln w="9525" algn="ctr">
                    <a:solidFill>
                      <a:schemeClr val="accent2"/>
                    </a:solidFill>
                    <a:miter lim="800000"/>
                    <a:headEnd/>
                    <a:tailEnd/>
                  </a:ln>
                  <a:effectLst/>
                </p:spPr>
                <p:txBody>
                  <a:bodyPr wrap="none" anchor="ctr"/>
                  <a:lstStyle/>
                  <a:p>
                    <a:endParaRPr lang="en-US"/>
                  </a:p>
                </p:txBody>
              </p:sp>
            </p:grpSp>
            <p:grpSp>
              <p:nvGrpSpPr>
                <p:cNvPr id="344" name="Group 132"/>
                <p:cNvGrpSpPr>
                  <a:grpSpLocks/>
                </p:cNvGrpSpPr>
                <p:nvPr/>
              </p:nvGrpSpPr>
              <p:grpSpPr bwMode="auto">
                <a:xfrm>
                  <a:off x="5088" y="1056"/>
                  <a:ext cx="576" cy="96"/>
                  <a:chOff x="816" y="1056"/>
                  <a:chExt cx="576" cy="96"/>
                </a:xfrm>
              </p:grpSpPr>
              <p:grpSp>
                <p:nvGrpSpPr>
                  <p:cNvPr id="345" name="Group 133"/>
                  <p:cNvGrpSpPr>
                    <a:grpSpLocks/>
                  </p:cNvGrpSpPr>
                  <p:nvPr/>
                </p:nvGrpSpPr>
                <p:grpSpPr bwMode="auto">
                  <a:xfrm>
                    <a:off x="816" y="1056"/>
                    <a:ext cx="576" cy="96"/>
                    <a:chOff x="576" y="816"/>
                    <a:chExt cx="576" cy="96"/>
                  </a:xfrm>
                </p:grpSpPr>
                <p:sp>
                  <p:nvSpPr>
                    <p:cNvPr id="347" name="Rectangle 134"/>
                    <p:cNvSpPr>
                      <a:spLocks noChangeArrowheads="1"/>
                    </p:cNvSpPr>
                    <p:nvPr/>
                  </p:nvSpPr>
                  <p:spPr bwMode="auto">
                    <a:xfrm>
                      <a:off x="57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48" name="Rectangle 135"/>
                    <p:cNvSpPr>
                      <a:spLocks noChangeArrowheads="1"/>
                    </p:cNvSpPr>
                    <p:nvPr/>
                  </p:nvSpPr>
                  <p:spPr bwMode="auto">
                    <a:xfrm>
                      <a:off x="62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F</a:t>
                      </a:r>
                    </a:p>
                  </p:txBody>
                </p:sp>
                <p:sp>
                  <p:nvSpPr>
                    <p:cNvPr id="349" name="Rectangle 136"/>
                    <p:cNvSpPr>
                      <a:spLocks noChangeArrowheads="1"/>
                    </p:cNvSpPr>
                    <p:nvPr/>
                  </p:nvSpPr>
                  <p:spPr bwMode="auto">
                    <a:xfrm>
                      <a:off x="67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50" name="Rectangle 137"/>
                    <p:cNvSpPr>
                      <a:spLocks noChangeArrowheads="1"/>
                    </p:cNvSpPr>
                    <p:nvPr/>
                  </p:nvSpPr>
                  <p:spPr bwMode="auto">
                    <a:xfrm>
                      <a:off x="72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51" name="Rectangle 138"/>
                    <p:cNvSpPr>
                      <a:spLocks noChangeArrowheads="1"/>
                    </p:cNvSpPr>
                    <p:nvPr/>
                  </p:nvSpPr>
                  <p:spPr bwMode="auto">
                    <a:xfrm>
                      <a:off x="76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M</a:t>
                      </a:r>
                    </a:p>
                  </p:txBody>
                </p:sp>
                <p:sp>
                  <p:nvSpPr>
                    <p:cNvPr id="352" name="Rectangle 139"/>
                    <p:cNvSpPr>
                      <a:spLocks noChangeArrowheads="1"/>
                    </p:cNvSpPr>
                    <p:nvPr/>
                  </p:nvSpPr>
                  <p:spPr bwMode="auto">
                    <a:xfrm>
                      <a:off x="81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53" name="Rectangle 140"/>
                    <p:cNvSpPr>
                      <a:spLocks noChangeArrowheads="1"/>
                    </p:cNvSpPr>
                    <p:nvPr/>
                  </p:nvSpPr>
                  <p:spPr bwMode="auto">
                    <a:xfrm>
                      <a:off x="86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J</a:t>
                      </a:r>
                    </a:p>
                  </p:txBody>
                </p:sp>
                <p:sp>
                  <p:nvSpPr>
                    <p:cNvPr id="354" name="Rectangle 141"/>
                    <p:cNvSpPr>
                      <a:spLocks noChangeArrowheads="1"/>
                    </p:cNvSpPr>
                    <p:nvPr/>
                  </p:nvSpPr>
                  <p:spPr bwMode="auto">
                    <a:xfrm>
                      <a:off x="912"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A</a:t>
                      </a:r>
                    </a:p>
                  </p:txBody>
                </p:sp>
                <p:sp>
                  <p:nvSpPr>
                    <p:cNvPr id="355" name="Rectangle 142"/>
                    <p:cNvSpPr>
                      <a:spLocks noChangeArrowheads="1"/>
                    </p:cNvSpPr>
                    <p:nvPr/>
                  </p:nvSpPr>
                  <p:spPr bwMode="auto">
                    <a:xfrm>
                      <a:off x="960"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S</a:t>
                      </a:r>
                    </a:p>
                  </p:txBody>
                </p:sp>
                <p:sp>
                  <p:nvSpPr>
                    <p:cNvPr id="356" name="Rectangle 143"/>
                    <p:cNvSpPr>
                      <a:spLocks noChangeArrowheads="1"/>
                    </p:cNvSpPr>
                    <p:nvPr/>
                  </p:nvSpPr>
                  <p:spPr bwMode="auto">
                    <a:xfrm>
                      <a:off x="1008"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O</a:t>
                      </a:r>
                    </a:p>
                  </p:txBody>
                </p:sp>
                <p:sp>
                  <p:nvSpPr>
                    <p:cNvPr id="357" name="Rectangle 144"/>
                    <p:cNvSpPr>
                      <a:spLocks noChangeArrowheads="1"/>
                    </p:cNvSpPr>
                    <p:nvPr/>
                  </p:nvSpPr>
                  <p:spPr bwMode="auto">
                    <a:xfrm>
                      <a:off x="1056"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N</a:t>
                      </a:r>
                    </a:p>
                  </p:txBody>
                </p:sp>
                <p:sp>
                  <p:nvSpPr>
                    <p:cNvPr id="358" name="Rectangle 145"/>
                    <p:cNvSpPr>
                      <a:spLocks noChangeArrowheads="1"/>
                    </p:cNvSpPr>
                    <p:nvPr/>
                  </p:nvSpPr>
                  <p:spPr bwMode="auto">
                    <a:xfrm>
                      <a:off x="1104" y="816"/>
                      <a:ext cx="48" cy="96"/>
                    </a:xfrm>
                    <a:prstGeom prst="rect">
                      <a:avLst/>
                    </a:prstGeom>
                    <a:noFill/>
                    <a:ln w="3175" algn="ctr">
                      <a:solidFill>
                        <a:schemeClr val="accent2"/>
                      </a:solidFill>
                      <a:miter lim="800000"/>
                      <a:headEnd/>
                      <a:tailEnd/>
                    </a:ln>
                    <a:effectLst/>
                  </p:spPr>
                  <p:txBody>
                    <a:bodyPr wrap="none" anchor="ctr"/>
                    <a:lstStyle/>
                    <a:p>
                      <a:pPr algn="ctr"/>
                      <a:r>
                        <a:rPr lang="en-US" sz="600" b="0">
                          <a:solidFill>
                            <a:schemeClr val="accent2"/>
                          </a:solidFill>
                        </a:rPr>
                        <a:t>D</a:t>
                      </a:r>
                    </a:p>
                  </p:txBody>
                </p:sp>
              </p:grpSp>
              <p:sp>
                <p:nvSpPr>
                  <p:cNvPr id="346" name="Rectangle 146"/>
                  <p:cNvSpPr>
                    <a:spLocks noChangeArrowheads="1"/>
                  </p:cNvSpPr>
                  <p:nvPr/>
                </p:nvSpPr>
                <p:spPr bwMode="auto">
                  <a:xfrm>
                    <a:off x="816" y="1056"/>
                    <a:ext cx="576" cy="96"/>
                  </a:xfrm>
                  <a:prstGeom prst="rect">
                    <a:avLst/>
                  </a:prstGeom>
                  <a:noFill/>
                  <a:ln w="9525" algn="ctr">
                    <a:solidFill>
                      <a:schemeClr val="accent2"/>
                    </a:solidFill>
                    <a:miter lim="800000"/>
                    <a:headEnd/>
                    <a:tailEnd/>
                  </a:ln>
                  <a:effectLst/>
                </p:spPr>
                <p:txBody>
                  <a:bodyPr wrap="none" anchor="ctr"/>
                  <a:lstStyle/>
                  <a:p>
                    <a:endParaRPr lang="en-US"/>
                  </a:p>
                </p:txBody>
              </p:sp>
            </p:grpSp>
          </p:grpSp>
          <p:sp>
            <p:nvSpPr>
              <p:cNvPr id="334" name="Text Box 147"/>
              <p:cNvSpPr txBox="1">
                <a:spLocks noChangeArrowheads="1"/>
              </p:cNvSpPr>
              <p:nvPr/>
            </p:nvSpPr>
            <p:spPr bwMode="auto">
              <a:xfrm>
                <a:off x="4464" y="795"/>
                <a:ext cx="816" cy="154"/>
              </a:xfrm>
              <a:prstGeom prst="rect">
                <a:avLst/>
              </a:prstGeom>
              <a:noFill/>
              <a:ln w="9525" algn="ctr">
                <a:noFill/>
                <a:miter lim="800000"/>
                <a:headEnd/>
                <a:tailEnd/>
              </a:ln>
              <a:effectLst/>
            </p:spPr>
            <p:txBody>
              <a:bodyPr>
                <a:spAutoFit/>
              </a:bodyPr>
              <a:lstStyle/>
              <a:p>
                <a:pPr algn="r"/>
                <a:r>
                  <a:rPr lang="en-US" sz="1000">
                    <a:solidFill>
                      <a:schemeClr val="accent2"/>
                    </a:solidFill>
                  </a:rPr>
                  <a:t>Solar Conjunction</a:t>
                </a:r>
              </a:p>
            </p:txBody>
          </p:sp>
          <p:sp>
            <p:nvSpPr>
              <p:cNvPr id="335" name="Text Box 148"/>
              <p:cNvSpPr txBox="1">
                <a:spLocks noChangeArrowheads="1"/>
              </p:cNvSpPr>
              <p:nvPr/>
            </p:nvSpPr>
            <p:spPr bwMode="auto">
              <a:xfrm>
                <a:off x="3408" y="709"/>
                <a:ext cx="720" cy="250"/>
              </a:xfrm>
              <a:prstGeom prst="rect">
                <a:avLst/>
              </a:prstGeom>
              <a:noFill/>
              <a:ln w="9525" algn="ctr">
                <a:noFill/>
                <a:miter lim="800000"/>
                <a:headEnd/>
                <a:tailEnd/>
              </a:ln>
              <a:effectLst/>
            </p:spPr>
            <p:txBody>
              <a:bodyPr>
                <a:spAutoFit/>
              </a:bodyPr>
              <a:lstStyle/>
              <a:p>
                <a:pPr algn="ctr"/>
                <a:r>
                  <a:rPr lang="en-US" sz="1000">
                    <a:solidFill>
                      <a:schemeClr val="accent2"/>
                    </a:solidFill>
                  </a:rPr>
                  <a:t>Peak Dust Storm  Season</a:t>
                </a:r>
              </a:p>
            </p:txBody>
          </p:sp>
          <p:sp>
            <p:nvSpPr>
              <p:cNvPr id="336" name="AutoShape 149"/>
              <p:cNvSpPr>
                <a:spLocks/>
              </p:cNvSpPr>
              <p:nvPr/>
            </p:nvSpPr>
            <p:spPr bwMode="auto">
              <a:xfrm rot="5400000">
                <a:off x="3744" y="709"/>
                <a:ext cx="48" cy="528"/>
              </a:xfrm>
              <a:prstGeom prst="leftBrace">
                <a:avLst>
                  <a:gd name="adj1" fmla="val 91667"/>
                  <a:gd name="adj2" fmla="val 50000"/>
                </a:avLst>
              </a:prstGeom>
              <a:noFill/>
              <a:ln w="9525">
                <a:solidFill>
                  <a:schemeClr val="accent2"/>
                </a:solidFill>
                <a:round/>
                <a:headEnd/>
                <a:tailEnd/>
              </a:ln>
              <a:effectLst/>
            </p:spPr>
            <p:txBody>
              <a:bodyPr wrap="none" anchor="ctr"/>
              <a:lstStyle/>
              <a:p>
                <a:endParaRPr lang="en-US"/>
              </a:p>
            </p:txBody>
          </p:sp>
          <p:cxnSp>
            <p:nvCxnSpPr>
              <p:cNvPr id="337" name="AutoShape 150"/>
              <p:cNvCxnSpPr>
                <a:cxnSpLocks noChangeShapeType="1"/>
              </p:cNvCxnSpPr>
              <p:nvPr/>
            </p:nvCxnSpPr>
            <p:spPr bwMode="auto">
              <a:xfrm>
                <a:off x="5280" y="872"/>
                <a:ext cx="48" cy="125"/>
              </a:xfrm>
              <a:prstGeom prst="bentConnector2">
                <a:avLst/>
              </a:prstGeom>
              <a:noFill/>
              <a:ln w="28575">
                <a:solidFill>
                  <a:schemeClr val="accent2"/>
                </a:solidFill>
                <a:miter lim="800000"/>
                <a:headEnd/>
                <a:tailEnd type="triangle" w="med" len="med"/>
              </a:ln>
              <a:effectLst/>
            </p:spPr>
          </p:cxnSp>
        </p:grpSp>
        <p:sp>
          <p:nvSpPr>
            <p:cNvPr id="245" name="Rectangle 151"/>
            <p:cNvSpPr>
              <a:spLocks noChangeArrowheads="1"/>
            </p:cNvSpPr>
            <p:nvPr/>
          </p:nvSpPr>
          <p:spPr bwMode="auto">
            <a:xfrm>
              <a:off x="3648" y="3069"/>
              <a:ext cx="816" cy="528"/>
            </a:xfrm>
            <a:prstGeom prst="rect">
              <a:avLst/>
            </a:prstGeom>
            <a:solidFill>
              <a:srgbClr val="FFFF66"/>
            </a:solidFill>
            <a:ln w="9525" algn="ctr">
              <a:noFill/>
              <a:miter lim="800000"/>
              <a:headEnd/>
              <a:tailEnd/>
            </a:ln>
            <a:effectLst/>
          </p:spPr>
          <p:txBody>
            <a:bodyPr wrap="none" anchor="ctr"/>
            <a:lstStyle/>
            <a:p>
              <a:endParaRPr lang="en-US"/>
            </a:p>
          </p:txBody>
        </p:sp>
        <p:sp>
          <p:nvSpPr>
            <p:cNvPr id="246" name="Rectangle 152"/>
            <p:cNvSpPr>
              <a:spLocks noChangeArrowheads="1"/>
            </p:cNvSpPr>
            <p:nvPr/>
          </p:nvSpPr>
          <p:spPr bwMode="auto">
            <a:xfrm>
              <a:off x="2064" y="2840"/>
              <a:ext cx="480" cy="96"/>
            </a:xfrm>
            <a:prstGeom prst="rect">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247" name="Rectangle 153" descr="Dark upward diagonal"/>
            <p:cNvSpPr>
              <a:spLocks noChangeArrowheads="1"/>
            </p:cNvSpPr>
            <p:nvPr/>
          </p:nvSpPr>
          <p:spPr bwMode="auto">
            <a:xfrm>
              <a:off x="2544" y="2840"/>
              <a:ext cx="1104" cy="96"/>
            </a:xfrm>
            <a:prstGeom prst="rect">
              <a:avLst/>
            </a:prstGeom>
            <a:pattFill prst="dkUpDiag">
              <a:fgClr>
                <a:schemeClr val="bg2"/>
              </a:fgClr>
              <a:bgClr>
                <a:schemeClr val="bg1"/>
              </a:bgClr>
            </a:pattFill>
            <a:ln w="9525" algn="ctr">
              <a:solidFill>
                <a:schemeClr val="accent2"/>
              </a:solidFill>
              <a:miter lim="800000"/>
              <a:headEnd/>
              <a:tailEnd/>
            </a:ln>
            <a:effectLst/>
          </p:spPr>
          <p:txBody>
            <a:bodyPr wrap="none" anchor="ctr"/>
            <a:lstStyle/>
            <a:p>
              <a:endParaRPr lang="en-US"/>
            </a:p>
          </p:txBody>
        </p:sp>
        <p:sp>
          <p:nvSpPr>
            <p:cNvPr id="248" name="Rectangle 154"/>
            <p:cNvSpPr>
              <a:spLocks noChangeArrowheads="1"/>
            </p:cNvSpPr>
            <p:nvPr/>
          </p:nvSpPr>
          <p:spPr bwMode="auto">
            <a:xfrm>
              <a:off x="3648" y="2840"/>
              <a:ext cx="816" cy="96"/>
            </a:xfrm>
            <a:prstGeom prst="rect">
              <a:avLst/>
            </a:prstGeom>
            <a:solidFill>
              <a:srgbClr val="00CC66"/>
            </a:solidFill>
            <a:ln w="9525" algn="ctr">
              <a:solidFill>
                <a:schemeClr val="accent2"/>
              </a:solidFill>
              <a:miter lim="800000"/>
              <a:headEnd/>
              <a:tailEnd/>
            </a:ln>
            <a:effectLst/>
          </p:spPr>
          <p:txBody>
            <a:bodyPr wrap="none" anchor="ctr"/>
            <a:lstStyle/>
            <a:p>
              <a:endParaRPr lang="en-US"/>
            </a:p>
          </p:txBody>
        </p:sp>
        <p:sp>
          <p:nvSpPr>
            <p:cNvPr id="249" name="Rectangle 155"/>
            <p:cNvSpPr>
              <a:spLocks noChangeArrowheads="1"/>
            </p:cNvSpPr>
            <p:nvPr/>
          </p:nvSpPr>
          <p:spPr bwMode="auto">
            <a:xfrm>
              <a:off x="3360" y="3032"/>
              <a:ext cx="288" cy="96"/>
            </a:xfrm>
            <a:prstGeom prst="rect">
              <a:avLst/>
            </a:prstGeom>
            <a:solidFill>
              <a:srgbClr val="66CCFF"/>
            </a:solidFill>
            <a:ln w="9525" algn="ctr">
              <a:solidFill>
                <a:schemeClr val="accent2"/>
              </a:solidFill>
              <a:miter lim="800000"/>
              <a:headEnd/>
              <a:tailEnd/>
            </a:ln>
            <a:effectLst/>
          </p:spPr>
          <p:txBody>
            <a:bodyPr wrap="none" anchor="ctr"/>
            <a:lstStyle/>
            <a:p>
              <a:endParaRPr lang="en-US"/>
            </a:p>
          </p:txBody>
        </p:sp>
        <p:sp>
          <p:nvSpPr>
            <p:cNvPr id="250" name="Rectangle 156"/>
            <p:cNvSpPr>
              <a:spLocks noChangeArrowheads="1"/>
            </p:cNvSpPr>
            <p:nvPr/>
          </p:nvSpPr>
          <p:spPr bwMode="auto">
            <a:xfrm>
              <a:off x="4464" y="3032"/>
              <a:ext cx="336" cy="96"/>
            </a:xfrm>
            <a:prstGeom prst="rect">
              <a:avLst/>
            </a:prstGeom>
            <a:solidFill>
              <a:srgbClr val="66CCFF"/>
            </a:solidFill>
            <a:ln w="9525" algn="ctr">
              <a:solidFill>
                <a:schemeClr val="accent2"/>
              </a:solidFill>
              <a:miter lim="800000"/>
              <a:headEnd/>
              <a:tailEnd/>
            </a:ln>
            <a:effectLst/>
          </p:spPr>
          <p:txBody>
            <a:bodyPr wrap="none" anchor="ctr"/>
            <a:lstStyle/>
            <a:p>
              <a:endParaRPr lang="en-US"/>
            </a:p>
          </p:txBody>
        </p:sp>
        <p:sp>
          <p:nvSpPr>
            <p:cNvPr id="251" name="Rectangle 157" descr="Dark upward diagonal"/>
            <p:cNvSpPr>
              <a:spLocks noChangeArrowheads="1"/>
            </p:cNvSpPr>
            <p:nvPr/>
          </p:nvSpPr>
          <p:spPr bwMode="auto">
            <a:xfrm>
              <a:off x="3648" y="3032"/>
              <a:ext cx="816" cy="96"/>
            </a:xfrm>
            <a:prstGeom prst="rect">
              <a:avLst/>
            </a:prstGeom>
            <a:pattFill prst="dkUpDiag">
              <a:fgClr>
                <a:schemeClr val="bg2"/>
              </a:fgClr>
              <a:bgClr>
                <a:schemeClr val="bg1"/>
              </a:bgClr>
            </a:pattFill>
            <a:ln w="9525" algn="ctr">
              <a:solidFill>
                <a:schemeClr val="accent2"/>
              </a:solidFill>
              <a:miter lim="800000"/>
              <a:headEnd/>
              <a:tailEnd/>
            </a:ln>
            <a:effectLst/>
          </p:spPr>
          <p:txBody>
            <a:bodyPr wrap="none" anchor="ctr"/>
            <a:lstStyle/>
            <a:p>
              <a:endParaRPr lang="en-US"/>
            </a:p>
          </p:txBody>
        </p:sp>
        <p:sp>
          <p:nvSpPr>
            <p:cNvPr id="252" name="Text Box 158"/>
            <p:cNvSpPr txBox="1">
              <a:spLocks noChangeAspect="1" noChangeArrowheads="1"/>
            </p:cNvSpPr>
            <p:nvPr/>
          </p:nvSpPr>
          <p:spPr bwMode="auto">
            <a:xfrm>
              <a:off x="2024" y="2974"/>
              <a:ext cx="88"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Depart</a:t>
              </a:r>
            </a:p>
          </p:txBody>
        </p:sp>
        <p:sp>
          <p:nvSpPr>
            <p:cNvPr id="253" name="Text Box 159"/>
            <p:cNvSpPr txBox="1">
              <a:spLocks noChangeAspect="1" noChangeArrowheads="1"/>
            </p:cNvSpPr>
            <p:nvPr/>
          </p:nvSpPr>
          <p:spPr bwMode="auto">
            <a:xfrm>
              <a:off x="2496" y="2974"/>
              <a:ext cx="96"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Arrive</a:t>
              </a:r>
            </a:p>
          </p:txBody>
        </p:sp>
        <p:sp>
          <p:nvSpPr>
            <p:cNvPr id="254" name="AutoShape 160"/>
            <p:cNvSpPr>
              <a:spLocks noChangeArrowheads="1"/>
            </p:cNvSpPr>
            <p:nvPr/>
          </p:nvSpPr>
          <p:spPr bwMode="auto">
            <a:xfrm>
              <a:off x="2496" y="2840"/>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55" name="Text Box 161"/>
            <p:cNvSpPr txBox="1">
              <a:spLocks noChangeAspect="1" noChangeArrowheads="1"/>
            </p:cNvSpPr>
            <p:nvPr/>
          </p:nvSpPr>
          <p:spPr bwMode="auto">
            <a:xfrm>
              <a:off x="3320" y="3166"/>
              <a:ext cx="88"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Depart</a:t>
              </a:r>
            </a:p>
          </p:txBody>
        </p:sp>
        <p:sp>
          <p:nvSpPr>
            <p:cNvPr id="256" name="Text Box 162"/>
            <p:cNvSpPr txBox="1">
              <a:spLocks noChangeAspect="1" noChangeArrowheads="1"/>
            </p:cNvSpPr>
            <p:nvPr/>
          </p:nvSpPr>
          <p:spPr bwMode="auto">
            <a:xfrm>
              <a:off x="3600" y="3166"/>
              <a:ext cx="96"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Arrive</a:t>
              </a:r>
            </a:p>
          </p:txBody>
        </p:sp>
        <p:sp>
          <p:nvSpPr>
            <p:cNvPr id="257" name="AutoShape 163"/>
            <p:cNvSpPr>
              <a:spLocks noChangeArrowheads="1"/>
            </p:cNvSpPr>
            <p:nvPr/>
          </p:nvSpPr>
          <p:spPr bwMode="auto">
            <a:xfrm>
              <a:off x="3600" y="3032"/>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58" name="AutoShape 164"/>
            <p:cNvSpPr>
              <a:spLocks noChangeArrowheads="1"/>
            </p:cNvSpPr>
            <p:nvPr/>
          </p:nvSpPr>
          <p:spPr bwMode="auto">
            <a:xfrm>
              <a:off x="4416" y="3032"/>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59" name="Text Box 165"/>
            <p:cNvSpPr txBox="1">
              <a:spLocks noChangeAspect="1" noChangeArrowheads="1"/>
            </p:cNvSpPr>
            <p:nvPr/>
          </p:nvSpPr>
          <p:spPr bwMode="auto">
            <a:xfrm>
              <a:off x="4752" y="3166"/>
              <a:ext cx="96"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Arrive</a:t>
              </a:r>
            </a:p>
          </p:txBody>
        </p:sp>
        <p:sp>
          <p:nvSpPr>
            <p:cNvPr id="260" name="AutoShape 166"/>
            <p:cNvSpPr>
              <a:spLocks noChangeArrowheads="1"/>
            </p:cNvSpPr>
            <p:nvPr/>
          </p:nvSpPr>
          <p:spPr bwMode="auto">
            <a:xfrm>
              <a:off x="4752" y="3032"/>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61" name="Rectangle 167"/>
            <p:cNvSpPr>
              <a:spLocks noChangeArrowheads="1"/>
            </p:cNvSpPr>
            <p:nvPr/>
          </p:nvSpPr>
          <p:spPr bwMode="auto">
            <a:xfrm>
              <a:off x="3264" y="3559"/>
              <a:ext cx="432" cy="97"/>
            </a:xfrm>
            <a:prstGeom prst="rect">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262" name="Rectangle 168" descr="Dark upward diagonal"/>
            <p:cNvSpPr>
              <a:spLocks noChangeArrowheads="1"/>
            </p:cNvSpPr>
            <p:nvPr/>
          </p:nvSpPr>
          <p:spPr bwMode="auto">
            <a:xfrm>
              <a:off x="3696" y="3559"/>
              <a:ext cx="1248" cy="97"/>
            </a:xfrm>
            <a:prstGeom prst="rect">
              <a:avLst/>
            </a:prstGeom>
            <a:pattFill prst="dkUpDiag">
              <a:fgClr>
                <a:schemeClr val="bg2"/>
              </a:fgClr>
              <a:bgClr>
                <a:schemeClr val="bg1"/>
              </a:bgClr>
            </a:pattFill>
            <a:ln w="9525" algn="ctr">
              <a:solidFill>
                <a:schemeClr val="accent2"/>
              </a:solidFill>
              <a:miter lim="800000"/>
              <a:headEnd/>
              <a:tailEnd/>
            </a:ln>
            <a:effectLst/>
          </p:spPr>
          <p:txBody>
            <a:bodyPr wrap="none" anchor="ctr"/>
            <a:lstStyle/>
            <a:p>
              <a:endParaRPr lang="en-US"/>
            </a:p>
          </p:txBody>
        </p:sp>
        <p:sp>
          <p:nvSpPr>
            <p:cNvPr id="263" name="Rectangle 169"/>
            <p:cNvSpPr>
              <a:spLocks noChangeArrowheads="1"/>
            </p:cNvSpPr>
            <p:nvPr/>
          </p:nvSpPr>
          <p:spPr bwMode="auto">
            <a:xfrm>
              <a:off x="4944" y="3559"/>
              <a:ext cx="624" cy="97"/>
            </a:xfrm>
            <a:prstGeom prst="rect">
              <a:avLst/>
            </a:prstGeom>
            <a:solidFill>
              <a:srgbClr val="00CC66"/>
            </a:solidFill>
            <a:ln w="9525" algn="ctr">
              <a:solidFill>
                <a:schemeClr val="accent2"/>
              </a:solidFill>
              <a:miter lim="800000"/>
              <a:headEnd/>
              <a:tailEnd/>
            </a:ln>
            <a:effectLst/>
          </p:spPr>
          <p:txBody>
            <a:bodyPr wrap="none" anchor="ctr"/>
            <a:lstStyle/>
            <a:p>
              <a:endParaRPr lang="en-US"/>
            </a:p>
          </p:txBody>
        </p:sp>
        <p:sp>
          <p:nvSpPr>
            <p:cNvPr id="264" name="Text Box 170"/>
            <p:cNvSpPr txBox="1">
              <a:spLocks noChangeAspect="1" noChangeArrowheads="1"/>
            </p:cNvSpPr>
            <p:nvPr/>
          </p:nvSpPr>
          <p:spPr bwMode="auto">
            <a:xfrm>
              <a:off x="3168" y="3694"/>
              <a:ext cx="88"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Depart</a:t>
              </a:r>
            </a:p>
          </p:txBody>
        </p:sp>
        <p:sp>
          <p:nvSpPr>
            <p:cNvPr id="265" name="Text Box 171"/>
            <p:cNvSpPr txBox="1">
              <a:spLocks noChangeAspect="1" noChangeArrowheads="1"/>
            </p:cNvSpPr>
            <p:nvPr/>
          </p:nvSpPr>
          <p:spPr bwMode="auto">
            <a:xfrm>
              <a:off x="3648" y="3694"/>
              <a:ext cx="96"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Arrive</a:t>
              </a:r>
            </a:p>
          </p:txBody>
        </p:sp>
        <p:sp>
          <p:nvSpPr>
            <p:cNvPr id="266" name="Rectangle 172"/>
            <p:cNvSpPr>
              <a:spLocks noChangeArrowheads="1"/>
            </p:cNvSpPr>
            <p:nvPr/>
          </p:nvSpPr>
          <p:spPr bwMode="auto">
            <a:xfrm>
              <a:off x="4560" y="3752"/>
              <a:ext cx="384" cy="96"/>
            </a:xfrm>
            <a:prstGeom prst="rect">
              <a:avLst/>
            </a:prstGeom>
            <a:solidFill>
              <a:srgbClr val="66CCFF"/>
            </a:solidFill>
            <a:ln w="9525" algn="ctr">
              <a:solidFill>
                <a:schemeClr val="accent2"/>
              </a:solidFill>
              <a:miter lim="800000"/>
              <a:headEnd/>
              <a:tailEnd/>
            </a:ln>
            <a:effectLst/>
          </p:spPr>
          <p:txBody>
            <a:bodyPr wrap="none" anchor="ctr"/>
            <a:lstStyle/>
            <a:p>
              <a:endParaRPr lang="en-US"/>
            </a:p>
          </p:txBody>
        </p:sp>
        <p:sp>
          <p:nvSpPr>
            <p:cNvPr id="267" name="Rectangle 173" descr="Dark upward diagonal"/>
            <p:cNvSpPr>
              <a:spLocks noChangeArrowheads="1"/>
            </p:cNvSpPr>
            <p:nvPr/>
          </p:nvSpPr>
          <p:spPr bwMode="auto">
            <a:xfrm>
              <a:off x="4944" y="3752"/>
              <a:ext cx="624" cy="96"/>
            </a:xfrm>
            <a:prstGeom prst="rect">
              <a:avLst/>
            </a:prstGeom>
            <a:pattFill prst="dkUpDiag">
              <a:fgClr>
                <a:schemeClr val="bg2"/>
              </a:fgClr>
              <a:bgClr>
                <a:schemeClr val="bg1"/>
              </a:bgClr>
            </a:pattFill>
            <a:ln w="9525" algn="ctr">
              <a:solidFill>
                <a:schemeClr val="accent2"/>
              </a:solidFill>
              <a:miter lim="800000"/>
              <a:headEnd/>
              <a:tailEnd/>
            </a:ln>
            <a:effectLst/>
          </p:spPr>
          <p:txBody>
            <a:bodyPr wrap="none" anchor="ctr"/>
            <a:lstStyle/>
            <a:p>
              <a:endParaRPr lang="en-US"/>
            </a:p>
          </p:txBody>
        </p:sp>
        <p:sp>
          <p:nvSpPr>
            <p:cNvPr id="268" name="Text Box 174"/>
            <p:cNvSpPr txBox="1">
              <a:spLocks noChangeAspect="1" noChangeArrowheads="1"/>
            </p:cNvSpPr>
            <p:nvPr/>
          </p:nvSpPr>
          <p:spPr bwMode="auto">
            <a:xfrm>
              <a:off x="4570" y="3886"/>
              <a:ext cx="88"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Depart</a:t>
              </a:r>
            </a:p>
          </p:txBody>
        </p:sp>
        <p:sp>
          <p:nvSpPr>
            <p:cNvPr id="269" name="Text Box 175"/>
            <p:cNvSpPr txBox="1">
              <a:spLocks noChangeAspect="1" noChangeArrowheads="1"/>
            </p:cNvSpPr>
            <p:nvPr/>
          </p:nvSpPr>
          <p:spPr bwMode="auto">
            <a:xfrm>
              <a:off x="4896" y="3886"/>
              <a:ext cx="96"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Arrive</a:t>
              </a:r>
            </a:p>
          </p:txBody>
        </p:sp>
        <p:sp>
          <p:nvSpPr>
            <p:cNvPr id="270" name="AutoShape 176"/>
            <p:cNvSpPr>
              <a:spLocks noChangeArrowheads="1"/>
            </p:cNvSpPr>
            <p:nvPr/>
          </p:nvSpPr>
          <p:spPr bwMode="auto">
            <a:xfrm>
              <a:off x="4896" y="3752"/>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71" name="Rectangle 177"/>
            <p:cNvSpPr>
              <a:spLocks noChangeArrowheads="1"/>
            </p:cNvSpPr>
            <p:nvPr/>
          </p:nvSpPr>
          <p:spPr bwMode="auto">
            <a:xfrm>
              <a:off x="2112" y="2696"/>
              <a:ext cx="480" cy="96"/>
            </a:xfrm>
            <a:prstGeom prst="rect">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272" name="Rectangle 178" descr="Dark upward diagonal"/>
            <p:cNvSpPr>
              <a:spLocks noChangeArrowheads="1"/>
            </p:cNvSpPr>
            <p:nvPr/>
          </p:nvSpPr>
          <p:spPr bwMode="auto">
            <a:xfrm>
              <a:off x="2592" y="2696"/>
              <a:ext cx="1104" cy="96"/>
            </a:xfrm>
            <a:prstGeom prst="rect">
              <a:avLst/>
            </a:prstGeom>
            <a:pattFill prst="dkUpDiag">
              <a:fgClr>
                <a:schemeClr val="bg2"/>
              </a:fgClr>
              <a:bgClr>
                <a:schemeClr val="bg1"/>
              </a:bgClr>
            </a:pattFill>
            <a:ln w="9525" algn="ctr">
              <a:solidFill>
                <a:schemeClr val="accent2"/>
              </a:solidFill>
              <a:miter lim="800000"/>
              <a:headEnd/>
              <a:tailEnd/>
            </a:ln>
            <a:effectLst/>
          </p:spPr>
          <p:txBody>
            <a:bodyPr wrap="none" anchor="ctr"/>
            <a:lstStyle/>
            <a:p>
              <a:endParaRPr lang="en-US"/>
            </a:p>
          </p:txBody>
        </p:sp>
        <p:sp>
          <p:nvSpPr>
            <p:cNvPr id="273" name="Rectangle 179"/>
            <p:cNvSpPr>
              <a:spLocks noChangeArrowheads="1"/>
            </p:cNvSpPr>
            <p:nvPr/>
          </p:nvSpPr>
          <p:spPr bwMode="auto">
            <a:xfrm>
              <a:off x="3648" y="2696"/>
              <a:ext cx="816" cy="96"/>
            </a:xfrm>
            <a:prstGeom prst="rect">
              <a:avLst/>
            </a:prstGeom>
            <a:solidFill>
              <a:srgbClr val="00CC66"/>
            </a:solidFill>
            <a:ln w="9525" algn="ctr">
              <a:solidFill>
                <a:schemeClr val="accent2"/>
              </a:solidFill>
              <a:miter lim="800000"/>
              <a:headEnd/>
              <a:tailEnd/>
            </a:ln>
            <a:effectLst/>
          </p:spPr>
          <p:txBody>
            <a:bodyPr wrap="none" anchor="ctr"/>
            <a:lstStyle/>
            <a:p>
              <a:endParaRPr lang="en-US"/>
            </a:p>
          </p:txBody>
        </p:sp>
        <p:sp>
          <p:nvSpPr>
            <p:cNvPr id="274" name="AutoShape 180"/>
            <p:cNvSpPr>
              <a:spLocks noChangeArrowheads="1"/>
            </p:cNvSpPr>
            <p:nvPr/>
          </p:nvSpPr>
          <p:spPr bwMode="auto">
            <a:xfrm>
              <a:off x="2544" y="2696"/>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75" name="Rectangle 181"/>
            <p:cNvSpPr>
              <a:spLocks noChangeArrowheads="1"/>
            </p:cNvSpPr>
            <p:nvPr/>
          </p:nvSpPr>
          <p:spPr bwMode="auto">
            <a:xfrm>
              <a:off x="3312" y="3416"/>
              <a:ext cx="384" cy="96"/>
            </a:xfrm>
            <a:prstGeom prst="rect">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276" name="Rectangle 182" descr="Dark upward diagonal"/>
            <p:cNvSpPr>
              <a:spLocks noChangeArrowheads="1"/>
            </p:cNvSpPr>
            <p:nvPr/>
          </p:nvSpPr>
          <p:spPr bwMode="auto">
            <a:xfrm>
              <a:off x="3696" y="3416"/>
              <a:ext cx="1248" cy="96"/>
            </a:xfrm>
            <a:prstGeom prst="rect">
              <a:avLst/>
            </a:prstGeom>
            <a:pattFill prst="dkUpDiag">
              <a:fgClr>
                <a:schemeClr val="bg2"/>
              </a:fgClr>
              <a:bgClr>
                <a:schemeClr val="bg1"/>
              </a:bgClr>
            </a:pattFill>
            <a:ln w="9525" algn="ctr">
              <a:solidFill>
                <a:schemeClr val="accent2"/>
              </a:solidFill>
              <a:miter lim="800000"/>
              <a:headEnd/>
              <a:tailEnd/>
            </a:ln>
            <a:effectLst/>
          </p:spPr>
          <p:txBody>
            <a:bodyPr wrap="none" anchor="ctr"/>
            <a:lstStyle/>
            <a:p>
              <a:endParaRPr lang="en-US"/>
            </a:p>
          </p:txBody>
        </p:sp>
        <p:sp>
          <p:nvSpPr>
            <p:cNvPr id="277" name="Rectangle 183"/>
            <p:cNvSpPr>
              <a:spLocks noChangeArrowheads="1"/>
            </p:cNvSpPr>
            <p:nvPr/>
          </p:nvSpPr>
          <p:spPr bwMode="auto">
            <a:xfrm>
              <a:off x="4944" y="3416"/>
              <a:ext cx="624" cy="96"/>
            </a:xfrm>
            <a:prstGeom prst="rect">
              <a:avLst/>
            </a:prstGeom>
            <a:solidFill>
              <a:srgbClr val="00CC66"/>
            </a:solidFill>
            <a:ln w="9525" algn="ctr">
              <a:solidFill>
                <a:schemeClr val="accent2"/>
              </a:solidFill>
              <a:miter lim="800000"/>
              <a:headEnd/>
              <a:tailEnd/>
            </a:ln>
            <a:effectLst/>
          </p:spPr>
          <p:txBody>
            <a:bodyPr wrap="none" anchor="ctr"/>
            <a:lstStyle/>
            <a:p>
              <a:endParaRPr lang="en-US"/>
            </a:p>
          </p:txBody>
        </p:sp>
        <p:sp>
          <p:nvSpPr>
            <p:cNvPr id="278" name="Line 184"/>
            <p:cNvSpPr>
              <a:spLocks noChangeShapeType="1"/>
            </p:cNvSpPr>
            <p:nvPr/>
          </p:nvSpPr>
          <p:spPr bwMode="auto">
            <a:xfrm>
              <a:off x="3696" y="3464"/>
              <a:ext cx="768" cy="0"/>
            </a:xfrm>
            <a:prstGeom prst="line">
              <a:avLst/>
            </a:prstGeom>
            <a:noFill/>
            <a:ln w="76200">
              <a:solidFill>
                <a:srgbClr val="FFFF66"/>
              </a:solidFill>
              <a:round/>
              <a:headEnd/>
              <a:tailEnd/>
            </a:ln>
            <a:effectLst/>
          </p:spPr>
          <p:txBody>
            <a:bodyPr/>
            <a:lstStyle/>
            <a:p>
              <a:endParaRPr lang="en-US"/>
            </a:p>
          </p:txBody>
        </p:sp>
        <p:sp>
          <p:nvSpPr>
            <p:cNvPr id="279" name="AutoShape 185"/>
            <p:cNvSpPr>
              <a:spLocks noChangeArrowheads="1"/>
            </p:cNvSpPr>
            <p:nvPr/>
          </p:nvSpPr>
          <p:spPr bwMode="auto">
            <a:xfrm>
              <a:off x="3648" y="3416"/>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80" name="Line 186"/>
            <p:cNvSpPr>
              <a:spLocks noChangeShapeType="1"/>
            </p:cNvSpPr>
            <p:nvPr/>
          </p:nvSpPr>
          <p:spPr bwMode="auto">
            <a:xfrm>
              <a:off x="3696" y="3608"/>
              <a:ext cx="768" cy="0"/>
            </a:xfrm>
            <a:prstGeom prst="line">
              <a:avLst/>
            </a:prstGeom>
            <a:noFill/>
            <a:ln w="76200">
              <a:solidFill>
                <a:srgbClr val="FFFF66"/>
              </a:solidFill>
              <a:round/>
              <a:headEnd/>
              <a:tailEnd/>
            </a:ln>
            <a:effectLst/>
          </p:spPr>
          <p:txBody>
            <a:bodyPr/>
            <a:lstStyle/>
            <a:p>
              <a:endParaRPr lang="en-US"/>
            </a:p>
          </p:txBody>
        </p:sp>
        <p:sp>
          <p:nvSpPr>
            <p:cNvPr id="281" name="AutoShape 187"/>
            <p:cNvSpPr>
              <a:spLocks noChangeArrowheads="1"/>
            </p:cNvSpPr>
            <p:nvPr/>
          </p:nvSpPr>
          <p:spPr bwMode="auto">
            <a:xfrm>
              <a:off x="3648" y="3560"/>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282" name="Text Box 188"/>
            <p:cNvSpPr txBox="1">
              <a:spLocks noChangeArrowheads="1"/>
            </p:cNvSpPr>
            <p:nvPr/>
          </p:nvSpPr>
          <p:spPr bwMode="auto">
            <a:xfrm>
              <a:off x="585" y="2656"/>
              <a:ext cx="951" cy="173"/>
            </a:xfrm>
            <a:prstGeom prst="rect">
              <a:avLst/>
            </a:prstGeom>
            <a:noFill/>
            <a:ln w="9525" algn="ctr">
              <a:noFill/>
              <a:miter lim="800000"/>
              <a:headEnd/>
              <a:tailEnd/>
            </a:ln>
            <a:effectLst/>
          </p:spPr>
          <p:txBody>
            <a:bodyPr>
              <a:spAutoFit/>
            </a:bodyPr>
            <a:lstStyle/>
            <a:p>
              <a:r>
                <a:rPr lang="en-US" sz="1200">
                  <a:solidFill>
                    <a:schemeClr val="accent2"/>
                  </a:solidFill>
                </a:rPr>
                <a:t>Surface Habitat</a:t>
              </a:r>
            </a:p>
          </p:txBody>
        </p:sp>
        <p:sp>
          <p:nvSpPr>
            <p:cNvPr id="283" name="Text Box 189"/>
            <p:cNvSpPr txBox="1">
              <a:spLocks noChangeArrowheads="1"/>
            </p:cNvSpPr>
            <p:nvPr/>
          </p:nvSpPr>
          <p:spPr bwMode="auto">
            <a:xfrm>
              <a:off x="585" y="2992"/>
              <a:ext cx="951" cy="173"/>
            </a:xfrm>
            <a:prstGeom prst="rect">
              <a:avLst/>
            </a:prstGeom>
            <a:noFill/>
            <a:ln w="9525" algn="ctr">
              <a:noFill/>
              <a:miter lim="800000"/>
              <a:headEnd/>
              <a:tailEnd/>
            </a:ln>
            <a:effectLst/>
          </p:spPr>
          <p:txBody>
            <a:bodyPr>
              <a:spAutoFit/>
            </a:bodyPr>
            <a:lstStyle/>
            <a:p>
              <a:r>
                <a:rPr lang="en-US" sz="1200">
                  <a:solidFill>
                    <a:schemeClr val="accent2"/>
                  </a:solidFill>
                </a:rPr>
                <a:t>Transit Vehicle</a:t>
              </a:r>
            </a:p>
          </p:txBody>
        </p:sp>
        <p:sp>
          <p:nvSpPr>
            <p:cNvPr id="284" name="Text Box 190"/>
            <p:cNvSpPr txBox="1">
              <a:spLocks noChangeArrowheads="1"/>
            </p:cNvSpPr>
            <p:nvPr/>
          </p:nvSpPr>
          <p:spPr bwMode="auto">
            <a:xfrm>
              <a:off x="585" y="2800"/>
              <a:ext cx="951" cy="173"/>
            </a:xfrm>
            <a:prstGeom prst="rect">
              <a:avLst/>
            </a:prstGeom>
            <a:noFill/>
            <a:ln w="9525" algn="ctr">
              <a:noFill/>
              <a:miter lim="800000"/>
              <a:headEnd/>
              <a:tailEnd/>
            </a:ln>
            <a:effectLst/>
          </p:spPr>
          <p:txBody>
            <a:bodyPr>
              <a:spAutoFit/>
            </a:bodyPr>
            <a:lstStyle/>
            <a:p>
              <a:r>
                <a:rPr lang="en-US" sz="1200">
                  <a:solidFill>
                    <a:schemeClr val="accent2"/>
                  </a:solidFill>
                </a:rPr>
                <a:t>Lander</a:t>
              </a:r>
            </a:p>
          </p:txBody>
        </p:sp>
        <p:sp>
          <p:nvSpPr>
            <p:cNvPr id="285" name="Text Box 191"/>
            <p:cNvSpPr txBox="1">
              <a:spLocks noChangeArrowheads="1"/>
            </p:cNvSpPr>
            <p:nvPr/>
          </p:nvSpPr>
          <p:spPr bwMode="auto">
            <a:xfrm>
              <a:off x="585" y="3376"/>
              <a:ext cx="951" cy="173"/>
            </a:xfrm>
            <a:prstGeom prst="rect">
              <a:avLst/>
            </a:prstGeom>
            <a:noFill/>
            <a:ln w="9525" algn="ctr">
              <a:noFill/>
              <a:miter lim="800000"/>
              <a:headEnd/>
              <a:tailEnd/>
            </a:ln>
            <a:effectLst/>
          </p:spPr>
          <p:txBody>
            <a:bodyPr>
              <a:spAutoFit/>
            </a:bodyPr>
            <a:lstStyle/>
            <a:p>
              <a:r>
                <a:rPr lang="en-US" sz="1200">
                  <a:solidFill>
                    <a:schemeClr val="accent2"/>
                  </a:solidFill>
                </a:rPr>
                <a:t>Surface Habitat</a:t>
              </a:r>
            </a:p>
          </p:txBody>
        </p:sp>
        <p:sp>
          <p:nvSpPr>
            <p:cNvPr id="286" name="Text Box 192"/>
            <p:cNvSpPr txBox="1">
              <a:spLocks noChangeArrowheads="1"/>
            </p:cNvSpPr>
            <p:nvPr/>
          </p:nvSpPr>
          <p:spPr bwMode="auto">
            <a:xfrm>
              <a:off x="585" y="3712"/>
              <a:ext cx="951" cy="173"/>
            </a:xfrm>
            <a:prstGeom prst="rect">
              <a:avLst/>
            </a:prstGeom>
            <a:noFill/>
            <a:ln w="9525" algn="ctr">
              <a:noFill/>
              <a:miter lim="800000"/>
              <a:headEnd/>
              <a:tailEnd/>
            </a:ln>
            <a:effectLst/>
          </p:spPr>
          <p:txBody>
            <a:bodyPr>
              <a:spAutoFit/>
            </a:bodyPr>
            <a:lstStyle/>
            <a:p>
              <a:r>
                <a:rPr lang="en-US" sz="1200">
                  <a:solidFill>
                    <a:schemeClr val="accent2"/>
                  </a:solidFill>
                </a:rPr>
                <a:t>Transit Vehicle</a:t>
              </a:r>
            </a:p>
          </p:txBody>
        </p:sp>
        <p:sp>
          <p:nvSpPr>
            <p:cNvPr id="287" name="Text Box 193"/>
            <p:cNvSpPr txBox="1">
              <a:spLocks noChangeArrowheads="1"/>
            </p:cNvSpPr>
            <p:nvPr/>
          </p:nvSpPr>
          <p:spPr bwMode="auto">
            <a:xfrm>
              <a:off x="585" y="3520"/>
              <a:ext cx="951" cy="173"/>
            </a:xfrm>
            <a:prstGeom prst="rect">
              <a:avLst/>
            </a:prstGeom>
            <a:noFill/>
            <a:ln w="9525" algn="ctr">
              <a:noFill/>
              <a:miter lim="800000"/>
              <a:headEnd/>
              <a:tailEnd/>
            </a:ln>
            <a:effectLst/>
          </p:spPr>
          <p:txBody>
            <a:bodyPr>
              <a:spAutoFit/>
            </a:bodyPr>
            <a:lstStyle/>
            <a:p>
              <a:r>
                <a:rPr lang="en-US" sz="1200">
                  <a:solidFill>
                    <a:schemeClr val="accent2"/>
                  </a:solidFill>
                </a:rPr>
                <a:t>Lander</a:t>
              </a:r>
            </a:p>
          </p:txBody>
        </p:sp>
        <p:grpSp>
          <p:nvGrpSpPr>
            <p:cNvPr id="288" name="Group 194"/>
            <p:cNvGrpSpPr>
              <a:grpSpLocks/>
            </p:cNvGrpSpPr>
            <p:nvPr/>
          </p:nvGrpSpPr>
          <p:grpSpPr bwMode="auto">
            <a:xfrm>
              <a:off x="384" y="2544"/>
              <a:ext cx="5184" cy="1448"/>
              <a:chOff x="480" y="2544"/>
              <a:chExt cx="5184" cy="1152"/>
            </a:xfrm>
          </p:grpSpPr>
          <p:sp>
            <p:nvSpPr>
              <p:cNvPr id="329" name="Rectangle 195"/>
              <p:cNvSpPr>
                <a:spLocks noChangeArrowheads="1"/>
              </p:cNvSpPr>
              <p:nvPr/>
            </p:nvSpPr>
            <p:spPr bwMode="auto">
              <a:xfrm>
                <a:off x="480" y="2544"/>
                <a:ext cx="5184" cy="576"/>
              </a:xfrm>
              <a:prstGeom prst="rect">
                <a:avLst/>
              </a:prstGeom>
              <a:noFill/>
              <a:ln w="9525" algn="ctr">
                <a:solidFill>
                  <a:schemeClr val="accent2"/>
                </a:solidFill>
                <a:miter lim="800000"/>
                <a:headEnd/>
                <a:tailEnd/>
              </a:ln>
              <a:effectLst/>
            </p:spPr>
            <p:txBody>
              <a:bodyPr wrap="none" anchor="ctr"/>
              <a:lstStyle/>
              <a:p>
                <a:endParaRPr lang="en-US"/>
              </a:p>
            </p:txBody>
          </p:sp>
          <p:sp>
            <p:nvSpPr>
              <p:cNvPr id="330" name="Rectangle 196"/>
              <p:cNvSpPr>
                <a:spLocks noChangeArrowheads="1"/>
              </p:cNvSpPr>
              <p:nvPr/>
            </p:nvSpPr>
            <p:spPr bwMode="auto">
              <a:xfrm>
                <a:off x="480" y="3120"/>
                <a:ext cx="5184" cy="576"/>
              </a:xfrm>
              <a:prstGeom prst="rect">
                <a:avLst/>
              </a:prstGeom>
              <a:noFill/>
              <a:ln w="9525" algn="ctr">
                <a:solidFill>
                  <a:schemeClr val="accent2"/>
                </a:solidFill>
                <a:miter lim="800000"/>
                <a:headEnd/>
                <a:tailEnd/>
              </a:ln>
              <a:effectLst/>
            </p:spPr>
            <p:txBody>
              <a:bodyPr wrap="none" anchor="ctr"/>
              <a:lstStyle/>
              <a:p>
                <a:endParaRPr lang="en-US"/>
              </a:p>
            </p:txBody>
          </p:sp>
          <p:sp>
            <p:nvSpPr>
              <p:cNvPr id="331" name="Rectangle 197"/>
              <p:cNvSpPr>
                <a:spLocks noChangeArrowheads="1"/>
              </p:cNvSpPr>
              <p:nvPr/>
            </p:nvSpPr>
            <p:spPr bwMode="auto">
              <a:xfrm>
                <a:off x="480" y="2544"/>
                <a:ext cx="5184" cy="1152"/>
              </a:xfrm>
              <a:prstGeom prst="rect">
                <a:avLst/>
              </a:prstGeom>
              <a:noFill/>
              <a:ln w="28575" algn="ctr">
                <a:solidFill>
                  <a:schemeClr val="accent2"/>
                </a:solidFill>
                <a:miter lim="800000"/>
                <a:headEnd/>
                <a:tailEnd/>
              </a:ln>
              <a:effectLst/>
            </p:spPr>
            <p:txBody>
              <a:bodyPr wrap="none" anchor="ctr"/>
              <a:lstStyle/>
              <a:p>
                <a:endParaRPr lang="en-US"/>
              </a:p>
            </p:txBody>
          </p:sp>
        </p:grpSp>
        <p:sp>
          <p:nvSpPr>
            <p:cNvPr id="289" name="Text Box 198"/>
            <p:cNvSpPr txBox="1">
              <a:spLocks noChangeAspect="1" noChangeArrowheads="1"/>
            </p:cNvSpPr>
            <p:nvPr/>
          </p:nvSpPr>
          <p:spPr bwMode="auto">
            <a:xfrm rot="-5400000">
              <a:off x="-528" y="3176"/>
              <a:ext cx="1440" cy="192"/>
            </a:xfrm>
            <a:prstGeom prst="rect">
              <a:avLst/>
            </a:prstGeom>
            <a:noFill/>
            <a:ln w="9525">
              <a:noFill/>
              <a:miter lim="800000"/>
              <a:headEnd/>
              <a:tailEnd/>
            </a:ln>
            <a:effectLst/>
          </p:spPr>
          <p:txBody>
            <a:bodyPr lIns="92075" tIns="46038" rIns="92075" bIns="46038">
              <a:spAutoFit/>
            </a:bodyPr>
            <a:lstStyle/>
            <a:p>
              <a:pPr algn="ctr">
                <a:spcBef>
                  <a:spcPct val="20000"/>
                </a:spcBef>
              </a:pPr>
              <a:r>
                <a:rPr lang="en-US" sz="1400">
                  <a:solidFill>
                    <a:schemeClr val="accent2"/>
                  </a:solidFill>
                </a:rPr>
                <a:t>Long-Stay Sequence</a:t>
              </a:r>
            </a:p>
          </p:txBody>
        </p:sp>
        <p:sp>
          <p:nvSpPr>
            <p:cNvPr id="290" name="Text Box 199"/>
            <p:cNvSpPr txBox="1">
              <a:spLocks noChangeArrowheads="1"/>
            </p:cNvSpPr>
            <p:nvPr/>
          </p:nvSpPr>
          <p:spPr bwMode="auto">
            <a:xfrm>
              <a:off x="432" y="2560"/>
              <a:ext cx="816" cy="173"/>
            </a:xfrm>
            <a:prstGeom prst="rect">
              <a:avLst/>
            </a:prstGeom>
            <a:noFill/>
            <a:ln w="9525" algn="ctr">
              <a:noFill/>
              <a:miter lim="800000"/>
              <a:headEnd/>
              <a:tailEnd/>
            </a:ln>
            <a:effectLst/>
          </p:spPr>
          <p:txBody>
            <a:bodyPr>
              <a:spAutoFit/>
            </a:bodyPr>
            <a:lstStyle/>
            <a:p>
              <a:r>
                <a:rPr lang="en-US" sz="1200">
                  <a:solidFill>
                    <a:schemeClr val="accent2"/>
                  </a:solidFill>
                </a:rPr>
                <a:t>Mission #1</a:t>
              </a:r>
            </a:p>
          </p:txBody>
        </p:sp>
        <p:sp>
          <p:nvSpPr>
            <p:cNvPr id="291" name="Text Box 200"/>
            <p:cNvSpPr txBox="1">
              <a:spLocks noChangeArrowheads="1"/>
            </p:cNvSpPr>
            <p:nvPr/>
          </p:nvSpPr>
          <p:spPr bwMode="auto">
            <a:xfrm>
              <a:off x="432" y="3240"/>
              <a:ext cx="816" cy="173"/>
            </a:xfrm>
            <a:prstGeom prst="rect">
              <a:avLst/>
            </a:prstGeom>
            <a:noFill/>
            <a:ln w="9525" algn="ctr">
              <a:noFill/>
              <a:miter lim="800000"/>
              <a:headEnd/>
              <a:tailEnd/>
            </a:ln>
            <a:effectLst/>
          </p:spPr>
          <p:txBody>
            <a:bodyPr>
              <a:spAutoFit/>
            </a:bodyPr>
            <a:lstStyle/>
            <a:p>
              <a:r>
                <a:rPr lang="en-US" sz="1200">
                  <a:solidFill>
                    <a:schemeClr val="accent2"/>
                  </a:solidFill>
                </a:rPr>
                <a:t>Mission #2</a:t>
              </a:r>
            </a:p>
          </p:txBody>
        </p:sp>
        <p:sp>
          <p:nvSpPr>
            <p:cNvPr id="292" name="Line 201"/>
            <p:cNvSpPr>
              <a:spLocks noChangeShapeType="1"/>
            </p:cNvSpPr>
            <p:nvPr/>
          </p:nvSpPr>
          <p:spPr bwMode="auto">
            <a:xfrm flipV="1">
              <a:off x="3648" y="2936"/>
              <a:ext cx="0" cy="96"/>
            </a:xfrm>
            <a:prstGeom prst="line">
              <a:avLst/>
            </a:prstGeom>
            <a:noFill/>
            <a:ln w="9525">
              <a:solidFill>
                <a:srgbClr val="FF0000"/>
              </a:solidFill>
              <a:round/>
              <a:headEnd/>
              <a:tailEnd type="triangle" w="med" len="med"/>
            </a:ln>
            <a:effectLst/>
          </p:spPr>
          <p:txBody>
            <a:bodyPr/>
            <a:lstStyle/>
            <a:p>
              <a:endParaRPr lang="en-US"/>
            </a:p>
          </p:txBody>
        </p:sp>
        <p:sp>
          <p:nvSpPr>
            <p:cNvPr id="293" name="Line 202"/>
            <p:cNvSpPr>
              <a:spLocks noChangeShapeType="1"/>
            </p:cNvSpPr>
            <p:nvPr/>
          </p:nvSpPr>
          <p:spPr bwMode="auto">
            <a:xfrm rot="10800000" flipV="1">
              <a:off x="4464" y="2936"/>
              <a:ext cx="0" cy="96"/>
            </a:xfrm>
            <a:prstGeom prst="line">
              <a:avLst/>
            </a:prstGeom>
            <a:noFill/>
            <a:ln w="9525">
              <a:solidFill>
                <a:srgbClr val="FF0000"/>
              </a:solidFill>
              <a:round/>
              <a:headEnd/>
              <a:tailEnd type="triangle" w="med" len="med"/>
            </a:ln>
            <a:effectLst/>
          </p:spPr>
          <p:txBody>
            <a:bodyPr/>
            <a:lstStyle/>
            <a:p>
              <a:endParaRPr lang="en-US"/>
            </a:p>
          </p:txBody>
        </p:sp>
        <p:sp>
          <p:nvSpPr>
            <p:cNvPr id="294" name="Line 203"/>
            <p:cNvSpPr>
              <a:spLocks noChangeShapeType="1"/>
            </p:cNvSpPr>
            <p:nvPr/>
          </p:nvSpPr>
          <p:spPr bwMode="auto">
            <a:xfrm flipV="1">
              <a:off x="3696" y="3128"/>
              <a:ext cx="0" cy="288"/>
            </a:xfrm>
            <a:prstGeom prst="line">
              <a:avLst/>
            </a:prstGeom>
            <a:noFill/>
            <a:ln w="9525">
              <a:solidFill>
                <a:srgbClr val="FF0000"/>
              </a:solidFill>
              <a:prstDash val="dash"/>
              <a:round/>
              <a:headEnd/>
              <a:tailEnd type="triangle" w="med" len="med"/>
            </a:ln>
            <a:effectLst/>
          </p:spPr>
          <p:txBody>
            <a:bodyPr/>
            <a:lstStyle/>
            <a:p>
              <a:endParaRPr lang="en-US"/>
            </a:p>
          </p:txBody>
        </p:sp>
        <p:sp>
          <p:nvSpPr>
            <p:cNvPr id="295" name="Line 204"/>
            <p:cNvSpPr>
              <a:spLocks noChangeShapeType="1"/>
            </p:cNvSpPr>
            <p:nvPr/>
          </p:nvSpPr>
          <p:spPr bwMode="auto">
            <a:xfrm rot="10800000" flipV="1">
              <a:off x="4464" y="3128"/>
              <a:ext cx="0" cy="288"/>
            </a:xfrm>
            <a:prstGeom prst="line">
              <a:avLst/>
            </a:prstGeom>
            <a:noFill/>
            <a:ln w="9525">
              <a:solidFill>
                <a:srgbClr val="FF0000"/>
              </a:solidFill>
              <a:prstDash val="dash"/>
              <a:round/>
              <a:headEnd/>
              <a:tailEnd type="triangle" w="med" len="med"/>
            </a:ln>
            <a:effectLst/>
          </p:spPr>
          <p:txBody>
            <a:bodyPr/>
            <a:lstStyle/>
            <a:p>
              <a:endParaRPr lang="en-US"/>
            </a:p>
          </p:txBody>
        </p:sp>
        <p:sp>
          <p:nvSpPr>
            <p:cNvPr id="296" name="Text Box 205"/>
            <p:cNvSpPr txBox="1">
              <a:spLocks noChangeAspect="1" noChangeArrowheads="1"/>
            </p:cNvSpPr>
            <p:nvPr/>
          </p:nvSpPr>
          <p:spPr bwMode="auto">
            <a:xfrm>
              <a:off x="4416" y="3166"/>
              <a:ext cx="88" cy="47"/>
            </a:xfrm>
            <a:prstGeom prst="rect">
              <a:avLst/>
            </a:prstGeom>
            <a:noFill/>
            <a:ln w="9525">
              <a:noFill/>
              <a:miter lim="800000"/>
              <a:headEnd/>
              <a:tailEnd/>
            </a:ln>
            <a:effectLst/>
          </p:spPr>
          <p:txBody>
            <a:bodyPr wrap="none" lIns="0" tIns="0" rIns="0" bIns="0" anchor="ctr" anchorCtr="1"/>
            <a:lstStyle/>
            <a:p>
              <a:pPr algn="ctr">
                <a:spcBef>
                  <a:spcPct val="20000"/>
                </a:spcBef>
              </a:pPr>
              <a:r>
                <a:rPr lang="en-US" sz="800" b="0">
                  <a:solidFill>
                    <a:schemeClr val="accent2"/>
                  </a:solidFill>
                </a:rPr>
                <a:t>Depart</a:t>
              </a:r>
            </a:p>
          </p:txBody>
        </p:sp>
        <p:sp>
          <p:nvSpPr>
            <p:cNvPr id="297" name="Line 206"/>
            <p:cNvSpPr>
              <a:spLocks noChangeShapeType="1"/>
            </p:cNvSpPr>
            <p:nvPr/>
          </p:nvSpPr>
          <p:spPr bwMode="auto">
            <a:xfrm flipV="1">
              <a:off x="4944" y="3656"/>
              <a:ext cx="0" cy="96"/>
            </a:xfrm>
            <a:prstGeom prst="line">
              <a:avLst/>
            </a:prstGeom>
            <a:noFill/>
            <a:ln w="9525">
              <a:solidFill>
                <a:srgbClr val="FF0000"/>
              </a:solidFill>
              <a:round/>
              <a:headEnd/>
              <a:tailEnd type="triangle" w="med" len="med"/>
            </a:ln>
            <a:effectLst/>
          </p:spPr>
          <p:txBody>
            <a:bodyPr/>
            <a:lstStyle/>
            <a:p>
              <a:endParaRPr lang="en-US"/>
            </a:p>
          </p:txBody>
        </p:sp>
        <p:sp>
          <p:nvSpPr>
            <p:cNvPr id="298" name="Rectangle 207"/>
            <p:cNvSpPr>
              <a:spLocks noChangeArrowheads="1"/>
            </p:cNvSpPr>
            <p:nvPr/>
          </p:nvSpPr>
          <p:spPr bwMode="auto">
            <a:xfrm>
              <a:off x="1872" y="4051"/>
              <a:ext cx="192" cy="85"/>
            </a:xfrm>
            <a:prstGeom prst="rect">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299" name="Rectangle 208" descr="Dark upward diagonal"/>
            <p:cNvSpPr>
              <a:spLocks noChangeArrowheads="1"/>
            </p:cNvSpPr>
            <p:nvPr/>
          </p:nvSpPr>
          <p:spPr bwMode="auto">
            <a:xfrm>
              <a:off x="2736" y="4052"/>
              <a:ext cx="192" cy="84"/>
            </a:xfrm>
            <a:prstGeom prst="rect">
              <a:avLst/>
            </a:prstGeom>
            <a:pattFill prst="dkUpDiag">
              <a:fgClr>
                <a:schemeClr val="bg2"/>
              </a:fgClr>
              <a:bgClr>
                <a:schemeClr val="bg1"/>
              </a:bgClr>
            </a:pattFill>
            <a:ln w="9525" algn="ctr">
              <a:solidFill>
                <a:schemeClr val="accent2"/>
              </a:solidFill>
              <a:miter lim="800000"/>
              <a:headEnd/>
              <a:tailEnd/>
            </a:ln>
            <a:effectLst/>
          </p:spPr>
          <p:txBody>
            <a:bodyPr wrap="none" anchor="ctr"/>
            <a:lstStyle/>
            <a:p>
              <a:endParaRPr lang="en-US"/>
            </a:p>
          </p:txBody>
        </p:sp>
        <p:sp>
          <p:nvSpPr>
            <p:cNvPr id="300" name="Rectangle 209"/>
            <p:cNvSpPr>
              <a:spLocks noChangeArrowheads="1"/>
            </p:cNvSpPr>
            <p:nvPr/>
          </p:nvSpPr>
          <p:spPr bwMode="auto">
            <a:xfrm>
              <a:off x="3504" y="4051"/>
              <a:ext cx="192" cy="85"/>
            </a:xfrm>
            <a:prstGeom prst="rect">
              <a:avLst/>
            </a:prstGeom>
            <a:solidFill>
              <a:srgbClr val="66CCFF"/>
            </a:solidFill>
            <a:ln w="9525" algn="ctr">
              <a:solidFill>
                <a:schemeClr val="accent2"/>
              </a:solidFill>
              <a:miter lim="800000"/>
              <a:headEnd/>
              <a:tailEnd/>
            </a:ln>
            <a:effectLst/>
          </p:spPr>
          <p:txBody>
            <a:bodyPr wrap="none" anchor="ctr"/>
            <a:lstStyle/>
            <a:p>
              <a:endParaRPr lang="en-US"/>
            </a:p>
          </p:txBody>
        </p:sp>
        <p:sp>
          <p:nvSpPr>
            <p:cNvPr id="301" name="Rectangle 210"/>
            <p:cNvSpPr>
              <a:spLocks noChangeArrowheads="1"/>
            </p:cNvSpPr>
            <p:nvPr/>
          </p:nvSpPr>
          <p:spPr bwMode="auto">
            <a:xfrm>
              <a:off x="4368" y="4050"/>
              <a:ext cx="192" cy="86"/>
            </a:xfrm>
            <a:prstGeom prst="rect">
              <a:avLst/>
            </a:prstGeom>
            <a:solidFill>
              <a:srgbClr val="00CC66"/>
            </a:solidFill>
            <a:ln w="9525" algn="ctr">
              <a:solidFill>
                <a:schemeClr val="accent2"/>
              </a:solidFill>
              <a:miter lim="800000"/>
              <a:headEnd/>
              <a:tailEnd/>
            </a:ln>
            <a:effectLst/>
          </p:spPr>
          <p:txBody>
            <a:bodyPr wrap="none" anchor="ctr"/>
            <a:lstStyle/>
            <a:p>
              <a:endParaRPr lang="en-US"/>
            </a:p>
          </p:txBody>
        </p:sp>
        <p:sp>
          <p:nvSpPr>
            <p:cNvPr id="302" name="Rectangle 211"/>
            <p:cNvSpPr>
              <a:spLocks noChangeArrowheads="1"/>
            </p:cNvSpPr>
            <p:nvPr/>
          </p:nvSpPr>
          <p:spPr bwMode="auto">
            <a:xfrm>
              <a:off x="5376" y="4051"/>
              <a:ext cx="192" cy="85"/>
            </a:xfrm>
            <a:prstGeom prst="rect">
              <a:avLst/>
            </a:prstGeom>
            <a:solidFill>
              <a:srgbClr val="FFFF66"/>
            </a:solidFill>
            <a:ln w="9525" algn="ctr">
              <a:noFill/>
              <a:miter lim="800000"/>
              <a:headEnd/>
              <a:tailEnd/>
            </a:ln>
            <a:effectLst/>
          </p:spPr>
          <p:txBody>
            <a:bodyPr wrap="none" anchor="ctr"/>
            <a:lstStyle/>
            <a:p>
              <a:endParaRPr lang="en-US"/>
            </a:p>
          </p:txBody>
        </p:sp>
        <p:sp>
          <p:nvSpPr>
            <p:cNvPr id="303" name="Text Box 212"/>
            <p:cNvSpPr txBox="1">
              <a:spLocks noChangeArrowheads="1"/>
            </p:cNvSpPr>
            <p:nvPr/>
          </p:nvSpPr>
          <p:spPr bwMode="auto">
            <a:xfrm>
              <a:off x="1056" y="3982"/>
              <a:ext cx="816" cy="154"/>
            </a:xfrm>
            <a:prstGeom prst="rect">
              <a:avLst/>
            </a:prstGeom>
            <a:noFill/>
            <a:ln w="9525" algn="ctr">
              <a:noFill/>
              <a:miter lim="800000"/>
              <a:headEnd/>
              <a:tailEnd/>
            </a:ln>
            <a:effectLst/>
          </p:spPr>
          <p:txBody>
            <a:bodyPr lIns="45720" tIns="0" rIns="45720" bIns="0" anchor="b"/>
            <a:lstStyle/>
            <a:p>
              <a:pPr algn="r"/>
              <a:r>
                <a:rPr lang="en-US" sz="800" b="0">
                  <a:solidFill>
                    <a:schemeClr val="accent2"/>
                  </a:solidFill>
                </a:rPr>
                <a:t>Cargo Outbound</a:t>
              </a:r>
            </a:p>
          </p:txBody>
        </p:sp>
        <p:sp>
          <p:nvSpPr>
            <p:cNvPr id="304" name="Text Box 213"/>
            <p:cNvSpPr txBox="1">
              <a:spLocks noChangeArrowheads="1"/>
            </p:cNvSpPr>
            <p:nvPr/>
          </p:nvSpPr>
          <p:spPr bwMode="auto">
            <a:xfrm>
              <a:off x="1920" y="3982"/>
              <a:ext cx="816" cy="154"/>
            </a:xfrm>
            <a:prstGeom prst="rect">
              <a:avLst/>
            </a:prstGeom>
            <a:noFill/>
            <a:ln w="9525" algn="ctr">
              <a:noFill/>
              <a:miter lim="800000"/>
              <a:headEnd/>
              <a:tailEnd/>
            </a:ln>
            <a:effectLst/>
          </p:spPr>
          <p:txBody>
            <a:bodyPr lIns="45720" tIns="0" rIns="45720" bIns="0" anchor="b"/>
            <a:lstStyle/>
            <a:p>
              <a:pPr algn="r"/>
              <a:r>
                <a:rPr lang="en-US" sz="800" b="0">
                  <a:solidFill>
                    <a:schemeClr val="accent2"/>
                  </a:solidFill>
                </a:rPr>
                <a:t>Unoccupied Wait</a:t>
              </a:r>
            </a:p>
          </p:txBody>
        </p:sp>
        <p:sp>
          <p:nvSpPr>
            <p:cNvPr id="305" name="Text Box 214"/>
            <p:cNvSpPr txBox="1">
              <a:spLocks noChangeArrowheads="1"/>
            </p:cNvSpPr>
            <p:nvPr/>
          </p:nvSpPr>
          <p:spPr bwMode="auto">
            <a:xfrm>
              <a:off x="2688" y="3982"/>
              <a:ext cx="816" cy="154"/>
            </a:xfrm>
            <a:prstGeom prst="rect">
              <a:avLst/>
            </a:prstGeom>
            <a:noFill/>
            <a:ln w="9525" algn="ctr">
              <a:noFill/>
              <a:miter lim="800000"/>
              <a:headEnd/>
              <a:tailEnd/>
            </a:ln>
            <a:effectLst/>
          </p:spPr>
          <p:txBody>
            <a:bodyPr lIns="45720" tIns="0" rIns="45720" bIns="0" anchor="b"/>
            <a:lstStyle/>
            <a:p>
              <a:pPr algn="r"/>
              <a:r>
                <a:rPr lang="en-US" sz="800" b="0">
                  <a:solidFill>
                    <a:schemeClr val="accent2"/>
                  </a:solidFill>
                </a:rPr>
                <a:t>Crew Transits</a:t>
              </a:r>
            </a:p>
          </p:txBody>
        </p:sp>
        <p:sp>
          <p:nvSpPr>
            <p:cNvPr id="306" name="Text Box 215"/>
            <p:cNvSpPr txBox="1">
              <a:spLocks noChangeArrowheads="1"/>
            </p:cNvSpPr>
            <p:nvPr/>
          </p:nvSpPr>
          <p:spPr bwMode="auto">
            <a:xfrm>
              <a:off x="3552" y="3982"/>
              <a:ext cx="816" cy="154"/>
            </a:xfrm>
            <a:prstGeom prst="rect">
              <a:avLst/>
            </a:prstGeom>
            <a:noFill/>
            <a:ln w="9525" algn="ctr">
              <a:noFill/>
              <a:miter lim="800000"/>
              <a:headEnd/>
              <a:tailEnd/>
            </a:ln>
            <a:effectLst/>
          </p:spPr>
          <p:txBody>
            <a:bodyPr lIns="45720" tIns="0" rIns="45720" bIns="0" anchor="b"/>
            <a:lstStyle/>
            <a:p>
              <a:pPr algn="r"/>
              <a:r>
                <a:rPr lang="en-US" sz="800" b="0">
                  <a:solidFill>
                    <a:schemeClr val="accent2"/>
                  </a:solidFill>
                </a:rPr>
                <a:t>Surface Mission</a:t>
              </a:r>
            </a:p>
          </p:txBody>
        </p:sp>
        <p:sp>
          <p:nvSpPr>
            <p:cNvPr id="307" name="Text Box 216"/>
            <p:cNvSpPr txBox="1">
              <a:spLocks noChangeArrowheads="1"/>
            </p:cNvSpPr>
            <p:nvPr/>
          </p:nvSpPr>
          <p:spPr bwMode="auto">
            <a:xfrm>
              <a:off x="4464" y="3982"/>
              <a:ext cx="912" cy="154"/>
            </a:xfrm>
            <a:prstGeom prst="rect">
              <a:avLst/>
            </a:prstGeom>
            <a:noFill/>
            <a:ln w="9525" algn="ctr">
              <a:noFill/>
              <a:miter lim="800000"/>
              <a:headEnd/>
              <a:tailEnd/>
            </a:ln>
            <a:effectLst/>
          </p:spPr>
          <p:txBody>
            <a:bodyPr lIns="45720" tIns="0" rIns="45720" bIns="0" anchor="b"/>
            <a:lstStyle/>
            <a:p>
              <a:pPr algn="r"/>
              <a:r>
                <a:rPr lang="en-US" sz="800" b="0">
                  <a:solidFill>
                    <a:schemeClr val="accent2"/>
                  </a:solidFill>
                </a:rPr>
                <a:t>Overlapping Elements</a:t>
              </a:r>
            </a:p>
          </p:txBody>
        </p:sp>
        <p:sp>
          <p:nvSpPr>
            <p:cNvPr id="308" name="Rectangle 217"/>
            <p:cNvSpPr>
              <a:spLocks noChangeArrowheads="1"/>
            </p:cNvSpPr>
            <p:nvPr/>
          </p:nvSpPr>
          <p:spPr bwMode="auto">
            <a:xfrm>
              <a:off x="1698" y="2762"/>
              <a:ext cx="276" cy="96"/>
            </a:xfrm>
            <a:prstGeom prst="rect">
              <a:avLst/>
            </a:prstGeom>
            <a:solidFill>
              <a:srgbClr val="FF7C80"/>
            </a:solidFill>
            <a:ln w="9525" algn="ctr">
              <a:solidFill>
                <a:schemeClr val="accent2"/>
              </a:solidFill>
              <a:miter lim="800000"/>
              <a:headEnd/>
              <a:tailEnd/>
            </a:ln>
            <a:effectLst/>
          </p:spPr>
          <p:txBody>
            <a:bodyPr wrap="none" anchor="ctr"/>
            <a:lstStyle/>
            <a:p>
              <a:endParaRPr lang="en-US"/>
            </a:p>
          </p:txBody>
        </p:sp>
        <p:sp>
          <p:nvSpPr>
            <p:cNvPr id="309" name="AutoShape 218"/>
            <p:cNvSpPr>
              <a:spLocks noChangeArrowheads="1"/>
            </p:cNvSpPr>
            <p:nvPr/>
          </p:nvSpPr>
          <p:spPr bwMode="auto">
            <a:xfrm>
              <a:off x="2016" y="2840"/>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310" name="AutoShape 219"/>
            <p:cNvSpPr>
              <a:spLocks noChangeArrowheads="1"/>
            </p:cNvSpPr>
            <p:nvPr/>
          </p:nvSpPr>
          <p:spPr bwMode="auto">
            <a:xfrm>
              <a:off x="2064" y="2696"/>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311" name="AutoShape 220"/>
            <p:cNvSpPr>
              <a:spLocks noChangeArrowheads="1"/>
            </p:cNvSpPr>
            <p:nvPr/>
          </p:nvSpPr>
          <p:spPr bwMode="auto">
            <a:xfrm>
              <a:off x="3312" y="3032"/>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312" name="AutoShape 221"/>
            <p:cNvSpPr>
              <a:spLocks noChangeArrowheads="1"/>
            </p:cNvSpPr>
            <p:nvPr/>
          </p:nvSpPr>
          <p:spPr bwMode="auto">
            <a:xfrm>
              <a:off x="3216" y="3560"/>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313" name="AutoShape 222"/>
            <p:cNvSpPr>
              <a:spLocks noChangeArrowheads="1"/>
            </p:cNvSpPr>
            <p:nvPr/>
          </p:nvSpPr>
          <p:spPr bwMode="auto">
            <a:xfrm>
              <a:off x="3264" y="3416"/>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314" name="AutoShape 223"/>
            <p:cNvSpPr>
              <a:spLocks noChangeArrowheads="1"/>
            </p:cNvSpPr>
            <p:nvPr/>
          </p:nvSpPr>
          <p:spPr bwMode="auto">
            <a:xfrm>
              <a:off x="4512" y="3752"/>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315" name="Rectangle 224"/>
            <p:cNvSpPr>
              <a:spLocks noChangeArrowheads="1"/>
            </p:cNvSpPr>
            <p:nvPr/>
          </p:nvSpPr>
          <p:spPr bwMode="auto">
            <a:xfrm>
              <a:off x="1008" y="4050"/>
              <a:ext cx="192" cy="86"/>
            </a:xfrm>
            <a:prstGeom prst="rect">
              <a:avLst/>
            </a:prstGeom>
            <a:solidFill>
              <a:srgbClr val="FF7C80"/>
            </a:solidFill>
            <a:ln w="9525" algn="ctr">
              <a:solidFill>
                <a:schemeClr val="accent2"/>
              </a:solidFill>
              <a:miter lim="800000"/>
              <a:headEnd/>
              <a:tailEnd/>
            </a:ln>
            <a:effectLst/>
          </p:spPr>
          <p:txBody>
            <a:bodyPr wrap="none" anchor="ctr"/>
            <a:lstStyle/>
            <a:p>
              <a:endParaRPr lang="en-US"/>
            </a:p>
          </p:txBody>
        </p:sp>
        <p:sp>
          <p:nvSpPr>
            <p:cNvPr id="316" name="Text Box 225"/>
            <p:cNvSpPr txBox="1">
              <a:spLocks noChangeArrowheads="1"/>
            </p:cNvSpPr>
            <p:nvPr/>
          </p:nvSpPr>
          <p:spPr bwMode="auto">
            <a:xfrm>
              <a:off x="384" y="3982"/>
              <a:ext cx="624" cy="154"/>
            </a:xfrm>
            <a:prstGeom prst="rect">
              <a:avLst/>
            </a:prstGeom>
            <a:noFill/>
            <a:ln w="9525" algn="ctr">
              <a:noFill/>
              <a:miter lim="800000"/>
              <a:headEnd/>
              <a:tailEnd/>
            </a:ln>
            <a:effectLst/>
          </p:spPr>
          <p:txBody>
            <a:bodyPr lIns="45720" tIns="0" rIns="45720" bIns="0" anchor="b"/>
            <a:lstStyle/>
            <a:p>
              <a:pPr algn="r"/>
              <a:r>
                <a:rPr lang="en-US" sz="800" b="0">
                  <a:solidFill>
                    <a:schemeClr val="accent2"/>
                  </a:solidFill>
                </a:rPr>
                <a:t>Launch Campaign</a:t>
              </a:r>
            </a:p>
          </p:txBody>
        </p:sp>
        <p:sp>
          <p:nvSpPr>
            <p:cNvPr id="317" name="Rectangle 226"/>
            <p:cNvSpPr>
              <a:spLocks noChangeArrowheads="1"/>
            </p:cNvSpPr>
            <p:nvPr/>
          </p:nvSpPr>
          <p:spPr bwMode="auto">
            <a:xfrm>
              <a:off x="2557" y="3299"/>
              <a:ext cx="615" cy="96"/>
            </a:xfrm>
            <a:prstGeom prst="rect">
              <a:avLst/>
            </a:prstGeom>
            <a:solidFill>
              <a:srgbClr val="FF7C80"/>
            </a:solidFill>
            <a:ln w="9525" algn="ctr">
              <a:solidFill>
                <a:schemeClr val="accent2"/>
              </a:solidFill>
              <a:miter lim="800000"/>
              <a:headEnd/>
              <a:tailEnd/>
            </a:ln>
            <a:effectLst/>
          </p:spPr>
          <p:txBody>
            <a:bodyPr wrap="none" anchor="ctr"/>
            <a:lstStyle/>
            <a:p>
              <a:endParaRPr lang="en-US"/>
            </a:p>
          </p:txBody>
        </p:sp>
        <p:sp>
          <p:nvSpPr>
            <p:cNvPr id="318" name="AutoShape 227"/>
            <p:cNvSpPr>
              <a:spLocks noChangeArrowheads="1"/>
            </p:cNvSpPr>
            <p:nvPr/>
          </p:nvSpPr>
          <p:spPr bwMode="auto">
            <a:xfrm>
              <a:off x="1926" y="2762"/>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cxnSp>
          <p:nvCxnSpPr>
            <p:cNvPr id="319" name="AutoShape 228"/>
            <p:cNvCxnSpPr>
              <a:cxnSpLocks noChangeShapeType="1"/>
              <a:stCxn id="318" idx="0"/>
              <a:endCxn id="310" idx="1"/>
            </p:cNvCxnSpPr>
            <p:nvPr/>
          </p:nvCxnSpPr>
          <p:spPr bwMode="auto">
            <a:xfrm rot="16200000">
              <a:off x="2022" y="2696"/>
              <a:ext cx="18" cy="114"/>
            </a:xfrm>
            <a:prstGeom prst="bentConnector2">
              <a:avLst/>
            </a:prstGeom>
            <a:noFill/>
            <a:ln w="9525">
              <a:solidFill>
                <a:srgbClr val="FF0000"/>
              </a:solidFill>
              <a:miter lim="800000"/>
              <a:headEnd/>
              <a:tailEnd type="triangle" w="med" len="med"/>
            </a:ln>
            <a:effectLst/>
          </p:spPr>
        </p:cxnSp>
        <p:cxnSp>
          <p:nvCxnSpPr>
            <p:cNvPr id="320" name="AutoShape 229"/>
            <p:cNvCxnSpPr>
              <a:cxnSpLocks noChangeShapeType="1"/>
              <a:stCxn id="318" idx="3"/>
              <a:endCxn id="309" idx="1"/>
            </p:cNvCxnSpPr>
            <p:nvPr/>
          </p:nvCxnSpPr>
          <p:spPr bwMode="auto">
            <a:xfrm rot="16200000" flipH="1">
              <a:off x="1992" y="2840"/>
              <a:ext cx="30" cy="66"/>
            </a:xfrm>
            <a:prstGeom prst="bentConnector2">
              <a:avLst/>
            </a:prstGeom>
            <a:noFill/>
            <a:ln w="9525">
              <a:solidFill>
                <a:srgbClr val="FF0000"/>
              </a:solidFill>
              <a:miter lim="800000"/>
              <a:headEnd/>
              <a:tailEnd type="triangle" w="med" len="med"/>
            </a:ln>
            <a:effectLst/>
          </p:spPr>
        </p:cxnSp>
        <p:sp>
          <p:nvSpPr>
            <p:cNvPr id="321" name="AutoShape 230"/>
            <p:cNvSpPr>
              <a:spLocks noChangeArrowheads="1"/>
            </p:cNvSpPr>
            <p:nvPr/>
          </p:nvSpPr>
          <p:spPr bwMode="auto">
            <a:xfrm>
              <a:off x="3126" y="3298"/>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cxnSp>
          <p:nvCxnSpPr>
            <p:cNvPr id="322" name="AutoShape 231"/>
            <p:cNvCxnSpPr>
              <a:cxnSpLocks noChangeShapeType="1"/>
              <a:stCxn id="321" idx="0"/>
              <a:endCxn id="311" idx="1"/>
            </p:cNvCxnSpPr>
            <p:nvPr/>
          </p:nvCxnSpPr>
          <p:spPr bwMode="auto">
            <a:xfrm rot="16200000">
              <a:off x="3146" y="3108"/>
              <a:ext cx="218" cy="162"/>
            </a:xfrm>
            <a:prstGeom prst="bentConnector2">
              <a:avLst/>
            </a:prstGeom>
            <a:noFill/>
            <a:ln w="9525">
              <a:solidFill>
                <a:srgbClr val="FF0000"/>
              </a:solidFill>
              <a:miter lim="800000"/>
              <a:headEnd/>
              <a:tailEnd type="triangle" w="med" len="med"/>
            </a:ln>
            <a:effectLst/>
          </p:spPr>
        </p:cxnSp>
        <p:cxnSp>
          <p:nvCxnSpPr>
            <p:cNvPr id="323" name="AutoShape 232"/>
            <p:cNvCxnSpPr>
              <a:cxnSpLocks noChangeShapeType="1"/>
              <a:stCxn id="321" idx="3"/>
              <a:endCxn id="313" idx="1"/>
            </p:cNvCxnSpPr>
            <p:nvPr/>
          </p:nvCxnSpPr>
          <p:spPr bwMode="auto">
            <a:xfrm rot="16200000" flipH="1">
              <a:off x="3196" y="3372"/>
              <a:ext cx="70" cy="114"/>
            </a:xfrm>
            <a:prstGeom prst="bentConnector2">
              <a:avLst/>
            </a:prstGeom>
            <a:noFill/>
            <a:ln w="9525">
              <a:solidFill>
                <a:srgbClr val="FF0000"/>
              </a:solidFill>
              <a:miter lim="800000"/>
              <a:headEnd/>
              <a:tailEnd type="triangle" w="med" len="med"/>
            </a:ln>
            <a:effectLst/>
          </p:spPr>
        </p:cxnSp>
        <p:cxnSp>
          <p:nvCxnSpPr>
            <p:cNvPr id="324" name="AutoShape 233"/>
            <p:cNvCxnSpPr>
              <a:cxnSpLocks noChangeShapeType="1"/>
              <a:stCxn id="321" idx="3"/>
              <a:endCxn id="312" idx="1"/>
            </p:cNvCxnSpPr>
            <p:nvPr/>
          </p:nvCxnSpPr>
          <p:spPr bwMode="auto">
            <a:xfrm rot="16200000" flipH="1">
              <a:off x="3100" y="3468"/>
              <a:ext cx="214" cy="66"/>
            </a:xfrm>
            <a:prstGeom prst="bentConnector2">
              <a:avLst/>
            </a:prstGeom>
            <a:noFill/>
            <a:ln w="9525">
              <a:solidFill>
                <a:srgbClr val="FF0000"/>
              </a:solidFill>
              <a:miter lim="800000"/>
              <a:headEnd/>
              <a:tailEnd type="triangle" w="med" len="med"/>
            </a:ln>
            <a:effectLst/>
          </p:spPr>
        </p:cxnSp>
        <p:sp>
          <p:nvSpPr>
            <p:cNvPr id="325" name="Rectangle 234"/>
            <p:cNvSpPr>
              <a:spLocks noChangeArrowheads="1"/>
            </p:cNvSpPr>
            <p:nvPr/>
          </p:nvSpPr>
          <p:spPr bwMode="auto">
            <a:xfrm>
              <a:off x="3850" y="3847"/>
              <a:ext cx="615" cy="96"/>
            </a:xfrm>
            <a:prstGeom prst="rect">
              <a:avLst/>
            </a:prstGeom>
            <a:solidFill>
              <a:srgbClr val="FF7C80"/>
            </a:solidFill>
            <a:ln w="9525" algn="ctr">
              <a:solidFill>
                <a:schemeClr val="accent2"/>
              </a:solidFill>
              <a:miter lim="800000"/>
              <a:headEnd/>
              <a:tailEnd/>
            </a:ln>
            <a:effectLst/>
          </p:spPr>
          <p:txBody>
            <a:bodyPr wrap="none" anchor="ctr"/>
            <a:lstStyle/>
            <a:p>
              <a:endParaRPr lang="en-US"/>
            </a:p>
          </p:txBody>
        </p:sp>
        <p:sp>
          <p:nvSpPr>
            <p:cNvPr id="326" name="AutoShape 235"/>
            <p:cNvSpPr>
              <a:spLocks noChangeArrowheads="1"/>
            </p:cNvSpPr>
            <p:nvPr/>
          </p:nvSpPr>
          <p:spPr bwMode="auto">
            <a:xfrm>
              <a:off x="4417" y="3848"/>
              <a:ext cx="96" cy="96"/>
            </a:xfrm>
            <a:prstGeom prst="triangle">
              <a:avLst>
                <a:gd name="adj" fmla="val 50000"/>
              </a:avLst>
            </a:prstGeom>
            <a:solidFill>
              <a:schemeClr val="bg1"/>
            </a:solidFill>
            <a:ln w="9525" algn="ctr">
              <a:solidFill>
                <a:schemeClr val="accent2"/>
              </a:solidFill>
              <a:miter lim="800000"/>
              <a:headEnd/>
              <a:tailEnd/>
            </a:ln>
            <a:effectLst/>
          </p:spPr>
          <p:txBody>
            <a:bodyPr wrap="none" anchor="ctr"/>
            <a:lstStyle/>
            <a:p>
              <a:endParaRPr lang="en-US"/>
            </a:p>
          </p:txBody>
        </p:sp>
        <p:cxnSp>
          <p:nvCxnSpPr>
            <p:cNvPr id="327" name="AutoShape 236"/>
            <p:cNvCxnSpPr>
              <a:cxnSpLocks noChangeShapeType="1"/>
              <a:stCxn id="326" idx="0"/>
              <a:endCxn id="314" idx="1"/>
            </p:cNvCxnSpPr>
            <p:nvPr/>
          </p:nvCxnSpPr>
          <p:spPr bwMode="auto">
            <a:xfrm rot="16200000">
              <a:off x="4477" y="3788"/>
              <a:ext cx="48" cy="71"/>
            </a:xfrm>
            <a:prstGeom prst="bentConnector2">
              <a:avLst/>
            </a:prstGeom>
            <a:noFill/>
            <a:ln w="9525">
              <a:solidFill>
                <a:srgbClr val="FF0000"/>
              </a:solidFill>
              <a:miter lim="800000"/>
              <a:headEnd/>
              <a:tailEnd type="triangle" w="med" len="med"/>
            </a:ln>
            <a:effectLst/>
          </p:spPr>
        </p:cxnSp>
        <p:sp>
          <p:nvSpPr>
            <p:cNvPr id="328" name="Line 237"/>
            <p:cNvSpPr>
              <a:spLocks noChangeShapeType="1"/>
            </p:cNvSpPr>
            <p:nvPr/>
          </p:nvSpPr>
          <p:spPr bwMode="auto">
            <a:xfrm>
              <a:off x="4464" y="3944"/>
              <a:ext cx="0" cy="48"/>
            </a:xfrm>
            <a:prstGeom prst="line">
              <a:avLst/>
            </a:prstGeom>
            <a:noFill/>
            <a:ln w="9525">
              <a:solidFill>
                <a:srgbClr val="FF0000"/>
              </a:solidFill>
              <a:round/>
              <a:headEnd/>
              <a:tailEnd/>
            </a:ln>
            <a:effectLst/>
          </p:spPr>
          <p:txBody>
            <a:bodyPr/>
            <a:lstStyle/>
            <a:p>
              <a:endParaRPr lang="en-US"/>
            </a:p>
          </p:txBody>
        </p:sp>
      </p:grpSp>
      <p:pic>
        <p:nvPicPr>
          <p:cNvPr id="475" name="Picture 238"/>
          <p:cNvPicPr>
            <a:picLocks noChangeAspect="1" noChangeArrowheads="1"/>
          </p:cNvPicPr>
          <p:nvPr/>
        </p:nvPicPr>
        <p:blipFill>
          <a:blip r:embed="rId4" cstate="print"/>
          <a:srcRect/>
          <a:stretch>
            <a:fillRect/>
          </a:stretch>
        </p:blipFill>
        <p:spPr bwMode="auto">
          <a:xfrm>
            <a:off x="5943600" y="984250"/>
            <a:ext cx="2651125" cy="2249488"/>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32" name="Footer Placeholder 2"/>
          <p:cNvSpPr>
            <a:spLocks noGrp="1"/>
          </p:cNvSpPr>
          <p:nvPr>
            <p:ph type="ftr" sz="quarter" idx="4294967295"/>
          </p:nvPr>
        </p:nvSpPr>
        <p:spPr>
          <a:xfrm>
            <a:off x="3124200" y="6553200"/>
            <a:ext cx="2895600" cy="304800"/>
          </a:xfrm>
          <a:prstGeom prst="rect">
            <a:avLst/>
          </a:prstGeom>
        </p:spPr>
        <p:txBody>
          <a:bodyPr/>
          <a:lstStyle/>
          <a:p>
            <a:r>
              <a:rPr lang="en-US"/>
              <a:t> </a:t>
            </a:r>
          </a:p>
        </p:txBody>
      </p:sp>
      <p:pic>
        <p:nvPicPr>
          <p:cNvPr id="1748047" name="Picture 79"/>
          <p:cNvPicPr>
            <a:picLocks noChangeAspect="1" noChangeArrowheads="1"/>
          </p:cNvPicPr>
          <p:nvPr/>
        </p:nvPicPr>
        <p:blipFill>
          <a:blip r:embed="rId4" cstate="print"/>
          <a:srcRect l="2580" t="10139" r="34193" b="10246"/>
          <a:stretch>
            <a:fillRect/>
          </a:stretch>
        </p:blipFill>
        <p:spPr bwMode="auto">
          <a:xfrm>
            <a:off x="0" y="1295400"/>
            <a:ext cx="5486400" cy="4724400"/>
          </a:xfrm>
          <a:prstGeom prst="rect">
            <a:avLst/>
          </a:prstGeom>
          <a:noFill/>
          <a:ln w="9525" algn="ctr">
            <a:noFill/>
            <a:miter lim="800000"/>
            <a:headEnd/>
            <a:tailEnd/>
          </a:ln>
          <a:effectLst/>
        </p:spPr>
      </p:pic>
      <p:pic>
        <p:nvPicPr>
          <p:cNvPr id="1747980" name="Picture 12"/>
          <p:cNvPicPr>
            <a:picLocks noChangeAspect="1" noChangeArrowheads="1"/>
          </p:cNvPicPr>
          <p:nvPr/>
        </p:nvPicPr>
        <p:blipFill>
          <a:blip r:embed="rId5" cstate="print"/>
          <a:srcRect/>
          <a:stretch>
            <a:fillRect/>
          </a:stretch>
        </p:blipFill>
        <p:spPr bwMode="auto">
          <a:xfrm>
            <a:off x="6096000" y="3733800"/>
            <a:ext cx="590550" cy="460375"/>
          </a:xfrm>
          <a:prstGeom prst="rect">
            <a:avLst/>
          </a:prstGeom>
          <a:noFill/>
          <a:ln w="9525" algn="ctr">
            <a:solidFill>
              <a:schemeClr val="bg1"/>
            </a:solidFill>
            <a:miter lim="800000"/>
            <a:headEnd/>
            <a:tailEnd/>
          </a:ln>
          <a:effectLst>
            <a:outerShdw dist="71842" dir="2700000" algn="ctr" rotWithShape="0">
              <a:schemeClr val="bg2">
                <a:alpha val="50000"/>
              </a:schemeClr>
            </a:outerShdw>
          </a:effectLst>
        </p:spPr>
      </p:pic>
      <p:pic>
        <p:nvPicPr>
          <p:cNvPr id="1747981" name="Picture 13"/>
          <p:cNvPicPr>
            <a:picLocks noChangeAspect="1" noChangeArrowheads="1"/>
          </p:cNvPicPr>
          <p:nvPr/>
        </p:nvPicPr>
        <p:blipFill>
          <a:blip r:embed="rId6" cstate="print"/>
          <a:srcRect/>
          <a:stretch>
            <a:fillRect/>
          </a:stretch>
        </p:blipFill>
        <p:spPr bwMode="auto">
          <a:xfrm>
            <a:off x="6858000" y="3733800"/>
            <a:ext cx="609600" cy="474663"/>
          </a:xfrm>
          <a:prstGeom prst="rect">
            <a:avLst/>
          </a:prstGeom>
          <a:noFill/>
          <a:ln w="9525" algn="ctr">
            <a:solidFill>
              <a:schemeClr val="bg1"/>
            </a:solidFill>
            <a:miter lim="800000"/>
            <a:headEnd/>
            <a:tailEnd/>
          </a:ln>
          <a:effectLst>
            <a:outerShdw dist="71842" dir="2700000" algn="ctr" rotWithShape="0">
              <a:schemeClr val="bg2">
                <a:alpha val="50000"/>
              </a:schemeClr>
            </a:outerShdw>
          </a:effectLst>
        </p:spPr>
      </p:pic>
      <p:pic>
        <p:nvPicPr>
          <p:cNvPr id="1747982" name="Picture 14"/>
          <p:cNvPicPr>
            <a:picLocks noChangeAspect="1" noChangeArrowheads="1"/>
          </p:cNvPicPr>
          <p:nvPr/>
        </p:nvPicPr>
        <p:blipFill>
          <a:blip r:embed="rId6" cstate="print"/>
          <a:srcRect/>
          <a:stretch>
            <a:fillRect/>
          </a:stretch>
        </p:blipFill>
        <p:spPr bwMode="auto">
          <a:xfrm>
            <a:off x="7620000" y="3733800"/>
            <a:ext cx="609600" cy="474663"/>
          </a:xfrm>
          <a:prstGeom prst="rect">
            <a:avLst/>
          </a:prstGeom>
          <a:noFill/>
          <a:ln w="9525" algn="ctr">
            <a:solidFill>
              <a:schemeClr val="bg1"/>
            </a:solidFill>
            <a:miter lim="800000"/>
            <a:headEnd/>
            <a:tailEnd/>
          </a:ln>
          <a:effectLst>
            <a:outerShdw dist="71842" dir="2700000" algn="ctr" rotWithShape="0">
              <a:schemeClr val="bg2">
                <a:alpha val="50000"/>
              </a:schemeClr>
            </a:outerShdw>
          </a:effectLst>
        </p:spPr>
      </p:pic>
      <p:pic>
        <p:nvPicPr>
          <p:cNvPr id="1747983" name="Picture 15"/>
          <p:cNvPicPr>
            <a:picLocks noChangeAspect="1" noChangeArrowheads="1"/>
          </p:cNvPicPr>
          <p:nvPr/>
        </p:nvPicPr>
        <p:blipFill>
          <a:blip r:embed="rId6" cstate="print"/>
          <a:srcRect/>
          <a:stretch>
            <a:fillRect/>
          </a:stretch>
        </p:blipFill>
        <p:spPr bwMode="auto">
          <a:xfrm>
            <a:off x="8382000" y="3733800"/>
            <a:ext cx="609600" cy="474663"/>
          </a:xfrm>
          <a:prstGeom prst="rect">
            <a:avLst/>
          </a:prstGeom>
          <a:noFill/>
          <a:ln w="9525" algn="ctr">
            <a:solidFill>
              <a:schemeClr val="bg1"/>
            </a:solidFill>
            <a:miter lim="800000"/>
            <a:headEnd/>
            <a:tailEnd/>
          </a:ln>
          <a:effectLst>
            <a:outerShdw dist="71842" dir="2700000" algn="ctr" rotWithShape="0">
              <a:schemeClr val="bg2">
                <a:alpha val="50000"/>
              </a:schemeClr>
            </a:outerShdw>
          </a:effectLst>
        </p:spPr>
      </p:pic>
      <p:pic>
        <p:nvPicPr>
          <p:cNvPr id="1747984" name="Picture 16"/>
          <p:cNvPicPr>
            <a:picLocks noChangeAspect="1" noChangeArrowheads="1"/>
          </p:cNvPicPr>
          <p:nvPr/>
        </p:nvPicPr>
        <p:blipFill>
          <a:blip r:embed="rId7" cstate="print"/>
          <a:srcRect/>
          <a:stretch>
            <a:fillRect/>
          </a:stretch>
        </p:blipFill>
        <p:spPr bwMode="auto">
          <a:xfrm>
            <a:off x="6096000" y="4724400"/>
            <a:ext cx="609600" cy="485775"/>
          </a:xfrm>
          <a:prstGeom prst="rect">
            <a:avLst/>
          </a:prstGeom>
          <a:noFill/>
          <a:ln w="9525" algn="ctr">
            <a:solidFill>
              <a:schemeClr val="bg1"/>
            </a:solidFill>
            <a:miter lim="800000"/>
            <a:headEnd/>
            <a:tailEnd/>
          </a:ln>
          <a:effectLst>
            <a:outerShdw dist="71842" dir="2700000" algn="ctr" rotWithShape="0">
              <a:schemeClr val="bg2">
                <a:alpha val="50000"/>
              </a:schemeClr>
            </a:outerShdw>
          </a:effectLst>
        </p:spPr>
      </p:pic>
      <p:sp>
        <p:nvSpPr>
          <p:cNvPr id="1747986" name="Rectangle 18"/>
          <p:cNvSpPr>
            <a:spLocks noGrp="1" noChangeArrowheads="1"/>
          </p:cNvSpPr>
          <p:nvPr>
            <p:ph type="title"/>
          </p:nvPr>
        </p:nvSpPr>
        <p:spPr/>
        <p:txBody>
          <a:bodyPr/>
          <a:lstStyle/>
          <a:p>
            <a:r>
              <a:rPr lang="en-US" dirty="0">
                <a:solidFill>
                  <a:srgbClr val="000000"/>
                </a:solidFill>
              </a:rPr>
              <a:t>Human Exploration</a:t>
            </a:r>
            <a:br>
              <a:rPr lang="en-US" dirty="0">
                <a:solidFill>
                  <a:srgbClr val="000000"/>
                </a:solidFill>
              </a:rPr>
            </a:br>
            <a:r>
              <a:rPr lang="en-US" dirty="0">
                <a:solidFill>
                  <a:srgbClr val="000000"/>
                </a:solidFill>
              </a:rPr>
              <a:t>A Historical Perspective</a:t>
            </a:r>
          </a:p>
        </p:txBody>
      </p:sp>
      <p:grpSp>
        <p:nvGrpSpPr>
          <p:cNvPr id="2" name="Group 29"/>
          <p:cNvGrpSpPr>
            <a:grpSpLocks/>
          </p:cNvGrpSpPr>
          <p:nvPr/>
        </p:nvGrpSpPr>
        <p:grpSpPr bwMode="auto">
          <a:xfrm>
            <a:off x="7620000" y="1676400"/>
            <a:ext cx="609600" cy="457200"/>
            <a:chOff x="3888" y="1152"/>
            <a:chExt cx="384" cy="288"/>
          </a:xfrm>
        </p:grpSpPr>
        <p:sp>
          <p:nvSpPr>
            <p:cNvPr id="1747992" name="Rectangle 24"/>
            <p:cNvSpPr>
              <a:spLocks noChangeArrowheads="1"/>
            </p:cNvSpPr>
            <p:nvPr/>
          </p:nvSpPr>
          <p:spPr bwMode="auto">
            <a:xfrm>
              <a:off x="3888" y="1152"/>
              <a:ext cx="384" cy="288"/>
            </a:xfrm>
            <a:prstGeom prst="rect">
              <a:avLst/>
            </a:prstGeom>
            <a:solidFill>
              <a:srgbClr val="DDDDDD"/>
            </a:solidFill>
            <a:ln w="9525" algn="ctr">
              <a:solidFill>
                <a:schemeClr val="bg1"/>
              </a:solidFill>
              <a:miter lim="800000"/>
              <a:headEnd/>
              <a:tailEnd/>
            </a:ln>
            <a:effectLst>
              <a:outerShdw dist="71842" dir="2700000" algn="ctr" rotWithShape="0">
                <a:schemeClr val="bg2">
                  <a:alpha val="50000"/>
                </a:schemeClr>
              </a:outerShdw>
            </a:effectLst>
          </p:spPr>
          <p:txBody>
            <a:bodyPr wrap="none" anchor="ctr"/>
            <a:lstStyle/>
            <a:p>
              <a:endParaRPr lang="en-US"/>
            </a:p>
          </p:txBody>
        </p:sp>
        <p:pic>
          <p:nvPicPr>
            <p:cNvPr id="1747988" name="Picture 20" descr="SHAB3"/>
            <p:cNvPicPr>
              <a:picLocks noChangeAspect="1" noChangeArrowheads="1"/>
            </p:cNvPicPr>
            <p:nvPr/>
          </p:nvPicPr>
          <p:blipFill>
            <a:blip r:embed="rId8" cstate="print"/>
            <a:srcRect/>
            <a:stretch>
              <a:fillRect/>
            </a:stretch>
          </p:blipFill>
          <p:spPr bwMode="auto">
            <a:xfrm>
              <a:off x="3984" y="1181"/>
              <a:ext cx="224" cy="245"/>
            </a:xfrm>
            <a:prstGeom prst="rect">
              <a:avLst/>
            </a:prstGeom>
            <a:noFill/>
          </p:spPr>
        </p:pic>
      </p:grpSp>
      <p:grpSp>
        <p:nvGrpSpPr>
          <p:cNvPr id="3" name="Group 28"/>
          <p:cNvGrpSpPr>
            <a:grpSpLocks/>
          </p:cNvGrpSpPr>
          <p:nvPr/>
        </p:nvGrpSpPr>
        <p:grpSpPr bwMode="auto">
          <a:xfrm>
            <a:off x="6858000" y="1676400"/>
            <a:ext cx="609600" cy="457200"/>
            <a:chOff x="4368" y="1152"/>
            <a:chExt cx="384" cy="288"/>
          </a:xfrm>
        </p:grpSpPr>
        <p:sp>
          <p:nvSpPr>
            <p:cNvPr id="1747993" name="Rectangle 25"/>
            <p:cNvSpPr>
              <a:spLocks noChangeArrowheads="1"/>
            </p:cNvSpPr>
            <p:nvPr/>
          </p:nvSpPr>
          <p:spPr bwMode="auto">
            <a:xfrm>
              <a:off x="4368" y="1152"/>
              <a:ext cx="384" cy="288"/>
            </a:xfrm>
            <a:prstGeom prst="rect">
              <a:avLst/>
            </a:prstGeom>
            <a:solidFill>
              <a:srgbClr val="DDDDDD"/>
            </a:solidFill>
            <a:ln w="9525" algn="ctr">
              <a:solidFill>
                <a:schemeClr val="bg1"/>
              </a:solidFill>
              <a:miter lim="800000"/>
              <a:headEnd/>
              <a:tailEnd/>
            </a:ln>
            <a:effectLst>
              <a:outerShdw dist="71842" dir="2700000" algn="ctr" rotWithShape="0">
                <a:schemeClr val="bg2">
                  <a:alpha val="50000"/>
                </a:schemeClr>
              </a:outerShdw>
            </a:effectLst>
          </p:spPr>
          <p:txBody>
            <a:bodyPr wrap="none" anchor="ctr"/>
            <a:lstStyle/>
            <a:p>
              <a:endParaRPr lang="en-US"/>
            </a:p>
          </p:txBody>
        </p:sp>
        <p:pic>
          <p:nvPicPr>
            <p:cNvPr id="1747987" name="Picture 19" descr="MAV"/>
            <p:cNvPicPr>
              <a:picLocks noChangeAspect="1" noChangeArrowheads="1"/>
            </p:cNvPicPr>
            <p:nvPr/>
          </p:nvPicPr>
          <p:blipFill>
            <a:blip r:embed="rId9" cstate="print"/>
            <a:srcRect/>
            <a:stretch>
              <a:fillRect/>
            </a:stretch>
          </p:blipFill>
          <p:spPr bwMode="auto">
            <a:xfrm>
              <a:off x="4464" y="1167"/>
              <a:ext cx="216" cy="273"/>
            </a:xfrm>
            <a:prstGeom prst="rect">
              <a:avLst/>
            </a:prstGeom>
            <a:noFill/>
          </p:spPr>
        </p:pic>
      </p:grpSp>
      <p:grpSp>
        <p:nvGrpSpPr>
          <p:cNvPr id="4" name="Group 27"/>
          <p:cNvGrpSpPr>
            <a:grpSpLocks/>
          </p:cNvGrpSpPr>
          <p:nvPr/>
        </p:nvGrpSpPr>
        <p:grpSpPr bwMode="auto">
          <a:xfrm>
            <a:off x="6096000" y="1676400"/>
            <a:ext cx="609600" cy="457200"/>
            <a:chOff x="4848" y="1152"/>
            <a:chExt cx="384" cy="288"/>
          </a:xfrm>
        </p:grpSpPr>
        <p:sp>
          <p:nvSpPr>
            <p:cNvPr id="1747994" name="Rectangle 26"/>
            <p:cNvSpPr>
              <a:spLocks noChangeArrowheads="1"/>
            </p:cNvSpPr>
            <p:nvPr/>
          </p:nvSpPr>
          <p:spPr bwMode="auto">
            <a:xfrm>
              <a:off x="4848" y="1152"/>
              <a:ext cx="384" cy="288"/>
            </a:xfrm>
            <a:prstGeom prst="rect">
              <a:avLst/>
            </a:prstGeom>
            <a:solidFill>
              <a:srgbClr val="DDDDDD"/>
            </a:solidFill>
            <a:ln w="9525" algn="ctr">
              <a:solidFill>
                <a:schemeClr val="bg1"/>
              </a:solidFill>
              <a:miter lim="800000"/>
              <a:headEnd/>
              <a:tailEnd/>
            </a:ln>
            <a:effectLst>
              <a:outerShdw dist="71842" dir="2700000" algn="ctr" rotWithShape="0">
                <a:schemeClr val="bg2">
                  <a:alpha val="50000"/>
                </a:schemeClr>
              </a:outerShdw>
            </a:effectLst>
          </p:spPr>
          <p:txBody>
            <a:bodyPr wrap="none" anchor="ctr"/>
            <a:lstStyle/>
            <a:p>
              <a:endParaRPr lang="en-US"/>
            </a:p>
          </p:txBody>
        </p:sp>
        <p:pic>
          <p:nvPicPr>
            <p:cNvPr id="1747989" name="Picture 21" descr="Crewed_LEO_Iso3"/>
            <p:cNvPicPr>
              <a:picLocks noChangeAspect="1" noChangeArrowheads="1"/>
            </p:cNvPicPr>
            <p:nvPr/>
          </p:nvPicPr>
          <p:blipFill>
            <a:blip r:embed="rId10" cstate="print">
              <a:clrChange>
                <a:clrFrom>
                  <a:srgbClr val="FFFFFF"/>
                </a:clrFrom>
                <a:clrTo>
                  <a:srgbClr val="FFFFFF">
                    <a:alpha val="0"/>
                  </a:srgbClr>
                </a:clrTo>
              </a:clrChange>
            </a:blip>
            <a:srcRect l="62509" t="36598" r="9180" b="32903"/>
            <a:stretch>
              <a:fillRect/>
            </a:stretch>
          </p:blipFill>
          <p:spPr bwMode="auto">
            <a:xfrm>
              <a:off x="4911" y="1178"/>
              <a:ext cx="297" cy="240"/>
            </a:xfrm>
            <a:prstGeom prst="rect">
              <a:avLst/>
            </a:prstGeom>
            <a:noFill/>
          </p:spPr>
        </p:pic>
      </p:grpSp>
      <p:sp>
        <p:nvSpPr>
          <p:cNvPr id="1748018" name="Text Box 50"/>
          <p:cNvSpPr txBox="1">
            <a:spLocks noChangeArrowheads="1"/>
          </p:cNvSpPr>
          <p:nvPr/>
        </p:nvSpPr>
        <p:spPr bwMode="auto">
          <a:xfrm>
            <a:off x="5029200" y="1066800"/>
            <a:ext cx="903288" cy="274638"/>
          </a:xfrm>
          <a:prstGeom prst="rect">
            <a:avLst/>
          </a:prstGeom>
          <a:noFill/>
          <a:ln w="9525" algn="ctr">
            <a:noFill/>
            <a:miter lim="800000"/>
            <a:headEnd/>
            <a:tailEnd/>
          </a:ln>
          <a:effectLst/>
        </p:spPr>
        <p:txBody>
          <a:bodyPr wrap="none">
            <a:spAutoFit/>
          </a:bodyPr>
          <a:lstStyle/>
          <a:p>
            <a:pPr algn="ctr"/>
            <a:r>
              <a:rPr lang="en-US" sz="1200">
                <a:solidFill>
                  <a:schemeClr val="accent2"/>
                </a:solidFill>
              </a:rPr>
              <a:t>Crew Size</a:t>
            </a:r>
          </a:p>
        </p:txBody>
      </p:sp>
      <p:sp>
        <p:nvSpPr>
          <p:cNvPr id="1748019" name="Text Box 51"/>
          <p:cNvSpPr txBox="1">
            <a:spLocks noChangeArrowheads="1"/>
          </p:cNvSpPr>
          <p:nvPr/>
        </p:nvSpPr>
        <p:spPr bwMode="auto">
          <a:xfrm>
            <a:off x="6324600" y="1066800"/>
            <a:ext cx="2590800" cy="274638"/>
          </a:xfrm>
          <a:prstGeom prst="rect">
            <a:avLst/>
          </a:prstGeom>
          <a:noFill/>
          <a:ln w="9525" algn="ctr">
            <a:noFill/>
            <a:miter lim="800000"/>
            <a:headEnd/>
            <a:tailEnd/>
          </a:ln>
          <a:effectLst/>
        </p:spPr>
        <p:txBody>
          <a:bodyPr>
            <a:spAutoFit/>
          </a:bodyPr>
          <a:lstStyle/>
          <a:p>
            <a:pPr algn="ctr"/>
            <a:r>
              <a:rPr lang="en-US" sz="1200">
                <a:solidFill>
                  <a:schemeClr val="accent2"/>
                </a:solidFill>
              </a:rPr>
              <a:t>Vessels</a:t>
            </a:r>
          </a:p>
        </p:txBody>
      </p:sp>
      <p:sp>
        <p:nvSpPr>
          <p:cNvPr id="1748021" name="Text Box 53"/>
          <p:cNvSpPr txBox="1">
            <a:spLocks noChangeArrowheads="1"/>
          </p:cNvSpPr>
          <p:nvPr/>
        </p:nvSpPr>
        <p:spPr bwMode="auto">
          <a:xfrm>
            <a:off x="4953000" y="1752600"/>
            <a:ext cx="990600" cy="274638"/>
          </a:xfrm>
          <a:prstGeom prst="rect">
            <a:avLst/>
          </a:prstGeom>
          <a:noFill/>
          <a:ln w="9525" algn="ctr">
            <a:noFill/>
            <a:miter lim="800000"/>
            <a:headEnd/>
            <a:tailEnd/>
          </a:ln>
          <a:effectLst/>
        </p:spPr>
        <p:txBody>
          <a:bodyPr>
            <a:spAutoFit/>
          </a:bodyPr>
          <a:lstStyle/>
          <a:p>
            <a:pPr algn="ctr"/>
            <a:r>
              <a:rPr lang="en-US" sz="1200">
                <a:solidFill>
                  <a:schemeClr val="accent2"/>
                </a:solidFill>
              </a:rPr>
              <a:t>6</a:t>
            </a:r>
          </a:p>
        </p:txBody>
      </p:sp>
      <p:sp>
        <p:nvSpPr>
          <p:cNvPr id="1748024" name="Text Box 56"/>
          <p:cNvSpPr txBox="1">
            <a:spLocks noChangeArrowheads="1"/>
          </p:cNvSpPr>
          <p:nvPr/>
        </p:nvSpPr>
        <p:spPr bwMode="auto">
          <a:xfrm>
            <a:off x="4953000" y="3751263"/>
            <a:ext cx="990600" cy="457200"/>
          </a:xfrm>
          <a:prstGeom prst="rect">
            <a:avLst/>
          </a:prstGeom>
          <a:noFill/>
          <a:ln w="9525" algn="ctr">
            <a:noFill/>
            <a:miter lim="800000"/>
            <a:headEnd/>
            <a:tailEnd/>
          </a:ln>
          <a:effectLst/>
        </p:spPr>
        <p:txBody>
          <a:bodyPr>
            <a:spAutoFit/>
          </a:bodyPr>
          <a:lstStyle/>
          <a:p>
            <a:pPr algn="ctr"/>
            <a:r>
              <a:rPr lang="en-US" sz="1200">
                <a:solidFill>
                  <a:schemeClr val="accent2"/>
                </a:solidFill>
              </a:rPr>
              <a:t>150-170</a:t>
            </a:r>
          </a:p>
          <a:p>
            <a:pPr algn="ctr"/>
            <a:r>
              <a:rPr lang="en-US" sz="1200">
                <a:solidFill>
                  <a:schemeClr val="accent2"/>
                </a:solidFill>
              </a:rPr>
              <a:t>(est.)</a:t>
            </a:r>
          </a:p>
        </p:txBody>
      </p:sp>
      <p:sp>
        <p:nvSpPr>
          <p:cNvPr id="1748025" name="Text Box 57"/>
          <p:cNvSpPr txBox="1">
            <a:spLocks noChangeArrowheads="1"/>
          </p:cNvSpPr>
          <p:nvPr/>
        </p:nvSpPr>
        <p:spPr bwMode="auto">
          <a:xfrm>
            <a:off x="4953000" y="4829175"/>
            <a:ext cx="990600" cy="274638"/>
          </a:xfrm>
          <a:prstGeom prst="rect">
            <a:avLst/>
          </a:prstGeom>
          <a:noFill/>
          <a:ln w="9525" algn="ctr">
            <a:noFill/>
            <a:miter lim="800000"/>
            <a:headEnd/>
            <a:tailEnd/>
          </a:ln>
          <a:effectLst/>
        </p:spPr>
        <p:txBody>
          <a:bodyPr>
            <a:spAutoFit/>
          </a:bodyPr>
          <a:lstStyle/>
          <a:p>
            <a:pPr algn="ctr"/>
            <a:r>
              <a:rPr lang="en-US" sz="1200">
                <a:solidFill>
                  <a:schemeClr val="accent2"/>
                </a:solidFill>
              </a:rPr>
              <a:t>33</a:t>
            </a:r>
          </a:p>
        </p:txBody>
      </p:sp>
      <p:sp>
        <p:nvSpPr>
          <p:cNvPr id="1748028" name="Text Box 60"/>
          <p:cNvSpPr txBox="1">
            <a:spLocks noChangeArrowheads="1"/>
          </p:cNvSpPr>
          <p:nvPr/>
        </p:nvSpPr>
        <p:spPr bwMode="auto">
          <a:xfrm>
            <a:off x="1524000" y="3505200"/>
            <a:ext cx="2895600" cy="214313"/>
          </a:xfrm>
          <a:prstGeom prst="rect">
            <a:avLst/>
          </a:prstGeom>
          <a:noFill/>
          <a:ln w="9525" algn="ctr">
            <a:noFill/>
            <a:miter lim="800000"/>
            <a:headEnd/>
            <a:tailEnd/>
          </a:ln>
          <a:effectLst/>
        </p:spPr>
        <p:txBody>
          <a:bodyPr>
            <a:spAutoFit/>
          </a:bodyPr>
          <a:lstStyle/>
          <a:p>
            <a:pPr algn="ctr"/>
            <a:r>
              <a:rPr lang="en-US" sz="800" b="0">
                <a:solidFill>
                  <a:srgbClr val="003399"/>
                </a:solidFill>
              </a:rPr>
              <a:t>(All water trade route between Europe and India)</a:t>
            </a:r>
          </a:p>
        </p:txBody>
      </p:sp>
      <p:sp>
        <p:nvSpPr>
          <p:cNvPr id="1748029" name="Text Box 61"/>
          <p:cNvSpPr txBox="1">
            <a:spLocks noChangeArrowheads="1"/>
          </p:cNvSpPr>
          <p:nvPr/>
        </p:nvSpPr>
        <p:spPr bwMode="auto">
          <a:xfrm>
            <a:off x="1524000" y="4495800"/>
            <a:ext cx="3200400" cy="214313"/>
          </a:xfrm>
          <a:prstGeom prst="rect">
            <a:avLst/>
          </a:prstGeom>
          <a:noFill/>
          <a:ln w="9525" algn="ctr">
            <a:noFill/>
            <a:miter lim="800000"/>
            <a:headEnd/>
            <a:tailEnd/>
          </a:ln>
          <a:effectLst/>
        </p:spPr>
        <p:txBody>
          <a:bodyPr>
            <a:spAutoFit/>
          </a:bodyPr>
          <a:lstStyle/>
          <a:p>
            <a:pPr algn="ctr"/>
            <a:r>
              <a:rPr lang="en-US" sz="800" b="0">
                <a:solidFill>
                  <a:srgbClr val="003399"/>
                </a:solidFill>
              </a:rPr>
              <a:t>(Exploration of the Pacific Northwest)</a:t>
            </a:r>
          </a:p>
        </p:txBody>
      </p:sp>
      <p:sp>
        <p:nvSpPr>
          <p:cNvPr id="1748031" name="AutoShape 63"/>
          <p:cNvSpPr>
            <a:spLocks noChangeArrowheads="1"/>
          </p:cNvSpPr>
          <p:nvPr/>
        </p:nvSpPr>
        <p:spPr bwMode="auto">
          <a:xfrm>
            <a:off x="990600" y="6096000"/>
            <a:ext cx="7543800" cy="609600"/>
          </a:xfrm>
          <a:prstGeom prst="roundRect">
            <a:avLst>
              <a:gd name="adj" fmla="val 16667"/>
            </a:avLst>
          </a:prstGeom>
          <a:solidFill>
            <a:schemeClr val="accent1"/>
          </a:solidFill>
          <a:ln w="9525" algn="ctr">
            <a:solidFill>
              <a:schemeClr val="accent2"/>
            </a:solidFill>
            <a:round/>
            <a:headEnd/>
            <a:tailEnd/>
          </a:ln>
          <a:effectLst>
            <a:outerShdw dist="71842" dir="2700000" algn="ctr" rotWithShape="0">
              <a:schemeClr val="bg2">
                <a:alpha val="50000"/>
              </a:schemeClr>
            </a:outerShdw>
          </a:effectLst>
        </p:spPr>
        <p:txBody>
          <a:bodyPr anchor="ctr"/>
          <a:lstStyle/>
          <a:p>
            <a:pPr algn="ctr"/>
            <a:r>
              <a:rPr lang="en-US" sz="1200" dirty="0">
                <a:solidFill>
                  <a:srgbClr val="FFFFFF"/>
                </a:solidFill>
              </a:rPr>
              <a:t>Human mission to Mars will be long and complex, but the round trip duration is within the experience of some of the most successful exploration missions with significantly far fewer crew</a:t>
            </a:r>
          </a:p>
        </p:txBody>
      </p:sp>
      <p:sp>
        <p:nvSpPr>
          <p:cNvPr id="1748034" name="Line 66"/>
          <p:cNvSpPr>
            <a:spLocks noChangeShapeType="1"/>
          </p:cNvSpPr>
          <p:nvPr/>
        </p:nvSpPr>
        <p:spPr bwMode="auto">
          <a:xfrm>
            <a:off x="6350" y="2940050"/>
            <a:ext cx="2432050" cy="0"/>
          </a:xfrm>
          <a:prstGeom prst="line">
            <a:avLst/>
          </a:prstGeom>
          <a:noFill/>
          <a:ln w="38100" cap="rnd">
            <a:solidFill>
              <a:schemeClr val="accent2"/>
            </a:solidFill>
            <a:prstDash val="sysDot"/>
            <a:round/>
            <a:headEnd/>
            <a:tailEnd/>
          </a:ln>
          <a:effectLst/>
        </p:spPr>
        <p:txBody>
          <a:bodyPr/>
          <a:lstStyle/>
          <a:p>
            <a:endParaRPr lang="en-US"/>
          </a:p>
        </p:txBody>
      </p:sp>
      <p:sp>
        <p:nvSpPr>
          <p:cNvPr id="1748039" name="Line 71"/>
          <p:cNvSpPr>
            <a:spLocks noChangeShapeType="1"/>
          </p:cNvSpPr>
          <p:nvPr/>
        </p:nvSpPr>
        <p:spPr bwMode="auto">
          <a:xfrm>
            <a:off x="3657600" y="2940050"/>
            <a:ext cx="5486400" cy="0"/>
          </a:xfrm>
          <a:prstGeom prst="line">
            <a:avLst/>
          </a:prstGeom>
          <a:noFill/>
          <a:ln w="38100" cap="rnd">
            <a:solidFill>
              <a:schemeClr val="accent2"/>
            </a:solidFill>
            <a:prstDash val="sysDot"/>
            <a:round/>
            <a:headEnd/>
            <a:tailEnd/>
          </a:ln>
          <a:effectLst/>
        </p:spPr>
        <p:txBody>
          <a:bodyPr/>
          <a:lstStyle/>
          <a:p>
            <a:endParaRPr lang="en-US"/>
          </a:p>
        </p:txBody>
      </p:sp>
      <p:sp>
        <p:nvSpPr>
          <p:cNvPr id="1748041" name="Text Box 73"/>
          <p:cNvSpPr txBox="1">
            <a:spLocks noChangeArrowheads="1"/>
          </p:cNvSpPr>
          <p:nvPr/>
        </p:nvSpPr>
        <p:spPr bwMode="auto">
          <a:xfrm>
            <a:off x="1524000" y="1066800"/>
            <a:ext cx="3276600" cy="274638"/>
          </a:xfrm>
          <a:prstGeom prst="rect">
            <a:avLst/>
          </a:prstGeom>
          <a:noFill/>
          <a:ln w="9525" algn="ctr">
            <a:noFill/>
            <a:miter lim="800000"/>
            <a:headEnd/>
            <a:tailEnd/>
          </a:ln>
          <a:effectLst/>
        </p:spPr>
        <p:txBody>
          <a:bodyPr>
            <a:spAutoFit/>
          </a:bodyPr>
          <a:lstStyle/>
          <a:p>
            <a:pPr algn="ctr"/>
            <a:r>
              <a:rPr lang="en-US" sz="1200">
                <a:solidFill>
                  <a:schemeClr val="accent2"/>
                </a:solidFill>
              </a:rPr>
              <a:t>Voyage Time</a:t>
            </a:r>
          </a:p>
        </p:txBody>
      </p:sp>
      <p:sp>
        <p:nvSpPr>
          <p:cNvPr id="1748042" name="AutoShape 74"/>
          <p:cNvSpPr>
            <a:spLocks/>
          </p:cNvSpPr>
          <p:nvPr/>
        </p:nvSpPr>
        <p:spPr bwMode="auto">
          <a:xfrm rot="5400000">
            <a:off x="3086100" y="-190500"/>
            <a:ext cx="152400" cy="3276600"/>
          </a:xfrm>
          <a:prstGeom prst="leftBrace">
            <a:avLst>
              <a:gd name="adj1" fmla="val 179167"/>
              <a:gd name="adj2" fmla="val 50000"/>
            </a:avLst>
          </a:prstGeom>
          <a:noFill/>
          <a:ln w="19050">
            <a:solidFill>
              <a:schemeClr val="accent2"/>
            </a:solidFill>
            <a:round/>
            <a:headEnd/>
            <a:tailEnd/>
          </a:ln>
          <a:effectLst/>
        </p:spPr>
        <p:txBody>
          <a:bodyPr wrap="none" anchor="ctr"/>
          <a:lstStyle/>
          <a:p>
            <a:endParaRPr lang="en-US"/>
          </a:p>
        </p:txBody>
      </p:sp>
      <p:sp>
        <p:nvSpPr>
          <p:cNvPr id="1748043" name="AutoShape 75"/>
          <p:cNvSpPr>
            <a:spLocks/>
          </p:cNvSpPr>
          <p:nvPr/>
        </p:nvSpPr>
        <p:spPr bwMode="auto">
          <a:xfrm rot="5400000">
            <a:off x="5410200" y="838200"/>
            <a:ext cx="152400" cy="1219200"/>
          </a:xfrm>
          <a:prstGeom prst="leftBrace">
            <a:avLst>
              <a:gd name="adj1" fmla="val 66667"/>
              <a:gd name="adj2" fmla="val 50000"/>
            </a:avLst>
          </a:prstGeom>
          <a:noFill/>
          <a:ln w="19050">
            <a:solidFill>
              <a:schemeClr val="accent2"/>
            </a:solidFill>
            <a:round/>
            <a:headEnd/>
            <a:tailEnd/>
          </a:ln>
          <a:effectLst/>
        </p:spPr>
        <p:txBody>
          <a:bodyPr wrap="none" anchor="ctr"/>
          <a:lstStyle/>
          <a:p>
            <a:endParaRPr lang="en-US"/>
          </a:p>
        </p:txBody>
      </p:sp>
      <p:sp>
        <p:nvSpPr>
          <p:cNvPr id="1748044" name="AutoShape 76"/>
          <p:cNvSpPr>
            <a:spLocks/>
          </p:cNvSpPr>
          <p:nvPr/>
        </p:nvSpPr>
        <p:spPr bwMode="auto">
          <a:xfrm rot="5400000">
            <a:off x="7543800" y="0"/>
            <a:ext cx="152400" cy="2895600"/>
          </a:xfrm>
          <a:prstGeom prst="leftBrace">
            <a:avLst>
              <a:gd name="adj1" fmla="val 158333"/>
              <a:gd name="adj2" fmla="val 50000"/>
            </a:avLst>
          </a:prstGeom>
          <a:noFill/>
          <a:ln w="19050">
            <a:solidFill>
              <a:schemeClr val="accent2"/>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1727490" name="Rectangle 2"/>
          <p:cNvSpPr>
            <a:spLocks noGrp="1" noChangeArrowheads="1"/>
          </p:cNvSpPr>
          <p:nvPr>
            <p:ph type="title"/>
          </p:nvPr>
        </p:nvSpPr>
        <p:spPr/>
        <p:txBody>
          <a:bodyPr/>
          <a:lstStyle/>
          <a:p>
            <a:r>
              <a:rPr lang="en-US" dirty="0">
                <a:solidFill>
                  <a:srgbClr val="000000"/>
                </a:solidFill>
              </a:rPr>
              <a:t>Crew Vehicle</a:t>
            </a:r>
            <a:br>
              <a:rPr lang="en-US" dirty="0">
                <a:solidFill>
                  <a:srgbClr val="000000"/>
                </a:solidFill>
              </a:rPr>
            </a:br>
            <a:r>
              <a:rPr lang="en-US" dirty="0">
                <a:solidFill>
                  <a:srgbClr val="000000"/>
                </a:solidFill>
              </a:rPr>
              <a:t>Mars Transit Vehicle (MTV)</a:t>
            </a:r>
          </a:p>
        </p:txBody>
      </p:sp>
      <p:pic>
        <p:nvPicPr>
          <p:cNvPr id="1727493" name="Picture 5" descr="Crewed_LEO_Iso3"/>
          <p:cNvPicPr>
            <a:picLocks noChangeAspect="1" noChangeArrowheads="1"/>
          </p:cNvPicPr>
          <p:nvPr/>
        </p:nvPicPr>
        <p:blipFill>
          <a:blip r:embed="rId4" cstate="print">
            <a:clrChange>
              <a:clrFrom>
                <a:srgbClr val="FFFFFF"/>
              </a:clrFrom>
              <a:clrTo>
                <a:srgbClr val="FFFFFF">
                  <a:alpha val="0"/>
                </a:srgbClr>
              </a:clrTo>
            </a:clrChange>
          </a:blip>
          <a:srcRect l="8716" t="26685" r="9180" b="20702"/>
          <a:stretch>
            <a:fillRect/>
          </a:stretch>
        </p:blipFill>
        <p:spPr bwMode="auto">
          <a:xfrm rot="1372939">
            <a:off x="457200" y="2754313"/>
            <a:ext cx="4419600" cy="2122487"/>
          </a:xfrm>
          <a:prstGeom prst="rect">
            <a:avLst/>
          </a:prstGeom>
          <a:noFill/>
          <a:ln>
            <a:noFill/>
          </a:ln>
        </p:spPr>
      </p:pic>
      <p:sp>
        <p:nvSpPr>
          <p:cNvPr id="1727496" name="Text Box 8"/>
          <p:cNvSpPr txBox="1">
            <a:spLocks noChangeArrowheads="1"/>
          </p:cNvSpPr>
          <p:nvPr/>
        </p:nvSpPr>
        <p:spPr bwMode="auto">
          <a:xfrm>
            <a:off x="5815013" y="2506663"/>
            <a:ext cx="184150" cy="369332"/>
          </a:xfrm>
          <a:prstGeom prst="rect">
            <a:avLst/>
          </a:prstGeom>
          <a:noFill/>
          <a:ln w="9525">
            <a:noFill/>
            <a:miter lim="800000"/>
            <a:headEnd/>
            <a:tailEnd/>
          </a:ln>
          <a:effectLst/>
        </p:spPr>
        <p:txBody>
          <a:bodyPr>
            <a:spAutoFit/>
          </a:bodyPr>
          <a:lstStyle/>
          <a:p>
            <a:pPr>
              <a:spcBef>
                <a:spcPct val="50000"/>
              </a:spcBef>
            </a:pPr>
            <a:endParaRPr lang="en-US">
              <a:solidFill>
                <a:srgbClr val="000000"/>
              </a:solidFill>
            </a:endParaRPr>
          </a:p>
        </p:txBody>
      </p:sp>
      <p:sp>
        <p:nvSpPr>
          <p:cNvPr id="1727497" name="Text Box 9"/>
          <p:cNvSpPr txBox="1">
            <a:spLocks noChangeArrowheads="1"/>
          </p:cNvSpPr>
          <p:nvPr/>
        </p:nvSpPr>
        <p:spPr bwMode="auto">
          <a:xfrm>
            <a:off x="7491413" y="1439863"/>
            <a:ext cx="184150" cy="369332"/>
          </a:xfrm>
          <a:prstGeom prst="rect">
            <a:avLst/>
          </a:prstGeom>
          <a:noFill/>
          <a:ln w="9525">
            <a:noFill/>
            <a:miter lim="800000"/>
            <a:headEnd/>
            <a:tailEnd/>
          </a:ln>
          <a:effectLst/>
        </p:spPr>
        <p:txBody>
          <a:bodyPr>
            <a:spAutoFit/>
          </a:bodyPr>
          <a:lstStyle/>
          <a:p>
            <a:pPr>
              <a:spcBef>
                <a:spcPct val="50000"/>
              </a:spcBef>
            </a:pPr>
            <a:endParaRPr lang="en-US">
              <a:solidFill>
                <a:srgbClr val="000000"/>
              </a:solidFill>
            </a:endParaRPr>
          </a:p>
        </p:txBody>
      </p:sp>
      <p:sp>
        <p:nvSpPr>
          <p:cNvPr id="1727499" name="Text Box 11"/>
          <p:cNvSpPr txBox="1">
            <a:spLocks noChangeArrowheads="1"/>
          </p:cNvSpPr>
          <p:nvPr/>
        </p:nvSpPr>
        <p:spPr bwMode="auto">
          <a:xfrm>
            <a:off x="5929313" y="2333625"/>
            <a:ext cx="184666" cy="369332"/>
          </a:xfrm>
          <a:prstGeom prst="rect">
            <a:avLst/>
          </a:prstGeom>
          <a:noFill/>
          <a:ln w="9525">
            <a:noFill/>
            <a:miter lim="800000"/>
            <a:headEnd/>
            <a:tailEnd/>
          </a:ln>
          <a:effectLst/>
        </p:spPr>
        <p:txBody>
          <a:bodyPr wrap="none">
            <a:spAutoFit/>
          </a:bodyPr>
          <a:lstStyle/>
          <a:p>
            <a:endParaRPr lang="en-US">
              <a:solidFill>
                <a:srgbClr val="000000"/>
              </a:solidFill>
            </a:endParaRPr>
          </a:p>
        </p:txBody>
      </p:sp>
      <p:sp>
        <p:nvSpPr>
          <p:cNvPr id="1727506" name="AutoShape 18"/>
          <p:cNvSpPr>
            <a:spLocks/>
          </p:cNvSpPr>
          <p:nvPr/>
        </p:nvSpPr>
        <p:spPr bwMode="auto">
          <a:xfrm rot="-3663241">
            <a:off x="914400" y="2971800"/>
            <a:ext cx="152400" cy="1828800"/>
          </a:xfrm>
          <a:prstGeom prst="leftBrace">
            <a:avLst>
              <a:gd name="adj1" fmla="val 100000"/>
              <a:gd name="adj2" fmla="val 50000"/>
            </a:avLst>
          </a:prstGeom>
          <a:noFill/>
          <a:ln w="9525">
            <a:solidFill>
              <a:schemeClr val="tx1"/>
            </a:solidFill>
            <a:round/>
            <a:headEnd/>
            <a:tailEnd/>
          </a:ln>
          <a:effectLst/>
        </p:spPr>
        <p:txBody>
          <a:bodyPr wrap="none" anchor="ctr"/>
          <a:lstStyle/>
          <a:p>
            <a:endParaRPr lang="en-US">
              <a:solidFill>
                <a:srgbClr val="000000"/>
              </a:solidFill>
            </a:endParaRPr>
          </a:p>
        </p:txBody>
      </p:sp>
      <p:sp>
        <p:nvSpPr>
          <p:cNvPr id="1727508" name="Text Box 20"/>
          <p:cNvSpPr txBox="1">
            <a:spLocks noChangeArrowheads="1"/>
          </p:cNvSpPr>
          <p:nvPr/>
        </p:nvSpPr>
        <p:spPr bwMode="auto">
          <a:xfrm rot="1731845">
            <a:off x="414154" y="3961220"/>
            <a:ext cx="825867" cy="276999"/>
          </a:xfrm>
          <a:prstGeom prst="rect">
            <a:avLst/>
          </a:prstGeom>
          <a:noFill/>
          <a:ln w="9525" algn="ctr">
            <a:noFill/>
            <a:miter lim="800000"/>
            <a:headEnd/>
            <a:tailEnd/>
          </a:ln>
          <a:effectLst/>
        </p:spPr>
        <p:txBody>
          <a:bodyPr wrap="none">
            <a:spAutoFit/>
          </a:bodyPr>
          <a:lstStyle/>
          <a:p>
            <a:r>
              <a:rPr lang="en-US" sz="1200" b="0">
                <a:solidFill>
                  <a:srgbClr val="000000"/>
                </a:solidFill>
              </a:rPr>
              <a:t>NTR Stage</a:t>
            </a:r>
          </a:p>
        </p:txBody>
      </p:sp>
      <p:grpSp>
        <p:nvGrpSpPr>
          <p:cNvPr id="2" name="Group 22"/>
          <p:cNvGrpSpPr>
            <a:grpSpLocks/>
          </p:cNvGrpSpPr>
          <p:nvPr/>
        </p:nvGrpSpPr>
        <p:grpSpPr bwMode="auto">
          <a:xfrm>
            <a:off x="1689100" y="4668838"/>
            <a:ext cx="1600200" cy="427037"/>
            <a:chOff x="1064" y="2941"/>
            <a:chExt cx="1008" cy="269"/>
          </a:xfrm>
        </p:grpSpPr>
        <p:sp>
          <p:nvSpPr>
            <p:cNvPr id="1727507" name="AutoShape 19"/>
            <p:cNvSpPr>
              <a:spLocks/>
            </p:cNvSpPr>
            <p:nvPr/>
          </p:nvSpPr>
          <p:spPr bwMode="auto">
            <a:xfrm rot="-3663241">
              <a:off x="1520" y="2485"/>
              <a:ext cx="96" cy="1008"/>
            </a:xfrm>
            <a:prstGeom prst="leftBrace">
              <a:avLst>
                <a:gd name="adj1" fmla="val 87500"/>
                <a:gd name="adj2" fmla="val 50000"/>
              </a:avLst>
            </a:prstGeom>
            <a:noFill/>
            <a:ln w="9525">
              <a:solidFill>
                <a:schemeClr val="tx1"/>
              </a:solidFill>
              <a:round/>
              <a:headEnd/>
              <a:tailEnd/>
            </a:ln>
            <a:effectLst/>
          </p:spPr>
          <p:txBody>
            <a:bodyPr wrap="none" anchor="ctr"/>
            <a:lstStyle/>
            <a:p>
              <a:endParaRPr lang="en-US">
                <a:solidFill>
                  <a:srgbClr val="000000"/>
                </a:solidFill>
              </a:endParaRPr>
            </a:p>
          </p:txBody>
        </p:sp>
        <p:sp>
          <p:nvSpPr>
            <p:cNvPr id="1727509" name="Text Box 21"/>
            <p:cNvSpPr txBox="1">
              <a:spLocks noChangeArrowheads="1"/>
            </p:cNvSpPr>
            <p:nvPr/>
          </p:nvSpPr>
          <p:spPr bwMode="auto">
            <a:xfrm rot="1731845">
              <a:off x="1184" y="3036"/>
              <a:ext cx="568" cy="174"/>
            </a:xfrm>
            <a:prstGeom prst="rect">
              <a:avLst/>
            </a:prstGeom>
            <a:noFill/>
            <a:ln w="9525" algn="ctr">
              <a:noFill/>
              <a:miter lim="800000"/>
              <a:headEnd/>
              <a:tailEnd/>
            </a:ln>
            <a:effectLst/>
          </p:spPr>
          <p:txBody>
            <a:bodyPr wrap="none">
              <a:spAutoFit/>
            </a:bodyPr>
            <a:lstStyle/>
            <a:p>
              <a:r>
                <a:rPr lang="en-US" sz="1200" b="0" dirty="0">
                  <a:solidFill>
                    <a:srgbClr val="000000"/>
                  </a:solidFill>
                </a:rPr>
                <a:t>In-line Tank</a:t>
              </a:r>
            </a:p>
          </p:txBody>
        </p:sp>
      </p:grpSp>
      <p:sp>
        <p:nvSpPr>
          <p:cNvPr id="1727512" name="AutoShape 24"/>
          <p:cNvSpPr>
            <a:spLocks/>
          </p:cNvSpPr>
          <p:nvPr/>
        </p:nvSpPr>
        <p:spPr bwMode="auto">
          <a:xfrm rot="-3663241">
            <a:off x="3656013" y="4949825"/>
            <a:ext cx="152400" cy="990600"/>
          </a:xfrm>
          <a:prstGeom prst="leftBrace">
            <a:avLst>
              <a:gd name="adj1" fmla="val 54167"/>
              <a:gd name="adj2" fmla="val 50000"/>
            </a:avLst>
          </a:prstGeom>
          <a:noFill/>
          <a:ln w="9525">
            <a:solidFill>
              <a:schemeClr val="tx1"/>
            </a:solidFill>
            <a:round/>
            <a:headEnd/>
            <a:tailEnd/>
          </a:ln>
          <a:effectLst/>
        </p:spPr>
        <p:txBody>
          <a:bodyPr wrap="none" anchor="ctr"/>
          <a:lstStyle/>
          <a:p>
            <a:endParaRPr lang="en-US">
              <a:solidFill>
                <a:srgbClr val="000000"/>
              </a:solidFill>
            </a:endParaRPr>
          </a:p>
        </p:txBody>
      </p:sp>
      <p:sp>
        <p:nvSpPr>
          <p:cNvPr id="1727513" name="Text Box 25"/>
          <p:cNvSpPr txBox="1">
            <a:spLocks noChangeArrowheads="1"/>
          </p:cNvSpPr>
          <p:nvPr/>
        </p:nvSpPr>
        <p:spPr bwMode="auto">
          <a:xfrm rot="1731845">
            <a:off x="2871257" y="5484168"/>
            <a:ext cx="1390124" cy="461665"/>
          </a:xfrm>
          <a:prstGeom prst="rect">
            <a:avLst/>
          </a:prstGeom>
          <a:noFill/>
          <a:ln w="9525" algn="ctr">
            <a:noFill/>
            <a:miter lim="800000"/>
            <a:headEnd/>
            <a:tailEnd/>
          </a:ln>
          <a:effectLst/>
        </p:spPr>
        <p:txBody>
          <a:bodyPr wrap="none">
            <a:spAutoFit/>
          </a:bodyPr>
          <a:lstStyle/>
          <a:p>
            <a:pPr algn="ctr"/>
            <a:r>
              <a:rPr lang="en-US" sz="1200" b="0">
                <a:solidFill>
                  <a:srgbClr val="000000"/>
                </a:solidFill>
              </a:rPr>
              <a:t>Transit Hab &amp;</a:t>
            </a:r>
          </a:p>
          <a:p>
            <a:pPr algn="ctr"/>
            <a:r>
              <a:rPr lang="en-US" sz="1200" b="0">
                <a:solidFill>
                  <a:srgbClr val="000000"/>
                </a:solidFill>
              </a:rPr>
              <a:t>Orion Entry Vehicle</a:t>
            </a:r>
          </a:p>
        </p:txBody>
      </p:sp>
      <p:sp>
        <p:nvSpPr>
          <p:cNvPr id="1727515" name="AutoShape 27"/>
          <p:cNvSpPr>
            <a:spLocks/>
          </p:cNvSpPr>
          <p:nvPr/>
        </p:nvSpPr>
        <p:spPr bwMode="auto">
          <a:xfrm>
            <a:off x="5334000" y="2841625"/>
            <a:ext cx="3810000" cy="2644775"/>
          </a:xfrm>
          <a:prstGeom prst="accentCallout3">
            <a:avLst>
              <a:gd name="adj1" fmla="val 4319"/>
              <a:gd name="adj2" fmla="val -2000"/>
              <a:gd name="adj3" fmla="val 4319"/>
              <a:gd name="adj4" fmla="val -39208"/>
              <a:gd name="adj5" fmla="val 19926"/>
              <a:gd name="adj6" fmla="val -39208"/>
              <a:gd name="adj7" fmla="val 59481"/>
              <a:gd name="adj8" fmla="val -30125"/>
            </a:avLst>
          </a:prstGeom>
          <a:noFill/>
          <a:ln w="3175">
            <a:solidFill>
              <a:schemeClr val="tx1"/>
            </a:solidFill>
            <a:miter lim="800000"/>
            <a:headEnd/>
            <a:tailEnd type="oval" w="med" len="med"/>
          </a:ln>
          <a:effectLst/>
        </p:spPr>
        <p:txBody>
          <a:bodyPr anchor="b"/>
          <a:lstStyle/>
          <a:p>
            <a:pPr marL="114300" indent="-114300" eaLnBrk="1" hangingPunct="1">
              <a:spcBef>
                <a:spcPct val="50000"/>
              </a:spcBef>
            </a:pPr>
            <a:r>
              <a:rPr lang="en-US" sz="1400" u="sng">
                <a:solidFill>
                  <a:srgbClr val="000000"/>
                </a:solidFill>
              </a:rPr>
              <a:t>Transit Habitat &amp; Orion Entry Vehicle</a:t>
            </a:r>
          </a:p>
          <a:p>
            <a:pPr marL="114300" indent="-114300">
              <a:buFontTx/>
              <a:buChar char="•"/>
            </a:pPr>
            <a:endParaRPr lang="en-US" sz="1400" b="0">
              <a:solidFill>
                <a:srgbClr val="000000"/>
              </a:solidFill>
            </a:endParaRPr>
          </a:p>
          <a:p>
            <a:pPr marL="114300" indent="-114300">
              <a:buFontTx/>
              <a:buChar char="•"/>
            </a:pPr>
            <a:r>
              <a:rPr lang="en-US" sz="1400" b="0">
                <a:solidFill>
                  <a:srgbClr val="000000"/>
                </a:solidFill>
              </a:rPr>
              <a:t>Transports 6 crew round trip from LEO to high-Mars orbit and return</a:t>
            </a:r>
          </a:p>
          <a:p>
            <a:pPr marL="114300" indent="-114300">
              <a:buFontTx/>
              <a:buChar char="•"/>
            </a:pPr>
            <a:r>
              <a:rPr lang="en-US" sz="1400" b="0">
                <a:solidFill>
                  <a:srgbClr val="000000"/>
                </a:solidFill>
              </a:rPr>
              <a:t>Supports 6 crew for 400 days (plus 550 contingency days in Mars orbit)</a:t>
            </a:r>
          </a:p>
          <a:p>
            <a:pPr marL="114300" indent="-114300">
              <a:buFontTx/>
              <a:buChar char="•"/>
            </a:pPr>
            <a:r>
              <a:rPr lang="en-US" sz="1400" b="0">
                <a:solidFill>
                  <a:srgbClr val="000000"/>
                </a:solidFill>
              </a:rPr>
              <a:t>Crew direct entry in Orion at 12 km/s</a:t>
            </a:r>
          </a:p>
          <a:p>
            <a:pPr marL="114300" indent="-114300">
              <a:buFontTx/>
              <a:buChar char="•"/>
            </a:pPr>
            <a:r>
              <a:rPr lang="en-US" sz="1400" b="0">
                <a:solidFill>
                  <a:srgbClr val="000000"/>
                </a:solidFill>
              </a:rPr>
              <a:t>Advanced technologies assumed (composites, inflatables,  closed life support, etc</a:t>
            </a:r>
          </a:p>
          <a:p>
            <a:pPr marL="114300" indent="-114300">
              <a:buFontTx/>
              <a:buChar char="•"/>
            </a:pPr>
            <a:r>
              <a:rPr lang="en-US" sz="1400" b="0">
                <a:solidFill>
                  <a:srgbClr val="000000"/>
                </a:solidFill>
              </a:rPr>
              <a:t>Transit Habitat Mass:  41.3 t</a:t>
            </a:r>
          </a:p>
          <a:p>
            <a:pPr marL="114300" indent="-114300">
              <a:buFontTx/>
              <a:buChar char="•"/>
            </a:pPr>
            <a:r>
              <a:rPr lang="en-US" sz="1400" b="0">
                <a:solidFill>
                  <a:srgbClr val="000000"/>
                </a:solidFill>
              </a:rPr>
              <a:t>Orion:  10.0 t</a:t>
            </a:r>
          </a:p>
        </p:txBody>
      </p:sp>
      <p:sp>
        <p:nvSpPr>
          <p:cNvPr id="1727518" name="AutoShape 30"/>
          <p:cNvSpPr>
            <a:spLocks/>
          </p:cNvSpPr>
          <p:nvPr/>
        </p:nvSpPr>
        <p:spPr bwMode="auto">
          <a:xfrm>
            <a:off x="609600" y="5562600"/>
            <a:ext cx="3352800" cy="1066800"/>
          </a:xfrm>
          <a:prstGeom prst="accentCallout3">
            <a:avLst>
              <a:gd name="adj1" fmla="val 10713"/>
              <a:gd name="adj2" fmla="val -2273"/>
              <a:gd name="adj3" fmla="val 10713"/>
              <a:gd name="adj4" fmla="val -9093"/>
              <a:gd name="adj5" fmla="val -50894"/>
              <a:gd name="adj6" fmla="val -9093"/>
              <a:gd name="adj7" fmla="val -112500"/>
              <a:gd name="adj8" fmla="val 34093"/>
            </a:avLst>
          </a:prstGeom>
          <a:noFill/>
          <a:ln w="3175">
            <a:solidFill>
              <a:schemeClr val="tx1"/>
            </a:solidFill>
            <a:miter lim="800000"/>
            <a:headEnd/>
            <a:tailEnd type="oval" w="med" len="med"/>
          </a:ln>
          <a:effectLst/>
        </p:spPr>
        <p:txBody>
          <a:bodyPr/>
          <a:lstStyle/>
          <a:p>
            <a:pPr marL="114300" indent="-114300"/>
            <a:r>
              <a:rPr lang="en-US" sz="1400" u="sng">
                <a:solidFill>
                  <a:srgbClr val="000000"/>
                </a:solidFill>
              </a:rPr>
              <a:t>LEO Operations</a:t>
            </a:r>
          </a:p>
          <a:p>
            <a:pPr marL="114300" indent="-114300"/>
            <a:endParaRPr lang="en-US" sz="1400" b="0">
              <a:solidFill>
                <a:srgbClr val="000000"/>
              </a:solidFill>
            </a:endParaRPr>
          </a:p>
          <a:p>
            <a:pPr marL="114300" indent="-114300">
              <a:buFontTx/>
              <a:buChar char="•"/>
            </a:pPr>
            <a:r>
              <a:rPr lang="en-US" sz="1400" b="0">
                <a:solidFill>
                  <a:srgbClr val="000000"/>
                </a:solidFill>
              </a:rPr>
              <a:t>NTR stage &amp; payload elements are delivered to LEO and assembled via autonomous rendezvous &amp; docking</a:t>
            </a:r>
          </a:p>
        </p:txBody>
      </p:sp>
      <p:sp>
        <p:nvSpPr>
          <p:cNvPr id="1727519" name="AutoShape 31"/>
          <p:cNvSpPr>
            <a:spLocks/>
          </p:cNvSpPr>
          <p:nvPr/>
        </p:nvSpPr>
        <p:spPr bwMode="auto">
          <a:xfrm>
            <a:off x="1676400" y="1066800"/>
            <a:ext cx="3886200" cy="1524000"/>
          </a:xfrm>
          <a:prstGeom prst="accentCallout3">
            <a:avLst>
              <a:gd name="adj1" fmla="val 7500"/>
              <a:gd name="adj2" fmla="val -1963"/>
              <a:gd name="adj3" fmla="val 7500"/>
              <a:gd name="adj4" fmla="val -22019"/>
              <a:gd name="adj5" fmla="val 33125"/>
              <a:gd name="adj6" fmla="val -22019"/>
              <a:gd name="adj7" fmla="val 127500"/>
              <a:gd name="adj8" fmla="val -3106"/>
            </a:avLst>
          </a:prstGeom>
          <a:noFill/>
          <a:ln w="3175">
            <a:solidFill>
              <a:schemeClr val="tx1"/>
            </a:solidFill>
            <a:miter lim="800000"/>
            <a:headEnd/>
            <a:tailEnd type="oval" w="med" len="med"/>
          </a:ln>
          <a:effectLst/>
        </p:spPr>
        <p:txBody>
          <a:bodyPr/>
          <a:lstStyle/>
          <a:p>
            <a:pPr marL="114300" indent="-114300"/>
            <a:r>
              <a:rPr lang="en-US" sz="1400" u="sng">
                <a:solidFill>
                  <a:srgbClr val="000000"/>
                </a:solidFill>
              </a:rPr>
              <a:t>NTR Vehicle</a:t>
            </a:r>
          </a:p>
          <a:p>
            <a:pPr marL="114300" indent="-114300"/>
            <a:endParaRPr lang="en-US" sz="1400" b="0">
              <a:solidFill>
                <a:srgbClr val="000000"/>
              </a:solidFill>
            </a:endParaRPr>
          </a:p>
          <a:p>
            <a:pPr marL="114300" indent="-114300">
              <a:buFontTx/>
              <a:buChar char="•"/>
            </a:pPr>
            <a:r>
              <a:rPr lang="en-US" sz="1400" b="0">
                <a:solidFill>
                  <a:srgbClr val="000000"/>
                </a:solidFill>
              </a:rPr>
              <a:t>Common “core” propulsion stage with </a:t>
            </a:r>
            <a:br>
              <a:rPr lang="en-US" sz="1400" b="0">
                <a:solidFill>
                  <a:srgbClr val="000000"/>
                </a:solidFill>
              </a:rPr>
            </a:br>
            <a:r>
              <a:rPr lang="en-US" sz="1400" b="0">
                <a:solidFill>
                  <a:srgbClr val="000000"/>
                </a:solidFill>
              </a:rPr>
              <a:t>3 - 25 klbf NTR engines (Isp ~900 s)</a:t>
            </a:r>
          </a:p>
          <a:p>
            <a:pPr marL="114300" indent="-114300">
              <a:buFontTx/>
              <a:buChar char="•"/>
            </a:pPr>
            <a:r>
              <a:rPr lang="en-US" sz="1400" b="0">
                <a:solidFill>
                  <a:srgbClr val="000000"/>
                </a:solidFill>
              </a:rPr>
              <a:t>Core stage propellant loading augmented with “in-line” LH2 tank for TMI maneuver</a:t>
            </a:r>
          </a:p>
          <a:p>
            <a:pPr marL="114300" indent="-114300">
              <a:buFontTx/>
              <a:buChar char="•"/>
            </a:pPr>
            <a:r>
              <a:rPr lang="en-US" sz="1400" b="0">
                <a:solidFill>
                  <a:srgbClr val="000000"/>
                </a:solidFill>
              </a:rPr>
              <a:t>Total Mass:  283.4 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a:ln>
            <a:noFill/>
          </a:ln>
        </p:spPr>
      </p:pic>
      <p:sp>
        <p:nvSpPr>
          <p:cNvPr id="1733634" name="Rectangle 2"/>
          <p:cNvSpPr>
            <a:spLocks noGrp="1" noChangeArrowheads="1"/>
          </p:cNvSpPr>
          <p:nvPr>
            <p:ph type="title"/>
          </p:nvPr>
        </p:nvSpPr>
        <p:spPr/>
        <p:txBody>
          <a:bodyPr/>
          <a:lstStyle/>
          <a:p>
            <a:r>
              <a:rPr lang="en-US" dirty="0">
                <a:solidFill>
                  <a:srgbClr val="000000"/>
                </a:solidFill>
              </a:rPr>
              <a:t>Cargo Vehicle</a:t>
            </a:r>
            <a:br>
              <a:rPr lang="en-US" dirty="0">
                <a:solidFill>
                  <a:srgbClr val="000000"/>
                </a:solidFill>
              </a:rPr>
            </a:br>
            <a:r>
              <a:rPr lang="en-US" dirty="0">
                <a:solidFill>
                  <a:srgbClr val="000000"/>
                </a:solidFill>
              </a:rPr>
              <a:t>Surface Habitat (SHAB)</a:t>
            </a:r>
          </a:p>
        </p:txBody>
      </p:sp>
      <p:pic>
        <p:nvPicPr>
          <p:cNvPr id="1733635" name="Picture 3" descr="2_Cargo-with_Arrays_Iso"/>
          <p:cNvPicPr>
            <a:picLocks noChangeAspect="1" noChangeArrowheads="1"/>
          </p:cNvPicPr>
          <p:nvPr/>
        </p:nvPicPr>
        <p:blipFill>
          <a:blip r:embed="rId4" cstate="print">
            <a:clrChange>
              <a:clrFrom>
                <a:srgbClr val="FFFFFF"/>
              </a:clrFrom>
              <a:clrTo>
                <a:srgbClr val="FFFFFF">
                  <a:alpha val="0"/>
                </a:srgbClr>
              </a:clrTo>
            </a:clrChange>
          </a:blip>
          <a:srcRect l="10976" t="4880" r="13008" b="48724"/>
          <a:stretch>
            <a:fillRect/>
          </a:stretch>
        </p:blipFill>
        <p:spPr bwMode="auto">
          <a:xfrm rot="1139816">
            <a:off x="381000" y="2667000"/>
            <a:ext cx="3810000" cy="1744663"/>
          </a:xfrm>
          <a:prstGeom prst="rect">
            <a:avLst/>
          </a:prstGeom>
          <a:noFill/>
          <a:ln>
            <a:noFill/>
          </a:ln>
        </p:spPr>
      </p:pic>
      <p:sp>
        <p:nvSpPr>
          <p:cNvPr id="1733636" name="AutoShape 4"/>
          <p:cNvSpPr>
            <a:spLocks/>
          </p:cNvSpPr>
          <p:nvPr/>
        </p:nvSpPr>
        <p:spPr bwMode="auto">
          <a:xfrm rot="-3663241">
            <a:off x="914400" y="2971800"/>
            <a:ext cx="152400" cy="1828800"/>
          </a:xfrm>
          <a:prstGeom prst="leftBrace">
            <a:avLst>
              <a:gd name="adj1" fmla="val 100000"/>
              <a:gd name="adj2" fmla="val 50000"/>
            </a:avLst>
          </a:prstGeom>
          <a:noFill/>
          <a:ln w="9525">
            <a:solidFill>
              <a:schemeClr val="tx1"/>
            </a:solidFill>
            <a:round/>
            <a:headEnd/>
            <a:tailEnd/>
          </a:ln>
          <a:effectLst/>
        </p:spPr>
        <p:txBody>
          <a:bodyPr wrap="none" anchor="ctr"/>
          <a:lstStyle/>
          <a:p>
            <a:endParaRPr lang="en-US">
              <a:solidFill>
                <a:srgbClr val="000000"/>
              </a:solidFill>
            </a:endParaRPr>
          </a:p>
        </p:txBody>
      </p:sp>
      <p:sp>
        <p:nvSpPr>
          <p:cNvPr id="1733637" name="AutoShape 5"/>
          <p:cNvSpPr>
            <a:spLocks/>
          </p:cNvSpPr>
          <p:nvPr/>
        </p:nvSpPr>
        <p:spPr bwMode="auto">
          <a:xfrm rot="-3663241">
            <a:off x="2514600" y="3886200"/>
            <a:ext cx="152400" cy="1828800"/>
          </a:xfrm>
          <a:prstGeom prst="leftBrace">
            <a:avLst>
              <a:gd name="adj1" fmla="val 100000"/>
              <a:gd name="adj2" fmla="val 50000"/>
            </a:avLst>
          </a:prstGeom>
          <a:noFill/>
          <a:ln w="9525">
            <a:solidFill>
              <a:schemeClr val="tx1"/>
            </a:solidFill>
            <a:round/>
            <a:headEnd/>
            <a:tailEnd/>
          </a:ln>
          <a:effectLst/>
        </p:spPr>
        <p:txBody>
          <a:bodyPr wrap="none" anchor="ctr"/>
          <a:lstStyle/>
          <a:p>
            <a:endParaRPr lang="en-US">
              <a:solidFill>
                <a:srgbClr val="000000"/>
              </a:solidFill>
            </a:endParaRPr>
          </a:p>
        </p:txBody>
      </p:sp>
      <p:sp>
        <p:nvSpPr>
          <p:cNvPr id="1733640" name="Text Box 8"/>
          <p:cNvSpPr txBox="1">
            <a:spLocks noChangeArrowheads="1"/>
          </p:cNvSpPr>
          <p:nvPr/>
        </p:nvSpPr>
        <p:spPr bwMode="auto">
          <a:xfrm rot="1731845">
            <a:off x="414154" y="3961220"/>
            <a:ext cx="825867" cy="276999"/>
          </a:xfrm>
          <a:prstGeom prst="rect">
            <a:avLst/>
          </a:prstGeom>
          <a:noFill/>
          <a:ln w="9525" algn="ctr">
            <a:noFill/>
            <a:miter lim="800000"/>
            <a:headEnd/>
            <a:tailEnd/>
          </a:ln>
          <a:effectLst/>
        </p:spPr>
        <p:txBody>
          <a:bodyPr wrap="none">
            <a:spAutoFit/>
          </a:bodyPr>
          <a:lstStyle/>
          <a:p>
            <a:r>
              <a:rPr lang="en-US" sz="1200" b="0">
                <a:solidFill>
                  <a:srgbClr val="000000"/>
                </a:solidFill>
              </a:rPr>
              <a:t>NTR Stage</a:t>
            </a:r>
          </a:p>
        </p:txBody>
      </p:sp>
      <p:sp>
        <p:nvSpPr>
          <p:cNvPr id="1733641" name="Text Box 9"/>
          <p:cNvSpPr txBox="1">
            <a:spLocks noChangeArrowheads="1"/>
          </p:cNvSpPr>
          <p:nvPr/>
        </p:nvSpPr>
        <p:spPr bwMode="auto">
          <a:xfrm rot="1731845">
            <a:off x="1867175" y="4902607"/>
            <a:ext cx="1223412" cy="276999"/>
          </a:xfrm>
          <a:prstGeom prst="rect">
            <a:avLst/>
          </a:prstGeom>
          <a:noFill/>
          <a:ln w="9525" algn="ctr">
            <a:noFill/>
            <a:miter lim="800000"/>
            <a:headEnd/>
            <a:tailEnd/>
          </a:ln>
          <a:effectLst/>
        </p:spPr>
        <p:txBody>
          <a:bodyPr wrap="none">
            <a:spAutoFit/>
          </a:bodyPr>
          <a:lstStyle/>
          <a:p>
            <a:r>
              <a:rPr lang="en-US" sz="1200" b="0">
                <a:solidFill>
                  <a:srgbClr val="000000"/>
                </a:solidFill>
              </a:rPr>
              <a:t>Aeroshell &amp; DAV</a:t>
            </a:r>
          </a:p>
        </p:txBody>
      </p:sp>
      <p:pic>
        <p:nvPicPr>
          <p:cNvPr id="1733649" name="Picture 17" descr="SHAB3"/>
          <p:cNvPicPr>
            <a:picLocks noChangeAspect="1" noChangeArrowheads="1"/>
          </p:cNvPicPr>
          <p:nvPr/>
        </p:nvPicPr>
        <p:blipFill>
          <a:blip r:embed="rId5" cstate="print"/>
          <a:srcRect/>
          <a:stretch>
            <a:fillRect/>
          </a:stretch>
        </p:blipFill>
        <p:spPr bwMode="auto">
          <a:xfrm>
            <a:off x="6434138" y="2971800"/>
            <a:ext cx="1185862" cy="1295400"/>
          </a:xfrm>
          <a:prstGeom prst="rect">
            <a:avLst/>
          </a:prstGeom>
          <a:noFill/>
          <a:ln>
            <a:noFill/>
          </a:ln>
        </p:spPr>
      </p:pic>
      <p:sp>
        <p:nvSpPr>
          <p:cNvPr id="1733654" name="AutoShape 22"/>
          <p:cNvSpPr>
            <a:spLocks/>
          </p:cNvSpPr>
          <p:nvPr/>
        </p:nvSpPr>
        <p:spPr bwMode="auto">
          <a:xfrm>
            <a:off x="609600" y="5562600"/>
            <a:ext cx="3352800" cy="1066800"/>
          </a:xfrm>
          <a:prstGeom prst="accentCallout3">
            <a:avLst>
              <a:gd name="adj1" fmla="val 10713"/>
              <a:gd name="adj2" fmla="val -2273"/>
              <a:gd name="adj3" fmla="val 10713"/>
              <a:gd name="adj4" fmla="val -9093"/>
              <a:gd name="adj5" fmla="val -50894"/>
              <a:gd name="adj6" fmla="val -9093"/>
              <a:gd name="adj7" fmla="val -112500"/>
              <a:gd name="adj8" fmla="val 34093"/>
            </a:avLst>
          </a:prstGeom>
          <a:noFill/>
          <a:ln w="3175">
            <a:solidFill>
              <a:schemeClr val="tx1"/>
            </a:solidFill>
            <a:miter lim="800000"/>
            <a:headEnd/>
            <a:tailEnd type="oval" w="med" len="med"/>
          </a:ln>
          <a:effectLst/>
        </p:spPr>
        <p:txBody>
          <a:bodyPr/>
          <a:lstStyle/>
          <a:p>
            <a:pPr marL="114300" indent="-114300"/>
            <a:r>
              <a:rPr lang="en-US" sz="1400" u="sng">
                <a:solidFill>
                  <a:srgbClr val="000000"/>
                </a:solidFill>
              </a:rPr>
              <a:t>LEO Operations</a:t>
            </a:r>
          </a:p>
          <a:p>
            <a:pPr marL="114300" indent="-114300"/>
            <a:endParaRPr lang="en-US" sz="1400" b="0">
              <a:solidFill>
                <a:srgbClr val="000000"/>
              </a:solidFill>
            </a:endParaRPr>
          </a:p>
          <a:p>
            <a:pPr marL="114300" indent="-114300">
              <a:buFontTx/>
              <a:buChar char="•"/>
            </a:pPr>
            <a:r>
              <a:rPr lang="en-US" sz="1400" b="0">
                <a:solidFill>
                  <a:srgbClr val="000000"/>
                </a:solidFill>
              </a:rPr>
              <a:t>NTR stage &amp; payload elements are delivered to LEO and assembled via autonomous rendezvous &amp; docking</a:t>
            </a:r>
          </a:p>
        </p:txBody>
      </p:sp>
      <p:sp>
        <p:nvSpPr>
          <p:cNvPr id="1733655" name="AutoShape 23"/>
          <p:cNvSpPr>
            <a:spLocks/>
          </p:cNvSpPr>
          <p:nvPr/>
        </p:nvSpPr>
        <p:spPr bwMode="auto">
          <a:xfrm>
            <a:off x="1676400" y="1066800"/>
            <a:ext cx="3886200" cy="1524000"/>
          </a:xfrm>
          <a:prstGeom prst="accentCallout3">
            <a:avLst>
              <a:gd name="adj1" fmla="val 7500"/>
              <a:gd name="adj2" fmla="val -1963"/>
              <a:gd name="adj3" fmla="val 7500"/>
              <a:gd name="adj4" fmla="val -22019"/>
              <a:gd name="adj5" fmla="val 33125"/>
              <a:gd name="adj6" fmla="val -22019"/>
              <a:gd name="adj7" fmla="val 127500"/>
              <a:gd name="adj8" fmla="val -3106"/>
            </a:avLst>
          </a:prstGeom>
          <a:noFill/>
          <a:ln w="3175">
            <a:solidFill>
              <a:schemeClr val="tx1"/>
            </a:solidFill>
            <a:miter lim="800000"/>
            <a:headEnd/>
            <a:tailEnd type="oval" w="med" len="med"/>
          </a:ln>
          <a:effectLst/>
        </p:spPr>
        <p:txBody>
          <a:bodyPr/>
          <a:lstStyle/>
          <a:p>
            <a:pPr marL="114300" indent="-114300"/>
            <a:r>
              <a:rPr lang="en-US" sz="1400" u="sng">
                <a:solidFill>
                  <a:srgbClr val="000000"/>
                </a:solidFill>
              </a:rPr>
              <a:t>NTR Vehicle</a:t>
            </a:r>
          </a:p>
          <a:p>
            <a:pPr marL="114300" indent="-114300"/>
            <a:endParaRPr lang="en-US" sz="1400" b="0">
              <a:solidFill>
                <a:srgbClr val="000000"/>
              </a:solidFill>
            </a:endParaRPr>
          </a:p>
          <a:p>
            <a:pPr marL="114300" indent="-114300">
              <a:buFontTx/>
              <a:buChar char="•"/>
            </a:pPr>
            <a:r>
              <a:rPr lang="en-US" sz="1400" b="0">
                <a:solidFill>
                  <a:srgbClr val="000000"/>
                </a:solidFill>
              </a:rPr>
              <a:t>Common “core” propulsion stage with </a:t>
            </a:r>
            <a:br>
              <a:rPr lang="en-US" sz="1400" b="0">
                <a:solidFill>
                  <a:srgbClr val="000000"/>
                </a:solidFill>
              </a:rPr>
            </a:br>
            <a:r>
              <a:rPr lang="en-US" sz="1400" b="0">
                <a:solidFill>
                  <a:srgbClr val="000000"/>
                </a:solidFill>
              </a:rPr>
              <a:t>3 - 25 klbf NTR engines (Isp ~900 s)</a:t>
            </a:r>
          </a:p>
          <a:p>
            <a:pPr marL="114300" indent="-114300">
              <a:buFontTx/>
              <a:buChar char="•"/>
            </a:pPr>
            <a:r>
              <a:rPr lang="en-US" sz="1400" b="0">
                <a:solidFill>
                  <a:srgbClr val="000000"/>
                </a:solidFill>
              </a:rPr>
              <a:t>Total Mass:  238.1 t</a:t>
            </a:r>
          </a:p>
        </p:txBody>
      </p:sp>
      <p:sp>
        <p:nvSpPr>
          <p:cNvPr id="1733656" name="Text Box 24"/>
          <p:cNvSpPr txBox="1">
            <a:spLocks noChangeArrowheads="1"/>
          </p:cNvSpPr>
          <p:nvPr/>
        </p:nvSpPr>
        <p:spPr bwMode="auto">
          <a:xfrm>
            <a:off x="5105400" y="2514600"/>
            <a:ext cx="37338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u="sng">
                <a:solidFill>
                  <a:srgbClr val="000000"/>
                </a:solidFill>
              </a:rPr>
              <a:t>Surface Habitat</a:t>
            </a:r>
            <a:endParaRPr lang="en-US" sz="1200" u="sng">
              <a:solidFill>
                <a:srgbClr val="000000"/>
              </a:solidFill>
            </a:endParaRPr>
          </a:p>
        </p:txBody>
      </p:sp>
      <p:sp>
        <p:nvSpPr>
          <p:cNvPr id="1733657" name="AutoShape 25"/>
          <p:cNvSpPr>
            <a:spLocks/>
          </p:cNvSpPr>
          <p:nvPr/>
        </p:nvSpPr>
        <p:spPr bwMode="auto">
          <a:xfrm>
            <a:off x="5181600" y="2667000"/>
            <a:ext cx="3962400" cy="4038600"/>
          </a:xfrm>
          <a:prstGeom prst="accentCallout3">
            <a:avLst>
              <a:gd name="adj1" fmla="val 2829"/>
              <a:gd name="adj2" fmla="val -1921"/>
              <a:gd name="adj3" fmla="val 2829"/>
              <a:gd name="adj4" fmla="val -51282"/>
              <a:gd name="adj5" fmla="val 11519"/>
              <a:gd name="adj6" fmla="val -51282"/>
              <a:gd name="adj7" fmla="val 33449"/>
              <a:gd name="adj8" fmla="val -47755"/>
            </a:avLst>
          </a:prstGeom>
          <a:noFill/>
          <a:ln w="3175">
            <a:solidFill>
              <a:schemeClr val="tx1"/>
            </a:solidFill>
            <a:miter lim="800000"/>
            <a:headEnd/>
            <a:tailEnd type="oval" w="med" len="med"/>
          </a:ln>
          <a:effectLst/>
        </p:spPr>
        <p:txBody>
          <a:bodyPr anchor="b"/>
          <a:lstStyle/>
          <a:p>
            <a:pPr marL="114300" indent="-114300">
              <a:buFontTx/>
              <a:buChar char="•"/>
            </a:pPr>
            <a:r>
              <a:rPr lang="en-US" sz="1400" b="0">
                <a:solidFill>
                  <a:srgbClr val="000000"/>
                </a:solidFill>
              </a:rPr>
              <a:t>Pre-deployed to Mars orbit</a:t>
            </a:r>
          </a:p>
          <a:p>
            <a:pPr marL="114300" indent="-114300">
              <a:buFontTx/>
              <a:buChar char="•"/>
            </a:pPr>
            <a:r>
              <a:rPr lang="en-US" sz="1400" b="0">
                <a:solidFill>
                  <a:srgbClr val="000000"/>
                </a:solidFill>
              </a:rPr>
              <a:t>Transports 6 crew from Mars orbit to surface</a:t>
            </a:r>
          </a:p>
          <a:p>
            <a:pPr marL="114300" indent="-114300">
              <a:buFontTx/>
              <a:buChar char="•"/>
            </a:pPr>
            <a:r>
              <a:rPr lang="en-US" sz="1400" b="0">
                <a:solidFill>
                  <a:srgbClr val="000000"/>
                </a:solidFill>
              </a:rPr>
              <a:t>Supports the crew for up to 550 days on the surface of Mars</a:t>
            </a:r>
          </a:p>
          <a:p>
            <a:pPr marL="114300" indent="-114300">
              <a:buFontTx/>
              <a:buChar char="•"/>
            </a:pPr>
            <a:r>
              <a:rPr lang="en-US" sz="1400" b="0">
                <a:solidFill>
                  <a:srgbClr val="000000"/>
                </a:solidFill>
              </a:rPr>
              <a:t>Ares V shroud used as Mars entry aeroshell</a:t>
            </a:r>
          </a:p>
          <a:p>
            <a:pPr marL="114300" indent="-114300">
              <a:buFontTx/>
              <a:buChar char="•"/>
            </a:pPr>
            <a:r>
              <a:rPr lang="en-US" sz="1400" b="0">
                <a:solidFill>
                  <a:srgbClr val="000000"/>
                </a:solidFill>
              </a:rPr>
              <a:t>Descent stage capable of landing ~40 t</a:t>
            </a:r>
          </a:p>
          <a:p>
            <a:pPr marL="114300" indent="-114300">
              <a:buFontTx/>
              <a:buChar char="•"/>
            </a:pPr>
            <a:r>
              <a:rPr lang="en-US" sz="1400" b="0">
                <a:solidFill>
                  <a:srgbClr val="000000"/>
                </a:solidFill>
              </a:rPr>
              <a:t>Advanced technologies assumed (composites, O2/CH4 propulsion,  closed life support, etc</a:t>
            </a:r>
          </a:p>
          <a:p>
            <a:pPr marL="114300" indent="-114300">
              <a:buFontTx/>
              <a:buChar char="•"/>
            </a:pPr>
            <a:r>
              <a:rPr lang="en-US" sz="1400" b="0">
                <a:solidFill>
                  <a:srgbClr val="000000"/>
                </a:solidFill>
              </a:rPr>
              <a:t>Lander Mass:  64.2 t</a:t>
            </a:r>
          </a:p>
          <a:p>
            <a:pPr marL="114300" indent="-114300">
              <a:buFontTx/>
              <a:buChar char="•"/>
            </a:pPr>
            <a:r>
              <a:rPr lang="en-US" sz="1400" b="0">
                <a:solidFill>
                  <a:srgbClr val="000000"/>
                </a:solidFill>
              </a:rPr>
              <a:t>Lander + Aeroshell:  107.0 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print"/>
          <a:srcRect/>
          <a:stretch>
            <a:fillRect/>
          </a:stretch>
        </p:blipFill>
        <p:spPr bwMode="auto">
          <a:xfrm>
            <a:off x="0" y="-1588"/>
            <a:ext cx="9145588" cy="6859588"/>
          </a:xfrm>
          <a:prstGeom prst="rect">
            <a:avLst/>
          </a:prstGeom>
          <a:noFill/>
        </p:spPr>
      </p:pic>
      <p:sp>
        <p:nvSpPr>
          <p:cNvPr id="16" name="Footer Placeholder 4"/>
          <p:cNvSpPr>
            <a:spLocks noGrp="1"/>
          </p:cNvSpPr>
          <p:nvPr>
            <p:ph type="ftr" sz="quarter" idx="10"/>
          </p:nvPr>
        </p:nvSpPr>
        <p:spPr/>
        <p:txBody>
          <a:bodyPr/>
          <a:lstStyle/>
          <a:p>
            <a:r>
              <a:rPr lang="en-US"/>
              <a:t> </a:t>
            </a:r>
          </a:p>
        </p:txBody>
      </p:sp>
      <p:pic>
        <p:nvPicPr>
          <p:cNvPr id="1683458" name="Picture 2" descr="mars Commuter Final Draft Small"/>
          <p:cNvPicPr>
            <a:picLocks noChangeAspect="1" noChangeArrowheads="1"/>
          </p:cNvPicPr>
          <p:nvPr/>
        </p:nvPicPr>
        <p:blipFill>
          <a:blip r:embed="rId5" cstate="print"/>
          <a:srcRect t="26190" b="19048"/>
          <a:stretch>
            <a:fillRect/>
          </a:stretch>
        </p:blipFill>
        <p:spPr bwMode="auto">
          <a:xfrm>
            <a:off x="5943600" y="2819400"/>
            <a:ext cx="3200400" cy="1752600"/>
          </a:xfrm>
          <a:prstGeom prst="rect">
            <a:avLst/>
          </a:prstGeom>
          <a:noFill/>
        </p:spPr>
      </p:pic>
      <p:sp>
        <p:nvSpPr>
          <p:cNvPr id="1683459" name="Rectangle 3"/>
          <p:cNvSpPr>
            <a:spLocks noGrp="1" noChangeArrowheads="1"/>
          </p:cNvSpPr>
          <p:nvPr>
            <p:ph type="body" sz="half" idx="1"/>
          </p:nvPr>
        </p:nvSpPr>
        <p:spPr>
          <a:xfrm>
            <a:off x="762000" y="1143000"/>
            <a:ext cx="5257800" cy="5410200"/>
          </a:xfrm>
        </p:spPr>
        <p:txBody>
          <a:bodyPr/>
          <a:lstStyle/>
          <a:p>
            <a:r>
              <a:rPr lang="en-US" sz="1600" dirty="0"/>
              <a:t>Multiple strategies developed stressing differing mixes of duration in the field, exploration range, and depth of sampling</a:t>
            </a:r>
          </a:p>
          <a:p>
            <a:pPr lvl="1"/>
            <a:r>
              <a:rPr lang="en-US" sz="1400" dirty="0"/>
              <a:t>Mobile Home:  Emphasis on large pressurized rovers to maximize mobility range</a:t>
            </a:r>
          </a:p>
          <a:p>
            <a:pPr lvl="1"/>
            <a:r>
              <a:rPr lang="en-US" sz="1400" dirty="0"/>
              <a:t>Commuter:  Balance of habitation and small pressurized rover for mobility and science</a:t>
            </a:r>
          </a:p>
          <a:p>
            <a:pPr lvl="1"/>
            <a:r>
              <a:rPr lang="en-US" sz="1400" dirty="0"/>
              <a:t>Telecommuter:  Emphasis on robotic exploration enabled by </a:t>
            </a:r>
            <a:r>
              <a:rPr lang="en-US" sz="1400" dirty="0" err="1"/>
              <a:t>teleoperation</a:t>
            </a:r>
            <a:r>
              <a:rPr lang="en-US" sz="1400" dirty="0"/>
              <a:t> from a local habitat</a:t>
            </a:r>
          </a:p>
          <a:p>
            <a:r>
              <a:rPr lang="en-US" sz="1600" dirty="0"/>
              <a:t>Mobility including exploration at great distances from landing site, as well as sub-surface access, are key to Science Community</a:t>
            </a:r>
          </a:p>
          <a:p>
            <a:r>
              <a:rPr lang="en-US" sz="1600" dirty="0"/>
              <a:t>In-Situ Consumable Production of life support and EVA consumables coupled with nuclear surface power provides greatest exploration leverage</a:t>
            </a:r>
          </a:p>
          <a:p>
            <a:r>
              <a:rPr lang="en-US" sz="1600" dirty="0"/>
              <a:t>Development of systems which have high reliability with minimal human interaction is key to mission success</a:t>
            </a:r>
          </a:p>
        </p:txBody>
      </p:sp>
      <p:sp>
        <p:nvSpPr>
          <p:cNvPr id="1683460" name="Rectangle 4"/>
          <p:cNvSpPr>
            <a:spLocks noGrp="1" noChangeArrowheads="1"/>
          </p:cNvSpPr>
          <p:nvPr>
            <p:ph type="title"/>
          </p:nvPr>
        </p:nvSpPr>
        <p:spPr/>
        <p:txBody>
          <a:bodyPr/>
          <a:lstStyle/>
          <a:p>
            <a:r>
              <a:rPr lang="en-US" dirty="0">
                <a:solidFill>
                  <a:srgbClr val="000000"/>
                </a:solidFill>
              </a:rPr>
              <a:t>Mars Design Reference Architecture 5.0</a:t>
            </a:r>
            <a:br>
              <a:rPr lang="en-US" dirty="0">
                <a:solidFill>
                  <a:srgbClr val="000000"/>
                </a:solidFill>
              </a:rPr>
            </a:br>
            <a:r>
              <a:rPr lang="en-US" dirty="0">
                <a:solidFill>
                  <a:srgbClr val="000000"/>
                </a:solidFill>
              </a:rPr>
              <a:t>Surface Strategy Options</a:t>
            </a:r>
          </a:p>
        </p:txBody>
      </p:sp>
      <p:graphicFrame>
        <p:nvGraphicFramePr>
          <p:cNvPr id="1683461" name="Object 5"/>
          <p:cNvGraphicFramePr>
            <a:graphicFrameLocks noChangeAspect="1"/>
          </p:cNvGraphicFramePr>
          <p:nvPr>
            <p:ph sz="half" idx="2"/>
          </p:nvPr>
        </p:nvGraphicFramePr>
        <p:xfrm>
          <a:off x="5181600" y="4572000"/>
          <a:ext cx="3962400" cy="1981200"/>
        </p:xfrm>
        <a:graphic>
          <a:graphicData uri="http://schemas.openxmlformats.org/presentationml/2006/ole">
            <p:oleObj spid="_x0000_s87042" name="Image" r:id="rId6" imgW="6349206" imgH="5079365" progId="">
              <p:embed/>
            </p:oleObj>
          </a:graphicData>
        </a:graphic>
      </p:graphicFrame>
      <p:graphicFrame>
        <p:nvGraphicFramePr>
          <p:cNvPr id="1683462" name="Object 6"/>
          <p:cNvGraphicFramePr>
            <a:graphicFrameLocks noChangeAspect="1"/>
          </p:cNvGraphicFramePr>
          <p:nvPr/>
        </p:nvGraphicFramePr>
        <p:xfrm>
          <a:off x="5943600" y="990600"/>
          <a:ext cx="3200400" cy="1828800"/>
        </p:xfrm>
        <a:graphic>
          <a:graphicData uri="http://schemas.openxmlformats.org/presentationml/2006/ole">
            <p:oleObj spid="_x0000_s87043" name="Image" r:id="rId7" imgW="1828804" imgH="914402" progId="">
              <p:embed/>
            </p:oleObj>
          </a:graphicData>
        </a:graphic>
      </p:graphicFrame>
      <p:sp>
        <p:nvSpPr>
          <p:cNvPr id="1683463" name="Text Box 7"/>
          <p:cNvSpPr txBox="1">
            <a:spLocks noChangeArrowheads="1"/>
          </p:cNvSpPr>
          <p:nvPr/>
        </p:nvSpPr>
        <p:spPr bwMode="auto">
          <a:xfrm>
            <a:off x="7856538" y="990600"/>
            <a:ext cx="1287462" cy="304800"/>
          </a:xfrm>
          <a:prstGeom prst="rect">
            <a:avLst/>
          </a:prstGeom>
          <a:noFill/>
          <a:ln w="9525" algn="ctr">
            <a:noFill/>
            <a:miter lim="800000"/>
            <a:headEnd/>
            <a:tailEnd/>
          </a:ln>
          <a:effectLst/>
        </p:spPr>
        <p:txBody>
          <a:bodyPr wrap="none">
            <a:spAutoFit/>
          </a:bodyPr>
          <a:lstStyle/>
          <a:p>
            <a:pPr algn="r"/>
            <a:r>
              <a:rPr lang="en-US" sz="1400">
                <a:solidFill>
                  <a:schemeClr val="bg1"/>
                </a:solidFill>
              </a:rPr>
              <a:t>Mobile Home</a:t>
            </a:r>
          </a:p>
        </p:txBody>
      </p:sp>
      <p:sp>
        <p:nvSpPr>
          <p:cNvPr id="1683464" name="Text Box 8"/>
          <p:cNvSpPr txBox="1">
            <a:spLocks noChangeArrowheads="1"/>
          </p:cNvSpPr>
          <p:nvPr/>
        </p:nvSpPr>
        <p:spPr bwMode="auto">
          <a:xfrm>
            <a:off x="8062913" y="2819400"/>
            <a:ext cx="1073150" cy="304800"/>
          </a:xfrm>
          <a:prstGeom prst="rect">
            <a:avLst/>
          </a:prstGeom>
          <a:noFill/>
          <a:ln w="9525" algn="ctr">
            <a:noFill/>
            <a:miter lim="800000"/>
            <a:headEnd/>
            <a:tailEnd/>
          </a:ln>
          <a:effectLst/>
        </p:spPr>
        <p:txBody>
          <a:bodyPr wrap="none">
            <a:spAutoFit/>
          </a:bodyPr>
          <a:lstStyle/>
          <a:p>
            <a:pPr algn="r"/>
            <a:r>
              <a:rPr lang="en-US" sz="1400">
                <a:solidFill>
                  <a:schemeClr val="bg1"/>
                </a:solidFill>
              </a:rPr>
              <a:t>Commuter</a:t>
            </a:r>
          </a:p>
        </p:txBody>
      </p:sp>
      <p:sp>
        <p:nvSpPr>
          <p:cNvPr id="1683465" name="Text Box 9"/>
          <p:cNvSpPr txBox="1">
            <a:spLocks noChangeArrowheads="1"/>
          </p:cNvSpPr>
          <p:nvPr/>
        </p:nvSpPr>
        <p:spPr bwMode="auto">
          <a:xfrm>
            <a:off x="7753350" y="4572000"/>
            <a:ext cx="1397000" cy="304800"/>
          </a:xfrm>
          <a:prstGeom prst="rect">
            <a:avLst/>
          </a:prstGeom>
          <a:noFill/>
          <a:ln w="9525" algn="ctr">
            <a:noFill/>
            <a:miter lim="800000"/>
            <a:headEnd/>
            <a:tailEnd/>
          </a:ln>
          <a:effectLst/>
        </p:spPr>
        <p:txBody>
          <a:bodyPr wrap="none">
            <a:spAutoFit/>
          </a:bodyPr>
          <a:lstStyle/>
          <a:p>
            <a:pPr algn="r"/>
            <a:r>
              <a:rPr lang="en-US" sz="1400">
                <a:solidFill>
                  <a:schemeClr val="bg1"/>
                </a:solidFill>
              </a:rPr>
              <a:t>Telecommuter</a:t>
            </a:r>
          </a:p>
        </p:txBody>
      </p:sp>
      <p:grpSp>
        <p:nvGrpSpPr>
          <p:cNvPr id="2" name="Group 10"/>
          <p:cNvGrpSpPr>
            <a:grpSpLocks/>
          </p:cNvGrpSpPr>
          <p:nvPr/>
        </p:nvGrpSpPr>
        <p:grpSpPr bwMode="auto">
          <a:xfrm>
            <a:off x="60325" y="2378075"/>
            <a:ext cx="9083675" cy="4479926"/>
            <a:chOff x="38" y="1498"/>
            <a:chExt cx="5722" cy="2822"/>
          </a:xfrm>
        </p:grpSpPr>
        <p:sp>
          <p:nvSpPr>
            <p:cNvPr id="1683467" name="Text Box 11"/>
            <p:cNvSpPr txBox="1">
              <a:spLocks noChangeArrowheads="1"/>
            </p:cNvSpPr>
            <p:nvPr/>
          </p:nvSpPr>
          <p:spPr bwMode="auto">
            <a:xfrm>
              <a:off x="38" y="1498"/>
              <a:ext cx="656" cy="326"/>
            </a:xfrm>
            <a:prstGeom prst="rect">
              <a:avLst/>
            </a:prstGeom>
            <a:noFill/>
            <a:ln w="9525" algn="ctr">
              <a:noFill/>
              <a:miter lim="800000"/>
              <a:headEnd/>
              <a:tailEnd/>
            </a:ln>
            <a:effectLst/>
          </p:spPr>
          <p:txBody>
            <a:bodyPr wrap="none">
              <a:spAutoFit/>
            </a:bodyPr>
            <a:lstStyle/>
            <a:p>
              <a:r>
                <a:rPr lang="en-US" sz="1400">
                  <a:solidFill>
                    <a:schemeClr val="accent2"/>
                  </a:solidFill>
                </a:rPr>
                <a:t>DRA 5.0</a:t>
              </a:r>
            </a:p>
            <a:p>
              <a:r>
                <a:rPr lang="en-US" sz="1400">
                  <a:solidFill>
                    <a:schemeClr val="accent2"/>
                  </a:solidFill>
                </a:rPr>
                <a:t>Reference</a:t>
              </a:r>
            </a:p>
          </p:txBody>
        </p:sp>
        <p:sp>
          <p:nvSpPr>
            <p:cNvPr id="1683468" name="Rectangle 12"/>
            <p:cNvSpPr>
              <a:spLocks noChangeArrowheads="1"/>
            </p:cNvSpPr>
            <p:nvPr/>
          </p:nvSpPr>
          <p:spPr bwMode="auto">
            <a:xfrm>
              <a:off x="3744" y="1776"/>
              <a:ext cx="2016" cy="1104"/>
            </a:xfrm>
            <a:prstGeom prst="rect">
              <a:avLst/>
            </a:prstGeom>
            <a:noFill/>
            <a:ln w="38100" algn="ctr">
              <a:solidFill>
                <a:srgbClr val="FF0000"/>
              </a:solidFill>
              <a:miter lim="800000"/>
              <a:headEnd/>
              <a:tailEnd/>
            </a:ln>
            <a:effectLst/>
          </p:spPr>
          <p:txBody>
            <a:bodyPr wrap="none" anchor="ctr"/>
            <a:lstStyle/>
            <a:p>
              <a:endParaRPr lang="en-US"/>
            </a:p>
          </p:txBody>
        </p:sp>
        <p:grpSp>
          <p:nvGrpSpPr>
            <p:cNvPr id="3" name="Group 13"/>
            <p:cNvGrpSpPr>
              <a:grpSpLocks/>
            </p:cNvGrpSpPr>
            <p:nvPr/>
          </p:nvGrpSpPr>
          <p:grpSpPr bwMode="auto">
            <a:xfrm>
              <a:off x="158" y="1520"/>
              <a:ext cx="3590" cy="2800"/>
              <a:chOff x="248" y="1584"/>
              <a:chExt cx="3590" cy="2998"/>
            </a:xfrm>
          </p:grpSpPr>
          <p:sp>
            <p:nvSpPr>
              <p:cNvPr id="1683470" name="AutoShape 14"/>
              <p:cNvSpPr>
                <a:spLocks noChangeArrowheads="1"/>
              </p:cNvSpPr>
              <p:nvPr/>
            </p:nvSpPr>
            <p:spPr bwMode="auto">
              <a:xfrm>
                <a:off x="768" y="1584"/>
                <a:ext cx="2928" cy="336"/>
              </a:xfrm>
              <a:prstGeom prst="roundRect">
                <a:avLst>
                  <a:gd name="adj" fmla="val 16667"/>
                </a:avLst>
              </a:prstGeom>
              <a:noFill/>
              <a:ln w="38100" algn="ctr">
                <a:solidFill>
                  <a:srgbClr val="FF0000"/>
                </a:solidFill>
                <a:round/>
                <a:headEnd/>
                <a:tailEnd/>
              </a:ln>
              <a:effectLst/>
            </p:spPr>
            <p:txBody>
              <a:bodyPr wrap="none" anchor="ctr"/>
              <a:lstStyle/>
              <a:p>
                <a:endParaRPr lang="en-US"/>
              </a:p>
            </p:txBody>
          </p:sp>
          <p:sp>
            <p:nvSpPr>
              <p:cNvPr id="1683471" name="Line 15"/>
              <p:cNvSpPr>
                <a:spLocks noChangeShapeType="1"/>
              </p:cNvSpPr>
              <p:nvPr/>
            </p:nvSpPr>
            <p:spPr bwMode="auto">
              <a:xfrm>
                <a:off x="3697" y="1761"/>
                <a:ext cx="141" cy="257"/>
              </a:xfrm>
              <a:prstGeom prst="line">
                <a:avLst/>
              </a:prstGeom>
              <a:noFill/>
              <a:ln w="38100">
                <a:solidFill>
                  <a:srgbClr val="FF0000"/>
                </a:solidFill>
                <a:round/>
                <a:headEnd/>
                <a:tailEnd/>
              </a:ln>
              <a:effectLst/>
            </p:spPr>
            <p:txBody>
              <a:bodyPr/>
              <a:lstStyle/>
              <a:p>
                <a:endParaRPr lang="en-US"/>
              </a:p>
            </p:txBody>
          </p:sp>
          <p:sp>
            <p:nvSpPr>
              <p:cNvPr id="20" name="AutoShape 14"/>
              <p:cNvSpPr>
                <a:spLocks noChangeArrowheads="1"/>
              </p:cNvSpPr>
              <p:nvPr/>
            </p:nvSpPr>
            <p:spPr bwMode="auto">
              <a:xfrm>
                <a:off x="248" y="3793"/>
                <a:ext cx="2946" cy="789"/>
              </a:xfrm>
              <a:prstGeom prst="roundRect">
                <a:avLst>
                  <a:gd name="adj" fmla="val 16667"/>
                </a:avLst>
              </a:prstGeom>
              <a:noFill/>
              <a:ln w="38100" algn="ctr">
                <a:solidFill>
                  <a:srgbClr val="FF0000"/>
                </a:solidFill>
                <a:round/>
                <a:headEnd/>
                <a:tailEnd/>
              </a:ln>
              <a:effectLst/>
            </p:spPr>
            <p:txBody>
              <a:bodyPr wrap="none" anchor="ctr"/>
              <a:lstStyle/>
              <a:p>
                <a:endParaRPr lang="en-US"/>
              </a:p>
            </p:txBody>
          </p:sp>
        </p:grpSp>
      </p:grpSp>
      <p:sp>
        <p:nvSpPr>
          <p:cNvPr id="21" name="Text Box 11"/>
          <p:cNvSpPr txBox="1">
            <a:spLocks noChangeArrowheads="1"/>
          </p:cNvSpPr>
          <p:nvPr/>
        </p:nvSpPr>
        <p:spPr bwMode="auto">
          <a:xfrm>
            <a:off x="385763" y="5702300"/>
            <a:ext cx="3746500" cy="1155700"/>
          </a:xfrm>
          <a:prstGeom prst="rect">
            <a:avLst/>
          </a:prstGeom>
          <a:noFill/>
          <a:ln w="9525">
            <a:noFill/>
            <a:miter lim="800000"/>
            <a:headEnd/>
            <a:tailEnd/>
          </a:ln>
        </p:spPr>
        <p:txBody>
          <a:bodyPr wrap="none">
            <a:prstTxWarp prst="textNoShape">
              <a:avLst/>
            </a:prstTxWarp>
            <a:spAutoFit/>
          </a:bodyPr>
          <a:lstStyle/>
          <a:p>
            <a:pPr>
              <a:buFontTx/>
              <a:buChar char="•"/>
            </a:pPr>
            <a:r>
              <a:rPr lang="en-US" sz="1400" b="1" dirty="0"/>
              <a:t> Central “monolithic” habitat</a:t>
            </a:r>
          </a:p>
          <a:p>
            <a:pPr>
              <a:buFontTx/>
              <a:buChar char="•"/>
            </a:pPr>
            <a:r>
              <a:rPr lang="en-US" sz="1400" b="1" dirty="0"/>
              <a:t> 2 </a:t>
            </a:r>
            <a:r>
              <a:rPr lang="en-US" sz="1400" b="1" dirty="0" err="1"/>
              <a:t>SPRs</a:t>
            </a:r>
            <a:r>
              <a:rPr lang="en-US" sz="1400" b="1" dirty="0"/>
              <a:t> (crew of 2, 100 km traverse)</a:t>
            </a:r>
          </a:p>
          <a:p>
            <a:pPr>
              <a:buFontTx/>
              <a:buChar char="•"/>
            </a:pPr>
            <a:r>
              <a:rPr lang="en-US" sz="1400" b="1" dirty="0"/>
              <a:t> 2 </a:t>
            </a:r>
            <a:r>
              <a:rPr lang="en-US" sz="1400" b="1" dirty="0" err="1"/>
              <a:t>upressurized</a:t>
            </a:r>
            <a:r>
              <a:rPr lang="en-US" sz="1400" b="1" dirty="0"/>
              <a:t> rovers (~LRV)</a:t>
            </a:r>
          </a:p>
          <a:p>
            <a:pPr>
              <a:buFontTx/>
              <a:buChar char="•"/>
            </a:pPr>
            <a:r>
              <a:rPr lang="en-US" sz="1400" b="1" dirty="0"/>
              <a:t> Nuclear power for base</a:t>
            </a:r>
          </a:p>
          <a:p>
            <a:pPr>
              <a:buFontTx/>
              <a:buChar char="•"/>
            </a:pPr>
            <a:r>
              <a:rPr lang="en-US" sz="1400" b="1" dirty="0"/>
              <a:t> ISRU (propellant and crew consumables)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5" name="Footer Placeholder 3"/>
          <p:cNvSpPr>
            <a:spLocks noGrp="1"/>
          </p:cNvSpPr>
          <p:nvPr>
            <p:ph type="ftr" sz="quarter" idx="4294967295"/>
          </p:nvPr>
        </p:nvSpPr>
        <p:spPr>
          <a:xfrm>
            <a:off x="3124200" y="6553200"/>
            <a:ext cx="2895600" cy="304800"/>
          </a:xfrm>
          <a:prstGeom prst="rect">
            <a:avLst/>
          </a:prstGeom>
        </p:spPr>
        <p:txBody>
          <a:bodyPr/>
          <a:lstStyle/>
          <a:p>
            <a:r>
              <a:rPr lang="en-US"/>
              <a:t> </a:t>
            </a:r>
          </a:p>
        </p:txBody>
      </p:sp>
      <p:pic>
        <p:nvPicPr>
          <p:cNvPr id="1569794" name="Picture 2" descr="Slide21"/>
          <p:cNvPicPr>
            <a:picLocks noChangeAspect="1" noChangeArrowheads="1"/>
          </p:cNvPicPr>
          <p:nvPr/>
        </p:nvPicPr>
        <p:blipFill>
          <a:blip r:embed="rId4" cstate="print"/>
          <a:srcRect l="9337" t="12379" r="3526"/>
          <a:stretch>
            <a:fillRect/>
          </a:stretch>
        </p:blipFill>
        <p:spPr bwMode="auto">
          <a:xfrm>
            <a:off x="1828800" y="990600"/>
            <a:ext cx="7315200" cy="5516563"/>
          </a:xfrm>
          <a:prstGeom prst="rect">
            <a:avLst/>
          </a:prstGeom>
          <a:noFill/>
        </p:spPr>
      </p:pic>
      <p:sp>
        <p:nvSpPr>
          <p:cNvPr id="1569795" name="Rectangle 3"/>
          <p:cNvSpPr>
            <a:spLocks noGrp="1" noChangeArrowheads="1"/>
          </p:cNvSpPr>
          <p:nvPr>
            <p:ph type="title"/>
          </p:nvPr>
        </p:nvSpPr>
        <p:spPr/>
        <p:txBody>
          <a:bodyPr/>
          <a:lstStyle/>
          <a:p>
            <a:r>
              <a:rPr lang="en-US" dirty="0">
                <a:solidFill>
                  <a:srgbClr val="000000"/>
                </a:solidFill>
              </a:rPr>
              <a:t>Mars Design Reference Architecture 5.0</a:t>
            </a:r>
            <a:br>
              <a:rPr lang="en-US" dirty="0">
                <a:solidFill>
                  <a:srgbClr val="000000"/>
                </a:solidFill>
              </a:rPr>
            </a:br>
            <a:r>
              <a:rPr lang="en-US" dirty="0">
                <a:solidFill>
                  <a:srgbClr val="000000"/>
                </a:solidFill>
              </a:rPr>
              <a:t>Example Long-Range Exploration Scenario</a:t>
            </a:r>
          </a:p>
        </p:txBody>
      </p:sp>
      <p:sp>
        <p:nvSpPr>
          <p:cNvPr id="1569796" name="Rectangle 4"/>
          <p:cNvSpPr>
            <a:spLocks noGrp="1" noChangeArrowheads="1"/>
          </p:cNvSpPr>
          <p:nvPr>
            <p:ph type="body" idx="1"/>
          </p:nvPr>
        </p:nvSpPr>
        <p:spPr>
          <a:xfrm>
            <a:off x="152400" y="1143000"/>
            <a:ext cx="1752600" cy="5410200"/>
          </a:xfrm>
        </p:spPr>
        <p:txBody>
          <a:bodyPr/>
          <a:lstStyle/>
          <a:p>
            <a:r>
              <a:rPr lang="en-US" sz="1400" b="0"/>
              <a:t>Landing site in a “safe” but relatively uninteresting location</a:t>
            </a:r>
          </a:p>
          <a:p>
            <a:r>
              <a:rPr lang="en-US" sz="1400" b="0"/>
              <a:t>Geologic diversity obtained via exploration range</a:t>
            </a:r>
          </a:p>
          <a:p>
            <a:r>
              <a:rPr lang="en-US" sz="1400" b="0"/>
              <a:t>Example case studies developed to understand exploration capability needs</a:t>
            </a:r>
          </a:p>
          <a:p>
            <a:r>
              <a:rPr lang="en-US" sz="1400" b="0"/>
              <a:t>RED line indicates a  set of  example science  traverses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20" name="Footer Placeholder 4"/>
          <p:cNvSpPr>
            <a:spLocks noGrp="1"/>
          </p:cNvSpPr>
          <p:nvPr>
            <p:ph type="ftr" sz="quarter" idx="10"/>
          </p:nvPr>
        </p:nvSpPr>
        <p:spPr/>
        <p:txBody>
          <a:bodyPr/>
          <a:lstStyle/>
          <a:p>
            <a:r>
              <a:rPr lang="en-US"/>
              <a:t> </a:t>
            </a:r>
          </a:p>
        </p:txBody>
      </p:sp>
      <p:pic>
        <p:nvPicPr>
          <p:cNvPr id="1326127" name="Picture 47" descr="redsurface"/>
          <p:cNvPicPr>
            <a:picLocks noChangeAspect="1" noChangeArrowheads="1"/>
          </p:cNvPicPr>
          <p:nvPr/>
        </p:nvPicPr>
        <p:blipFill>
          <a:blip r:embed="rId4" cstate="print"/>
          <a:srcRect/>
          <a:stretch>
            <a:fillRect/>
          </a:stretch>
        </p:blipFill>
        <p:spPr bwMode="auto">
          <a:xfrm>
            <a:off x="4719638" y="990600"/>
            <a:ext cx="4424362" cy="5257800"/>
          </a:xfrm>
          <a:prstGeom prst="rect">
            <a:avLst/>
          </a:prstGeom>
          <a:noFill/>
        </p:spPr>
      </p:pic>
      <p:sp>
        <p:nvSpPr>
          <p:cNvPr id="1326082" name="Rectangle 2"/>
          <p:cNvSpPr>
            <a:spLocks noGrp="1" noChangeArrowheads="1"/>
          </p:cNvSpPr>
          <p:nvPr>
            <p:ph type="title"/>
          </p:nvPr>
        </p:nvSpPr>
        <p:spPr/>
        <p:txBody>
          <a:bodyPr/>
          <a:lstStyle/>
          <a:p>
            <a:r>
              <a:rPr lang="en-US" dirty="0">
                <a:solidFill>
                  <a:srgbClr val="000000"/>
                </a:solidFill>
              </a:rPr>
              <a:t>Mars Design Reference Architecture 5.0</a:t>
            </a:r>
            <a:br>
              <a:rPr lang="en-US" dirty="0">
                <a:solidFill>
                  <a:srgbClr val="000000"/>
                </a:solidFill>
              </a:rPr>
            </a:br>
            <a:r>
              <a:rPr lang="en-US" dirty="0">
                <a:solidFill>
                  <a:srgbClr val="000000"/>
                </a:solidFill>
              </a:rPr>
              <a:t>Planetary Protection</a:t>
            </a:r>
          </a:p>
        </p:txBody>
      </p:sp>
      <p:sp>
        <p:nvSpPr>
          <p:cNvPr id="1326083" name="Rectangle 3"/>
          <p:cNvSpPr>
            <a:spLocks noGrp="1" noChangeArrowheads="1"/>
          </p:cNvSpPr>
          <p:nvPr>
            <p:ph type="body" sz="half" idx="1"/>
          </p:nvPr>
        </p:nvSpPr>
        <p:spPr>
          <a:xfrm>
            <a:off x="152400" y="1143000"/>
            <a:ext cx="4572000" cy="5715000"/>
          </a:xfrm>
        </p:spPr>
        <p:txBody>
          <a:bodyPr/>
          <a:lstStyle/>
          <a:p>
            <a:pPr marL="168275" indent="-168275">
              <a:lnSpc>
                <a:spcPct val="80000"/>
              </a:lnSpc>
            </a:pPr>
            <a:r>
              <a:rPr lang="en-US" sz="1400"/>
              <a:t>NASA Planetary Protection Policy is consistent with the COSPAR policy and is documented in NASA Policy Directive NPD 8020.7</a:t>
            </a:r>
          </a:p>
          <a:p>
            <a:pPr marL="625475" lvl="1" indent="-168275">
              <a:lnSpc>
                <a:spcPct val="80000"/>
              </a:lnSpc>
            </a:pPr>
            <a:r>
              <a:rPr lang="en-US" sz="1200" b="0"/>
              <a:t>Specific requirements for human missions have not yet been issued. </a:t>
            </a:r>
          </a:p>
          <a:p>
            <a:pPr marL="168275" indent="-168275">
              <a:lnSpc>
                <a:spcPct val="80000"/>
              </a:lnSpc>
            </a:pPr>
            <a:r>
              <a:rPr lang="en-US" sz="1400"/>
              <a:t>"Special regions" are areas that can be identified as being especially vulnerable to biological contamination and requiring special protections</a:t>
            </a:r>
          </a:p>
          <a:p>
            <a:pPr marL="625475" lvl="1" indent="-168275">
              <a:lnSpc>
                <a:spcPct val="80000"/>
              </a:lnSpc>
              <a:buFontTx/>
              <a:buNone/>
            </a:pPr>
            <a:r>
              <a:rPr lang="en-US" sz="1200"/>
              <a:t>	</a:t>
            </a:r>
            <a:r>
              <a:rPr lang="en-US" sz="1200" b="0" i="1"/>
              <a:t>“A region within which terrestrial organisms are likely to propagate, OR A region that is interpreted to have a high potential for the existence of extant Martian life forms.“</a:t>
            </a:r>
            <a:r>
              <a:rPr lang="en-US" sz="1200" b="0"/>
              <a:t> COSPAR 2002</a:t>
            </a:r>
          </a:p>
          <a:p>
            <a:pPr marL="168275" indent="-168275">
              <a:lnSpc>
                <a:spcPct val="80000"/>
              </a:lnSpc>
            </a:pPr>
            <a:r>
              <a:rPr lang="en-US" sz="1400"/>
              <a:t> "Zones of Minimum Biological Risk" (ZMBRs) are regions that have been demonstrated to be safe for humans.</a:t>
            </a:r>
          </a:p>
          <a:p>
            <a:pPr marL="625475" lvl="1" indent="-168275">
              <a:lnSpc>
                <a:spcPct val="80000"/>
              </a:lnSpc>
            </a:pPr>
            <a:r>
              <a:rPr lang="en-US" sz="1200" b="0"/>
              <a:t>Astronauts will only be allowed in areas that have been demonstrated to be safe. </a:t>
            </a:r>
          </a:p>
          <a:p>
            <a:pPr marL="168275" indent="-168275">
              <a:lnSpc>
                <a:spcPct val="80000"/>
              </a:lnSpc>
            </a:pPr>
            <a:r>
              <a:rPr lang="en-US" sz="1400"/>
              <a:t>Exploration plans and systems must be designed to maximize exploration efficiency while maintaining effective planetary protection controls</a:t>
            </a:r>
          </a:p>
          <a:p>
            <a:pPr marL="625475" lvl="1" indent="-168275">
              <a:lnSpc>
                <a:spcPct val="80000"/>
              </a:lnSpc>
            </a:pPr>
            <a:r>
              <a:rPr lang="en-US" sz="1200" b="0"/>
              <a:t>Sterilization of hardware</a:t>
            </a:r>
          </a:p>
          <a:p>
            <a:pPr marL="625475" lvl="1" indent="-168275">
              <a:lnSpc>
                <a:spcPct val="80000"/>
              </a:lnSpc>
            </a:pPr>
            <a:r>
              <a:rPr lang="en-US" sz="1200" b="0"/>
              <a:t>Minimized contamination release from human systems into the environment</a:t>
            </a:r>
          </a:p>
          <a:p>
            <a:pPr marL="625475" lvl="1" indent="-168275">
              <a:lnSpc>
                <a:spcPct val="80000"/>
              </a:lnSpc>
            </a:pPr>
            <a:r>
              <a:rPr lang="en-US" sz="1200" b="0"/>
              <a:t>Human/robotic partnerships</a:t>
            </a:r>
          </a:p>
          <a:p>
            <a:pPr marL="625475" lvl="1" indent="-168275">
              <a:lnSpc>
                <a:spcPct val="80000"/>
              </a:lnSpc>
            </a:pPr>
            <a:r>
              <a:rPr lang="en-US" sz="1200" b="0"/>
              <a:t>Human health monitoring</a:t>
            </a:r>
          </a:p>
          <a:p>
            <a:pPr marL="168275" indent="-168275">
              <a:lnSpc>
                <a:spcPct val="80000"/>
              </a:lnSpc>
            </a:pPr>
            <a:r>
              <a:rPr lang="en-US" sz="1400"/>
              <a:t>Safeguarding the Earth, and by extension astronauts, from harmful backward contamination must always be the highest planetary protection priority</a:t>
            </a:r>
          </a:p>
        </p:txBody>
      </p:sp>
      <p:sp>
        <p:nvSpPr>
          <p:cNvPr id="1326085" name="Oval 5"/>
          <p:cNvSpPr>
            <a:spLocks noChangeArrowheads="1"/>
          </p:cNvSpPr>
          <p:nvPr/>
        </p:nvSpPr>
        <p:spPr bwMode="auto">
          <a:xfrm rot="2394844">
            <a:off x="5257800" y="3276600"/>
            <a:ext cx="1295400" cy="2057400"/>
          </a:xfrm>
          <a:prstGeom prst="ellipse">
            <a:avLst/>
          </a:prstGeom>
          <a:noFill/>
          <a:ln w="57150" algn="ctr">
            <a:solidFill>
              <a:srgbClr val="FF0000"/>
            </a:solidFill>
            <a:prstDash val="sysDot"/>
            <a:round/>
            <a:headEnd/>
            <a:tailEnd/>
          </a:ln>
          <a:effectLst/>
        </p:spPr>
        <p:txBody>
          <a:bodyPr wrap="none" anchor="ctr"/>
          <a:lstStyle/>
          <a:p>
            <a:endParaRPr lang="en-US"/>
          </a:p>
        </p:txBody>
      </p:sp>
      <p:sp>
        <p:nvSpPr>
          <p:cNvPr id="1326086" name="Text Box 6"/>
          <p:cNvSpPr txBox="1">
            <a:spLocks noChangeArrowheads="1"/>
          </p:cNvSpPr>
          <p:nvPr/>
        </p:nvSpPr>
        <p:spPr bwMode="auto">
          <a:xfrm>
            <a:off x="4724400" y="2819400"/>
            <a:ext cx="1822450" cy="641350"/>
          </a:xfrm>
          <a:prstGeom prst="rect">
            <a:avLst/>
          </a:prstGeom>
          <a:noFill/>
          <a:ln w="9525" algn="ctr">
            <a:noFill/>
            <a:miter lim="800000"/>
            <a:headEnd/>
            <a:tailEnd/>
          </a:ln>
          <a:effectLst/>
        </p:spPr>
        <p:txBody>
          <a:bodyPr>
            <a:spAutoFit/>
          </a:bodyPr>
          <a:lstStyle/>
          <a:p>
            <a:pPr algn="ctr"/>
            <a:r>
              <a:rPr lang="en-US" sz="1800">
                <a:solidFill>
                  <a:srgbClr val="FF0000"/>
                </a:solidFill>
              </a:rPr>
              <a:t>Hypothetical Special Region</a:t>
            </a:r>
          </a:p>
        </p:txBody>
      </p:sp>
      <p:sp>
        <p:nvSpPr>
          <p:cNvPr id="1326087" name="Oval 7"/>
          <p:cNvSpPr>
            <a:spLocks noChangeArrowheads="1"/>
          </p:cNvSpPr>
          <p:nvPr/>
        </p:nvSpPr>
        <p:spPr bwMode="auto">
          <a:xfrm>
            <a:off x="8632825" y="5283200"/>
            <a:ext cx="152400" cy="152400"/>
          </a:xfrm>
          <a:prstGeom prst="ellipse">
            <a:avLst/>
          </a:prstGeom>
          <a:solidFill>
            <a:schemeClr val="bg1"/>
          </a:solidFill>
          <a:ln w="9525" algn="ctr">
            <a:solidFill>
              <a:schemeClr val="accent2"/>
            </a:solidFill>
            <a:round/>
            <a:headEnd/>
            <a:tailEnd/>
          </a:ln>
          <a:effectLst/>
        </p:spPr>
        <p:txBody>
          <a:bodyPr wrap="none" anchor="ctr"/>
          <a:lstStyle/>
          <a:p>
            <a:endParaRPr lang="en-US"/>
          </a:p>
        </p:txBody>
      </p:sp>
      <p:sp>
        <p:nvSpPr>
          <p:cNvPr id="1326088" name="Text Box 8"/>
          <p:cNvSpPr txBox="1">
            <a:spLocks noChangeArrowheads="1"/>
          </p:cNvSpPr>
          <p:nvPr/>
        </p:nvSpPr>
        <p:spPr bwMode="auto">
          <a:xfrm>
            <a:off x="7772400" y="5334000"/>
            <a:ext cx="990600" cy="517525"/>
          </a:xfrm>
          <a:prstGeom prst="rect">
            <a:avLst/>
          </a:prstGeom>
          <a:noFill/>
          <a:ln w="9525" algn="ctr">
            <a:noFill/>
            <a:miter lim="800000"/>
            <a:headEnd/>
            <a:tailEnd/>
          </a:ln>
          <a:effectLst/>
        </p:spPr>
        <p:txBody>
          <a:bodyPr>
            <a:spAutoFit/>
          </a:bodyPr>
          <a:lstStyle/>
          <a:p>
            <a:pPr algn="ctr"/>
            <a:r>
              <a:rPr lang="en-US" sz="1400">
                <a:solidFill>
                  <a:schemeClr val="bg1"/>
                </a:solidFill>
              </a:rPr>
              <a:t>Landing Site</a:t>
            </a:r>
          </a:p>
        </p:txBody>
      </p:sp>
      <p:sp>
        <p:nvSpPr>
          <p:cNvPr id="1326102" name="Text Box 22"/>
          <p:cNvSpPr txBox="1">
            <a:spLocks noChangeArrowheads="1"/>
          </p:cNvSpPr>
          <p:nvPr/>
        </p:nvSpPr>
        <p:spPr bwMode="auto">
          <a:xfrm>
            <a:off x="4800600" y="1050925"/>
            <a:ext cx="1905000" cy="701675"/>
          </a:xfrm>
          <a:prstGeom prst="rect">
            <a:avLst/>
          </a:prstGeom>
          <a:noFill/>
          <a:ln w="9525" algn="ctr">
            <a:noFill/>
            <a:miter lim="800000"/>
            <a:headEnd/>
            <a:tailEnd/>
          </a:ln>
          <a:effectLst/>
        </p:spPr>
        <p:txBody>
          <a:bodyPr>
            <a:spAutoFit/>
          </a:bodyPr>
          <a:lstStyle/>
          <a:p>
            <a:pPr algn="ctr"/>
            <a:r>
              <a:rPr lang="en-US" sz="2000">
                <a:solidFill>
                  <a:schemeClr val="bg1"/>
                </a:solidFill>
              </a:rPr>
              <a:t>Conceptual Example</a:t>
            </a:r>
          </a:p>
        </p:txBody>
      </p:sp>
      <p:sp>
        <p:nvSpPr>
          <p:cNvPr id="1326111" name="Text Box 31"/>
          <p:cNvSpPr txBox="1">
            <a:spLocks noChangeArrowheads="1"/>
          </p:cNvSpPr>
          <p:nvPr/>
        </p:nvSpPr>
        <p:spPr bwMode="auto">
          <a:xfrm>
            <a:off x="5257800" y="5715000"/>
            <a:ext cx="2514600" cy="396875"/>
          </a:xfrm>
          <a:prstGeom prst="rect">
            <a:avLst/>
          </a:prstGeom>
          <a:noFill/>
          <a:ln w="9525" algn="ctr">
            <a:noFill/>
            <a:miter lim="800000"/>
            <a:headEnd/>
            <a:tailEnd/>
          </a:ln>
          <a:effectLst/>
        </p:spPr>
        <p:txBody>
          <a:bodyPr>
            <a:spAutoFit/>
          </a:bodyPr>
          <a:lstStyle/>
          <a:p>
            <a:r>
              <a:rPr lang="en-US" sz="1000">
                <a:solidFill>
                  <a:schemeClr val="bg1"/>
                </a:solidFill>
              </a:rPr>
              <a:t>Example Robotic Traverse</a:t>
            </a:r>
          </a:p>
          <a:p>
            <a:r>
              <a:rPr lang="en-US" sz="1000">
                <a:solidFill>
                  <a:schemeClr val="bg1"/>
                </a:solidFill>
              </a:rPr>
              <a:t>Example Human Traverse</a:t>
            </a:r>
          </a:p>
        </p:txBody>
      </p:sp>
      <p:sp>
        <p:nvSpPr>
          <p:cNvPr id="1326113" name="Freeform 33"/>
          <p:cNvSpPr>
            <a:spLocks/>
          </p:cNvSpPr>
          <p:nvPr/>
        </p:nvSpPr>
        <p:spPr bwMode="auto">
          <a:xfrm>
            <a:off x="7610475" y="1625600"/>
            <a:ext cx="1274763" cy="3657600"/>
          </a:xfrm>
          <a:custGeom>
            <a:avLst/>
            <a:gdLst/>
            <a:ahLst/>
            <a:cxnLst>
              <a:cxn ang="0">
                <a:pos x="692" y="2304"/>
              </a:cxn>
              <a:cxn ang="0">
                <a:pos x="664" y="1381"/>
              </a:cxn>
              <a:cxn ang="0">
                <a:pos x="692" y="1088"/>
              </a:cxn>
              <a:cxn ang="0">
                <a:pos x="719" y="658"/>
              </a:cxn>
              <a:cxn ang="0">
                <a:pos x="765" y="521"/>
              </a:cxn>
              <a:cxn ang="0">
                <a:pos x="783" y="466"/>
              </a:cxn>
              <a:cxn ang="0">
                <a:pos x="664" y="128"/>
              </a:cxn>
              <a:cxn ang="0">
                <a:pos x="591" y="18"/>
              </a:cxn>
              <a:cxn ang="0">
                <a:pos x="536" y="0"/>
              </a:cxn>
              <a:cxn ang="0">
                <a:pos x="408" y="9"/>
              </a:cxn>
              <a:cxn ang="0">
                <a:pos x="353" y="27"/>
              </a:cxn>
              <a:cxn ang="0">
                <a:pos x="289" y="91"/>
              </a:cxn>
              <a:cxn ang="0">
                <a:pos x="116" y="128"/>
              </a:cxn>
              <a:cxn ang="0">
                <a:pos x="97" y="146"/>
              </a:cxn>
              <a:cxn ang="0">
                <a:pos x="70" y="155"/>
              </a:cxn>
              <a:cxn ang="0">
                <a:pos x="33" y="238"/>
              </a:cxn>
              <a:cxn ang="0">
                <a:pos x="107" y="375"/>
              </a:cxn>
              <a:cxn ang="0">
                <a:pos x="171" y="430"/>
              </a:cxn>
              <a:cxn ang="0">
                <a:pos x="408" y="576"/>
              </a:cxn>
              <a:cxn ang="0">
                <a:pos x="436" y="622"/>
              </a:cxn>
              <a:cxn ang="0">
                <a:pos x="527" y="677"/>
              </a:cxn>
              <a:cxn ang="0">
                <a:pos x="481" y="1161"/>
              </a:cxn>
              <a:cxn ang="0">
                <a:pos x="289" y="1170"/>
              </a:cxn>
              <a:cxn ang="0">
                <a:pos x="235" y="1134"/>
              </a:cxn>
              <a:cxn ang="0">
                <a:pos x="225" y="1106"/>
              </a:cxn>
              <a:cxn ang="0">
                <a:pos x="171" y="1079"/>
              </a:cxn>
              <a:cxn ang="0">
                <a:pos x="107" y="1125"/>
              </a:cxn>
              <a:cxn ang="0">
                <a:pos x="116" y="1216"/>
              </a:cxn>
              <a:cxn ang="0">
                <a:pos x="161" y="1253"/>
              </a:cxn>
              <a:cxn ang="0">
                <a:pos x="363" y="1353"/>
              </a:cxn>
              <a:cxn ang="0">
                <a:pos x="463" y="1426"/>
              </a:cxn>
              <a:cxn ang="0">
                <a:pos x="527" y="1499"/>
              </a:cxn>
              <a:cxn ang="0">
                <a:pos x="545" y="1518"/>
              </a:cxn>
              <a:cxn ang="0">
                <a:pos x="675" y="1801"/>
              </a:cxn>
            </a:cxnLst>
            <a:rect l="0" t="0" r="r" b="b"/>
            <a:pathLst>
              <a:path w="803" h="2304">
                <a:moveTo>
                  <a:pt x="692" y="2304"/>
                </a:moveTo>
                <a:cubicBezTo>
                  <a:pt x="687" y="2150"/>
                  <a:pt x="664" y="1584"/>
                  <a:pt x="664" y="1381"/>
                </a:cubicBezTo>
                <a:cubicBezTo>
                  <a:pt x="664" y="1245"/>
                  <a:pt x="658" y="1191"/>
                  <a:pt x="692" y="1088"/>
                </a:cubicBezTo>
                <a:cubicBezTo>
                  <a:pt x="703" y="938"/>
                  <a:pt x="710" y="813"/>
                  <a:pt x="719" y="658"/>
                </a:cubicBezTo>
                <a:cubicBezTo>
                  <a:pt x="722" y="603"/>
                  <a:pt x="745" y="568"/>
                  <a:pt x="765" y="521"/>
                </a:cubicBezTo>
                <a:cubicBezTo>
                  <a:pt x="773" y="503"/>
                  <a:pt x="783" y="466"/>
                  <a:pt x="783" y="466"/>
                </a:cubicBezTo>
                <a:cubicBezTo>
                  <a:pt x="803" y="307"/>
                  <a:pt x="775" y="233"/>
                  <a:pt x="664" y="128"/>
                </a:cubicBezTo>
                <a:cubicBezTo>
                  <a:pt x="655" y="102"/>
                  <a:pt x="616" y="31"/>
                  <a:pt x="591" y="18"/>
                </a:cubicBezTo>
                <a:cubicBezTo>
                  <a:pt x="574" y="9"/>
                  <a:pt x="536" y="0"/>
                  <a:pt x="536" y="0"/>
                </a:cubicBezTo>
                <a:cubicBezTo>
                  <a:pt x="493" y="3"/>
                  <a:pt x="450" y="3"/>
                  <a:pt x="408" y="9"/>
                </a:cubicBezTo>
                <a:cubicBezTo>
                  <a:pt x="389" y="12"/>
                  <a:pt x="353" y="27"/>
                  <a:pt x="353" y="27"/>
                </a:cubicBezTo>
                <a:cubicBezTo>
                  <a:pt x="330" y="52"/>
                  <a:pt x="318" y="72"/>
                  <a:pt x="289" y="91"/>
                </a:cubicBezTo>
                <a:cubicBezTo>
                  <a:pt x="262" y="174"/>
                  <a:pt x="295" y="102"/>
                  <a:pt x="116" y="128"/>
                </a:cubicBezTo>
                <a:cubicBezTo>
                  <a:pt x="107" y="129"/>
                  <a:pt x="105" y="142"/>
                  <a:pt x="97" y="146"/>
                </a:cubicBezTo>
                <a:cubicBezTo>
                  <a:pt x="89" y="151"/>
                  <a:pt x="79" y="152"/>
                  <a:pt x="70" y="155"/>
                </a:cubicBezTo>
                <a:cubicBezTo>
                  <a:pt x="60" y="185"/>
                  <a:pt x="44" y="208"/>
                  <a:pt x="33" y="238"/>
                </a:cubicBezTo>
                <a:cubicBezTo>
                  <a:pt x="23" y="376"/>
                  <a:pt x="0" y="358"/>
                  <a:pt x="107" y="375"/>
                </a:cubicBezTo>
                <a:cubicBezTo>
                  <a:pt x="143" y="387"/>
                  <a:pt x="158" y="393"/>
                  <a:pt x="171" y="430"/>
                </a:cubicBezTo>
                <a:cubicBezTo>
                  <a:pt x="187" y="619"/>
                  <a:pt x="174" y="566"/>
                  <a:pt x="408" y="576"/>
                </a:cubicBezTo>
                <a:cubicBezTo>
                  <a:pt x="462" y="628"/>
                  <a:pt x="392" y="556"/>
                  <a:pt x="436" y="622"/>
                </a:cubicBezTo>
                <a:cubicBezTo>
                  <a:pt x="457" y="654"/>
                  <a:pt x="493" y="665"/>
                  <a:pt x="527" y="677"/>
                </a:cubicBezTo>
                <a:cubicBezTo>
                  <a:pt x="632" y="834"/>
                  <a:pt x="666" y="1071"/>
                  <a:pt x="481" y="1161"/>
                </a:cubicBezTo>
                <a:cubicBezTo>
                  <a:pt x="439" y="1227"/>
                  <a:pt x="355" y="1183"/>
                  <a:pt x="289" y="1170"/>
                </a:cubicBezTo>
                <a:cubicBezTo>
                  <a:pt x="271" y="1158"/>
                  <a:pt x="253" y="1146"/>
                  <a:pt x="235" y="1134"/>
                </a:cubicBezTo>
                <a:cubicBezTo>
                  <a:pt x="227" y="1129"/>
                  <a:pt x="231" y="1114"/>
                  <a:pt x="225" y="1106"/>
                </a:cubicBezTo>
                <a:cubicBezTo>
                  <a:pt x="212" y="1090"/>
                  <a:pt x="189" y="1085"/>
                  <a:pt x="171" y="1079"/>
                </a:cubicBezTo>
                <a:cubicBezTo>
                  <a:pt x="107" y="1100"/>
                  <a:pt x="122" y="1079"/>
                  <a:pt x="107" y="1125"/>
                </a:cubicBezTo>
                <a:cubicBezTo>
                  <a:pt x="110" y="1155"/>
                  <a:pt x="106" y="1187"/>
                  <a:pt x="116" y="1216"/>
                </a:cubicBezTo>
                <a:cubicBezTo>
                  <a:pt x="122" y="1234"/>
                  <a:pt x="147" y="1239"/>
                  <a:pt x="161" y="1253"/>
                </a:cubicBezTo>
                <a:cubicBezTo>
                  <a:pt x="221" y="1313"/>
                  <a:pt x="284" y="1334"/>
                  <a:pt x="363" y="1353"/>
                </a:cubicBezTo>
                <a:cubicBezTo>
                  <a:pt x="398" y="1377"/>
                  <a:pt x="428" y="1403"/>
                  <a:pt x="463" y="1426"/>
                </a:cubicBezTo>
                <a:cubicBezTo>
                  <a:pt x="494" y="1474"/>
                  <a:pt x="471" y="1443"/>
                  <a:pt x="527" y="1499"/>
                </a:cubicBezTo>
                <a:cubicBezTo>
                  <a:pt x="533" y="1505"/>
                  <a:pt x="545" y="1518"/>
                  <a:pt x="545" y="1518"/>
                </a:cubicBezTo>
                <a:cubicBezTo>
                  <a:pt x="557" y="1629"/>
                  <a:pt x="629" y="1666"/>
                  <a:pt x="675" y="1801"/>
                </a:cubicBezTo>
              </a:path>
            </a:pathLst>
          </a:custGeom>
          <a:noFill/>
          <a:ln w="28575" cap="flat" cmpd="sng">
            <a:solidFill>
              <a:schemeClr val="bg1"/>
            </a:solidFill>
            <a:prstDash val="solid"/>
            <a:round/>
            <a:headEnd/>
            <a:tailEnd/>
          </a:ln>
          <a:effectLst/>
        </p:spPr>
        <p:txBody>
          <a:bodyPr/>
          <a:lstStyle/>
          <a:p>
            <a:endParaRPr lang="en-US"/>
          </a:p>
        </p:txBody>
      </p:sp>
      <p:sp>
        <p:nvSpPr>
          <p:cNvPr id="1326114" name="Freeform 34"/>
          <p:cNvSpPr>
            <a:spLocks/>
          </p:cNvSpPr>
          <p:nvPr/>
        </p:nvSpPr>
        <p:spPr bwMode="auto">
          <a:xfrm>
            <a:off x="6705600" y="990600"/>
            <a:ext cx="1968500" cy="4318000"/>
          </a:xfrm>
          <a:custGeom>
            <a:avLst/>
            <a:gdLst/>
            <a:ahLst/>
            <a:cxnLst>
              <a:cxn ang="0">
                <a:pos x="1240" y="2720"/>
              </a:cxn>
              <a:cxn ang="0">
                <a:pos x="1160" y="2568"/>
              </a:cxn>
              <a:cxn ang="0">
                <a:pos x="1096" y="2472"/>
              </a:cxn>
              <a:cxn ang="0">
                <a:pos x="1064" y="2448"/>
              </a:cxn>
              <a:cxn ang="0">
                <a:pos x="992" y="2384"/>
              </a:cxn>
              <a:cxn ang="0">
                <a:pos x="952" y="2352"/>
              </a:cxn>
              <a:cxn ang="0">
                <a:pos x="936" y="2328"/>
              </a:cxn>
              <a:cxn ang="0">
                <a:pos x="912" y="2312"/>
              </a:cxn>
              <a:cxn ang="0">
                <a:pos x="736" y="2264"/>
              </a:cxn>
              <a:cxn ang="0">
                <a:pos x="624" y="2152"/>
              </a:cxn>
              <a:cxn ang="0">
                <a:pos x="592" y="2048"/>
              </a:cxn>
              <a:cxn ang="0">
                <a:pos x="552" y="2016"/>
              </a:cxn>
              <a:cxn ang="0">
                <a:pos x="576" y="1944"/>
              </a:cxn>
              <a:cxn ang="0">
                <a:pos x="464" y="1872"/>
              </a:cxn>
              <a:cxn ang="0">
                <a:pos x="488" y="1648"/>
              </a:cxn>
              <a:cxn ang="0">
                <a:pos x="344" y="1336"/>
              </a:cxn>
              <a:cxn ang="0">
                <a:pos x="232" y="1272"/>
              </a:cxn>
              <a:cxn ang="0">
                <a:pos x="184" y="1240"/>
              </a:cxn>
              <a:cxn ang="0">
                <a:pos x="136" y="1200"/>
              </a:cxn>
              <a:cxn ang="0">
                <a:pos x="120" y="1176"/>
              </a:cxn>
              <a:cxn ang="0">
                <a:pos x="24" y="1048"/>
              </a:cxn>
              <a:cxn ang="0">
                <a:pos x="0" y="880"/>
              </a:cxn>
              <a:cxn ang="0">
                <a:pos x="24" y="648"/>
              </a:cxn>
              <a:cxn ang="0">
                <a:pos x="32" y="624"/>
              </a:cxn>
              <a:cxn ang="0">
                <a:pos x="120" y="576"/>
              </a:cxn>
              <a:cxn ang="0">
                <a:pos x="352" y="456"/>
              </a:cxn>
              <a:cxn ang="0">
                <a:pos x="528" y="264"/>
              </a:cxn>
              <a:cxn ang="0">
                <a:pos x="760" y="0"/>
              </a:cxn>
            </a:cxnLst>
            <a:rect l="0" t="0" r="r" b="b"/>
            <a:pathLst>
              <a:path w="1240" h="2720">
                <a:moveTo>
                  <a:pt x="1240" y="2720"/>
                </a:moveTo>
                <a:cubicBezTo>
                  <a:pt x="1225" y="2658"/>
                  <a:pt x="1198" y="2617"/>
                  <a:pt x="1160" y="2568"/>
                </a:cubicBezTo>
                <a:cubicBezTo>
                  <a:pt x="1137" y="2538"/>
                  <a:pt x="1117" y="2504"/>
                  <a:pt x="1096" y="2472"/>
                </a:cubicBezTo>
                <a:cubicBezTo>
                  <a:pt x="1089" y="2461"/>
                  <a:pt x="1074" y="2457"/>
                  <a:pt x="1064" y="2448"/>
                </a:cubicBezTo>
                <a:cubicBezTo>
                  <a:pt x="986" y="2378"/>
                  <a:pt x="1045" y="2419"/>
                  <a:pt x="992" y="2384"/>
                </a:cubicBezTo>
                <a:cubicBezTo>
                  <a:pt x="946" y="2315"/>
                  <a:pt x="1007" y="2396"/>
                  <a:pt x="952" y="2352"/>
                </a:cubicBezTo>
                <a:cubicBezTo>
                  <a:pt x="944" y="2346"/>
                  <a:pt x="943" y="2335"/>
                  <a:pt x="936" y="2328"/>
                </a:cubicBezTo>
                <a:cubicBezTo>
                  <a:pt x="929" y="2321"/>
                  <a:pt x="920" y="2317"/>
                  <a:pt x="912" y="2312"/>
                </a:cubicBezTo>
                <a:cubicBezTo>
                  <a:pt x="855" y="2226"/>
                  <a:pt x="808" y="2356"/>
                  <a:pt x="736" y="2264"/>
                </a:cubicBezTo>
                <a:cubicBezTo>
                  <a:pt x="709" y="2230"/>
                  <a:pt x="654" y="2182"/>
                  <a:pt x="624" y="2152"/>
                </a:cubicBezTo>
                <a:cubicBezTo>
                  <a:pt x="604" y="2093"/>
                  <a:pt x="622" y="2101"/>
                  <a:pt x="592" y="2048"/>
                </a:cubicBezTo>
                <a:cubicBezTo>
                  <a:pt x="577" y="2022"/>
                  <a:pt x="566" y="2042"/>
                  <a:pt x="552" y="2016"/>
                </a:cubicBezTo>
                <a:cubicBezTo>
                  <a:pt x="538" y="1991"/>
                  <a:pt x="585" y="1971"/>
                  <a:pt x="576" y="1944"/>
                </a:cubicBezTo>
                <a:cubicBezTo>
                  <a:pt x="567" y="1930"/>
                  <a:pt x="479" y="1921"/>
                  <a:pt x="464" y="1872"/>
                </a:cubicBezTo>
                <a:cubicBezTo>
                  <a:pt x="449" y="1823"/>
                  <a:pt x="508" y="1737"/>
                  <a:pt x="488" y="1648"/>
                </a:cubicBezTo>
                <a:cubicBezTo>
                  <a:pt x="469" y="1554"/>
                  <a:pt x="423" y="1398"/>
                  <a:pt x="344" y="1336"/>
                </a:cubicBezTo>
                <a:cubicBezTo>
                  <a:pt x="246" y="1260"/>
                  <a:pt x="351" y="1351"/>
                  <a:pt x="232" y="1272"/>
                </a:cubicBezTo>
                <a:cubicBezTo>
                  <a:pt x="216" y="1261"/>
                  <a:pt x="184" y="1240"/>
                  <a:pt x="184" y="1240"/>
                </a:cubicBezTo>
                <a:cubicBezTo>
                  <a:pt x="145" y="1182"/>
                  <a:pt x="197" y="1251"/>
                  <a:pt x="136" y="1200"/>
                </a:cubicBezTo>
                <a:cubicBezTo>
                  <a:pt x="129" y="1194"/>
                  <a:pt x="126" y="1183"/>
                  <a:pt x="120" y="1176"/>
                </a:cubicBezTo>
                <a:cubicBezTo>
                  <a:pt x="82" y="1134"/>
                  <a:pt x="43" y="1104"/>
                  <a:pt x="24" y="1048"/>
                </a:cubicBezTo>
                <a:cubicBezTo>
                  <a:pt x="19" y="987"/>
                  <a:pt x="19" y="937"/>
                  <a:pt x="0" y="880"/>
                </a:cubicBezTo>
                <a:cubicBezTo>
                  <a:pt x="5" y="798"/>
                  <a:pt x="12" y="728"/>
                  <a:pt x="24" y="648"/>
                </a:cubicBezTo>
                <a:cubicBezTo>
                  <a:pt x="25" y="640"/>
                  <a:pt x="26" y="630"/>
                  <a:pt x="32" y="624"/>
                </a:cubicBezTo>
                <a:cubicBezTo>
                  <a:pt x="67" y="589"/>
                  <a:pt x="80" y="596"/>
                  <a:pt x="120" y="576"/>
                </a:cubicBezTo>
                <a:cubicBezTo>
                  <a:pt x="173" y="548"/>
                  <a:pt x="284" y="508"/>
                  <a:pt x="352" y="456"/>
                </a:cubicBezTo>
                <a:cubicBezTo>
                  <a:pt x="389" y="419"/>
                  <a:pt x="460" y="340"/>
                  <a:pt x="528" y="264"/>
                </a:cubicBezTo>
                <a:cubicBezTo>
                  <a:pt x="541" y="238"/>
                  <a:pt x="740" y="20"/>
                  <a:pt x="760" y="0"/>
                </a:cubicBezTo>
              </a:path>
            </a:pathLst>
          </a:custGeom>
          <a:noFill/>
          <a:ln w="28575" cap="flat" cmpd="sng">
            <a:solidFill>
              <a:schemeClr val="bg1"/>
            </a:solidFill>
            <a:prstDash val="solid"/>
            <a:round/>
            <a:headEnd/>
            <a:tailEnd/>
          </a:ln>
          <a:effectLst/>
        </p:spPr>
        <p:txBody>
          <a:bodyPr/>
          <a:lstStyle/>
          <a:p>
            <a:endParaRPr lang="en-US"/>
          </a:p>
        </p:txBody>
      </p:sp>
      <p:sp>
        <p:nvSpPr>
          <p:cNvPr id="1326115" name="Freeform 35"/>
          <p:cNvSpPr>
            <a:spLocks/>
          </p:cNvSpPr>
          <p:nvPr/>
        </p:nvSpPr>
        <p:spPr bwMode="auto">
          <a:xfrm>
            <a:off x="5359400" y="3779838"/>
            <a:ext cx="1727200" cy="1198562"/>
          </a:xfrm>
          <a:custGeom>
            <a:avLst/>
            <a:gdLst/>
            <a:ahLst/>
            <a:cxnLst>
              <a:cxn ang="0">
                <a:pos x="1088" y="755"/>
              </a:cxn>
              <a:cxn ang="0">
                <a:pos x="1032" y="683"/>
              </a:cxn>
              <a:cxn ang="0">
                <a:pos x="688" y="595"/>
              </a:cxn>
              <a:cxn ang="0">
                <a:pos x="608" y="467"/>
              </a:cxn>
              <a:cxn ang="0">
                <a:pos x="584" y="451"/>
              </a:cxn>
              <a:cxn ang="0">
                <a:pos x="512" y="395"/>
              </a:cxn>
              <a:cxn ang="0">
                <a:pos x="472" y="323"/>
              </a:cxn>
              <a:cxn ang="0">
                <a:pos x="480" y="283"/>
              </a:cxn>
              <a:cxn ang="0">
                <a:pos x="592" y="203"/>
              </a:cxn>
              <a:cxn ang="0">
                <a:pos x="600" y="179"/>
              </a:cxn>
              <a:cxn ang="0">
                <a:pos x="464" y="51"/>
              </a:cxn>
              <a:cxn ang="0">
                <a:pos x="416" y="171"/>
              </a:cxn>
              <a:cxn ang="0">
                <a:pos x="320" y="203"/>
              </a:cxn>
              <a:cxn ang="0">
                <a:pos x="336" y="243"/>
              </a:cxn>
              <a:cxn ang="0">
                <a:pos x="192" y="331"/>
              </a:cxn>
              <a:cxn ang="0">
                <a:pos x="200" y="363"/>
              </a:cxn>
              <a:cxn ang="0">
                <a:pos x="280" y="395"/>
              </a:cxn>
              <a:cxn ang="0">
                <a:pos x="272" y="523"/>
              </a:cxn>
              <a:cxn ang="0">
                <a:pos x="224" y="547"/>
              </a:cxn>
              <a:cxn ang="0">
                <a:pos x="176" y="579"/>
              </a:cxn>
              <a:cxn ang="0">
                <a:pos x="40" y="571"/>
              </a:cxn>
              <a:cxn ang="0">
                <a:pos x="16" y="563"/>
              </a:cxn>
              <a:cxn ang="0">
                <a:pos x="0" y="515"/>
              </a:cxn>
              <a:cxn ang="0">
                <a:pos x="48" y="427"/>
              </a:cxn>
              <a:cxn ang="0">
                <a:pos x="208" y="435"/>
              </a:cxn>
              <a:cxn ang="0">
                <a:pos x="232" y="451"/>
              </a:cxn>
              <a:cxn ang="0">
                <a:pos x="240" y="427"/>
              </a:cxn>
              <a:cxn ang="0">
                <a:pos x="264" y="419"/>
              </a:cxn>
              <a:cxn ang="0">
                <a:pos x="448" y="467"/>
              </a:cxn>
              <a:cxn ang="0">
                <a:pos x="552" y="571"/>
              </a:cxn>
              <a:cxn ang="0">
                <a:pos x="688" y="579"/>
              </a:cxn>
              <a:cxn ang="0">
                <a:pos x="712" y="595"/>
              </a:cxn>
            </a:cxnLst>
            <a:rect l="0" t="0" r="r" b="b"/>
            <a:pathLst>
              <a:path w="1088" h="755">
                <a:moveTo>
                  <a:pt x="1088" y="755"/>
                </a:moveTo>
                <a:cubicBezTo>
                  <a:pt x="1075" y="717"/>
                  <a:pt x="1062" y="709"/>
                  <a:pt x="1032" y="683"/>
                </a:cubicBezTo>
                <a:cubicBezTo>
                  <a:pt x="924" y="590"/>
                  <a:pt x="833" y="601"/>
                  <a:pt x="688" y="595"/>
                </a:cubicBezTo>
                <a:cubicBezTo>
                  <a:pt x="633" y="577"/>
                  <a:pt x="624" y="516"/>
                  <a:pt x="608" y="467"/>
                </a:cubicBezTo>
                <a:cubicBezTo>
                  <a:pt x="605" y="458"/>
                  <a:pt x="591" y="457"/>
                  <a:pt x="584" y="451"/>
                </a:cubicBezTo>
                <a:cubicBezTo>
                  <a:pt x="519" y="393"/>
                  <a:pt x="561" y="411"/>
                  <a:pt x="512" y="395"/>
                </a:cubicBezTo>
                <a:cubicBezTo>
                  <a:pt x="503" y="369"/>
                  <a:pt x="472" y="323"/>
                  <a:pt x="472" y="323"/>
                </a:cubicBezTo>
                <a:cubicBezTo>
                  <a:pt x="475" y="310"/>
                  <a:pt x="476" y="296"/>
                  <a:pt x="480" y="283"/>
                </a:cubicBezTo>
                <a:cubicBezTo>
                  <a:pt x="500" y="210"/>
                  <a:pt x="519" y="215"/>
                  <a:pt x="592" y="203"/>
                </a:cubicBezTo>
                <a:cubicBezTo>
                  <a:pt x="595" y="195"/>
                  <a:pt x="600" y="187"/>
                  <a:pt x="600" y="179"/>
                </a:cubicBezTo>
                <a:cubicBezTo>
                  <a:pt x="600" y="0"/>
                  <a:pt x="627" y="41"/>
                  <a:pt x="464" y="51"/>
                </a:cubicBezTo>
                <a:cubicBezTo>
                  <a:pt x="401" y="72"/>
                  <a:pt x="435" y="108"/>
                  <a:pt x="416" y="171"/>
                </a:cubicBezTo>
                <a:cubicBezTo>
                  <a:pt x="408" y="198"/>
                  <a:pt x="343" y="195"/>
                  <a:pt x="320" y="203"/>
                </a:cubicBezTo>
                <a:cubicBezTo>
                  <a:pt x="293" y="284"/>
                  <a:pt x="323" y="167"/>
                  <a:pt x="336" y="243"/>
                </a:cubicBezTo>
                <a:cubicBezTo>
                  <a:pt x="357" y="366"/>
                  <a:pt x="299" y="325"/>
                  <a:pt x="192" y="331"/>
                </a:cubicBezTo>
                <a:cubicBezTo>
                  <a:pt x="195" y="342"/>
                  <a:pt x="190" y="358"/>
                  <a:pt x="200" y="363"/>
                </a:cubicBezTo>
                <a:cubicBezTo>
                  <a:pt x="307" y="422"/>
                  <a:pt x="237" y="331"/>
                  <a:pt x="280" y="395"/>
                </a:cubicBezTo>
                <a:cubicBezTo>
                  <a:pt x="277" y="438"/>
                  <a:pt x="281" y="481"/>
                  <a:pt x="272" y="523"/>
                </a:cubicBezTo>
                <a:cubicBezTo>
                  <a:pt x="269" y="537"/>
                  <a:pt x="233" y="542"/>
                  <a:pt x="224" y="547"/>
                </a:cubicBezTo>
                <a:cubicBezTo>
                  <a:pt x="207" y="556"/>
                  <a:pt x="176" y="579"/>
                  <a:pt x="176" y="579"/>
                </a:cubicBezTo>
                <a:cubicBezTo>
                  <a:pt x="131" y="576"/>
                  <a:pt x="85" y="576"/>
                  <a:pt x="40" y="571"/>
                </a:cubicBezTo>
                <a:cubicBezTo>
                  <a:pt x="32" y="570"/>
                  <a:pt x="21" y="570"/>
                  <a:pt x="16" y="563"/>
                </a:cubicBezTo>
                <a:cubicBezTo>
                  <a:pt x="6" y="549"/>
                  <a:pt x="0" y="515"/>
                  <a:pt x="0" y="515"/>
                </a:cubicBezTo>
                <a:cubicBezTo>
                  <a:pt x="8" y="467"/>
                  <a:pt x="9" y="453"/>
                  <a:pt x="48" y="427"/>
                </a:cubicBezTo>
                <a:cubicBezTo>
                  <a:pt x="101" y="430"/>
                  <a:pt x="155" y="428"/>
                  <a:pt x="208" y="435"/>
                </a:cubicBezTo>
                <a:cubicBezTo>
                  <a:pt x="218" y="436"/>
                  <a:pt x="223" y="453"/>
                  <a:pt x="232" y="451"/>
                </a:cubicBezTo>
                <a:cubicBezTo>
                  <a:pt x="240" y="449"/>
                  <a:pt x="234" y="433"/>
                  <a:pt x="240" y="427"/>
                </a:cubicBezTo>
                <a:cubicBezTo>
                  <a:pt x="246" y="421"/>
                  <a:pt x="256" y="422"/>
                  <a:pt x="264" y="419"/>
                </a:cubicBezTo>
                <a:cubicBezTo>
                  <a:pt x="324" y="439"/>
                  <a:pt x="387" y="452"/>
                  <a:pt x="448" y="467"/>
                </a:cubicBezTo>
                <a:cubicBezTo>
                  <a:pt x="483" y="519"/>
                  <a:pt x="498" y="535"/>
                  <a:pt x="552" y="571"/>
                </a:cubicBezTo>
                <a:cubicBezTo>
                  <a:pt x="590" y="596"/>
                  <a:pt x="643" y="576"/>
                  <a:pt x="688" y="579"/>
                </a:cubicBezTo>
                <a:cubicBezTo>
                  <a:pt x="696" y="584"/>
                  <a:pt x="712" y="595"/>
                  <a:pt x="712" y="595"/>
                </a:cubicBezTo>
              </a:path>
            </a:pathLst>
          </a:custGeom>
          <a:noFill/>
          <a:ln w="28575" cap="flat" cmpd="sng">
            <a:solidFill>
              <a:schemeClr val="bg1"/>
            </a:solidFill>
            <a:prstDash val="sysDot"/>
            <a:round/>
            <a:headEnd/>
            <a:tailEnd/>
          </a:ln>
          <a:effectLst/>
        </p:spPr>
        <p:txBody>
          <a:bodyPr/>
          <a:lstStyle/>
          <a:p>
            <a:endParaRPr lang="en-US"/>
          </a:p>
        </p:txBody>
      </p:sp>
      <p:sp>
        <p:nvSpPr>
          <p:cNvPr id="1326116" name="Freeform 36"/>
          <p:cNvSpPr>
            <a:spLocks/>
          </p:cNvSpPr>
          <p:nvPr/>
        </p:nvSpPr>
        <p:spPr bwMode="auto">
          <a:xfrm>
            <a:off x="8763000" y="5022850"/>
            <a:ext cx="415925" cy="298450"/>
          </a:xfrm>
          <a:custGeom>
            <a:avLst/>
            <a:gdLst/>
            <a:ahLst/>
            <a:cxnLst>
              <a:cxn ang="0">
                <a:pos x="0" y="188"/>
              </a:cxn>
              <a:cxn ang="0">
                <a:pos x="32" y="172"/>
              </a:cxn>
              <a:cxn ang="0">
                <a:pos x="56" y="148"/>
              </a:cxn>
              <a:cxn ang="0">
                <a:pos x="104" y="124"/>
              </a:cxn>
              <a:cxn ang="0">
                <a:pos x="120" y="100"/>
              </a:cxn>
              <a:cxn ang="0">
                <a:pos x="144" y="92"/>
              </a:cxn>
              <a:cxn ang="0">
                <a:pos x="200" y="28"/>
              </a:cxn>
              <a:cxn ang="0">
                <a:pos x="256" y="4"/>
              </a:cxn>
            </a:cxnLst>
            <a:rect l="0" t="0" r="r" b="b"/>
            <a:pathLst>
              <a:path w="262" h="188">
                <a:moveTo>
                  <a:pt x="0" y="188"/>
                </a:moveTo>
                <a:cubicBezTo>
                  <a:pt x="11" y="183"/>
                  <a:pt x="22" y="179"/>
                  <a:pt x="32" y="172"/>
                </a:cubicBezTo>
                <a:cubicBezTo>
                  <a:pt x="41" y="165"/>
                  <a:pt x="47" y="154"/>
                  <a:pt x="56" y="148"/>
                </a:cubicBezTo>
                <a:cubicBezTo>
                  <a:pt x="71" y="138"/>
                  <a:pt x="89" y="134"/>
                  <a:pt x="104" y="124"/>
                </a:cubicBezTo>
                <a:cubicBezTo>
                  <a:pt x="109" y="116"/>
                  <a:pt x="112" y="106"/>
                  <a:pt x="120" y="100"/>
                </a:cubicBezTo>
                <a:cubicBezTo>
                  <a:pt x="127" y="95"/>
                  <a:pt x="138" y="98"/>
                  <a:pt x="144" y="92"/>
                </a:cubicBezTo>
                <a:cubicBezTo>
                  <a:pt x="183" y="53"/>
                  <a:pt x="159" y="46"/>
                  <a:pt x="200" y="28"/>
                </a:cubicBezTo>
                <a:cubicBezTo>
                  <a:pt x="262" y="0"/>
                  <a:pt x="234" y="26"/>
                  <a:pt x="256" y="4"/>
                </a:cubicBezTo>
              </a:path>
            </a:pathLst>
          </a:custGeom>
          <a:noFill/>
          <a:ln w="28575" cap="flat" cmpd="sng">
            <a:solidFill>
              <a:schemeClr val="bg1"/>
            </a:solidFill>
            <a:prstDash val="solid"/>
            <a:round/>
            <a:headEnd/>
            <a:tailEnd/>
          </a:ln>
          <a:effectLst/>
        </p:spPr>
        <p:txBody>
          <a:bodyPr/>
          <a:lstStyle/>
          <a:p>
            <a:endParaRPr lang="en-US"/>
          </a:p>
        </p:txBody>
      </p:sp>
      <p:sp>
        <p:nvSpPr>
          <p:cNvPr id="1326117" name="Freeform 37"/>
          <p:cNvSpPr>
            <a:spLocks/>
          </p:cNvSpPr>
          <p:nvPr/>
        </p:nvSpPr>
        <p:spPr bwMode="auto">
          <a:xfrm>
            <a:off x="8647113" y="5448300"/>
            <a:ext cx="522287" cy="673100"/>
          </a:xfrm>
          <a:custGeom>
            <a:avLst/>
            <a:gdLst/>
            <a:ahLst/>
            <a:cxnLst>
              <a:cxn ang="0">
                <a:pos x="49" y="0"/>
              </a:cxn>
              <a:cxn ang="0">
                <a:pos x="129" y="352"/>
              </a:cxn>
              <a:cxn ang="0">
                <a:pos x="177" y="376"/>
              </a:cxn>
              <a:cxn ang="0">
                <a:pos x="305" y="384"/>
              </a:cxn>
              <a:cxn ang="0">
                <a:pos x="329" y="424"/>
              </a:cxn>
            </a:cxnLst>
            <a:rect l="0" t="0" r="r" b="b"/>
            <a:pathLst>
              <a:path w="329" h="424">
                <a:moveTo>
                  <a:pt x="49" y="0"/>
                </a:moveTo>
                <a:cubicBezTo>
                  <a:pt x="90" y="122"/>
                  <a:pt x="0" y="287"/>
                  <a:pt x="129" y="352"/>
                </a:cubicBezTo>
                <a:cubicBezTo>
                  <a:pt x="151" y="363"/>
                  <a:pt x="152" y="373"/>
                  <a:pt x="177" y="376"/>
                </a:cubicBezTo>
                <a:cubicBezTo>
                  <a:pt x="220" y="380"/>
                  <a:pt x="262" y="381"/>
                  <a:pt x="305" y="384"/>
                </a:cubicBezTo>
                <a:cubicBezTo>
                  <a:pt x="315" y="415"/>
                  <a:pt x="307" y="402"/>
                  <a:pt x="329" y="424"/>
                </a:cubicBezTo>
              </a:path>
            </a:pathLst>
          </a:custGeom>
          <a:noFill/>
          <a:ln w="28575" cap="flat" cmpd="sng">
            <a:solidFill>
              <a:schemeClr val="bg1"/>
            </a:solidFill>
            <a:prstDash val="solid"/>
            <a:round/>
            <a:headEnd/>
            <a:tailEnd/>
          </a:ln>
          <a:effectLst/>
        </p:spPr>
        <p:txBody>
          <a:bodyPr/>
          <a:lstStyle/>
          <a:p>
            <a:endParaRPr lang="en-US"/>
          </a:p>
        </p:txBody>
      </p:sp>
      <p:sp>
        <p:nvSpPr>
          <p:cNvPr id="1326118" name="Freeform 38"/>
          <p:cNvSpPr>
            <a:spLocks/>
          </p:cNvSpPr>
          <p:nvPr/>
        </p:nvSpPr>
        <p:spPr bwMode="auto">
          <a:xfrm>
            <a:off x="7013575" y="4795838"/>
            <a:ext cx="1622425" cy="538162"/>
          </a:xfrm>
          <a:custGeom>
            <a:avLst/>
            <a:gdLst/>
            <a:ahLst/>
            <a:cxnLst>
              <a:cxn ang="0">
                <a:pos x="1022" y="339"/>
              </a:cxn>
              <a:cxn ang="0">
                <a:pos x="974" y="299"/>
              </a:cxn>
              <a:cxn ang="0">
                <a:pos x="926" y="283"/>
              </a:cxn>
              <a:cxn ang="0">
                <a:pos x="758" y="219"/>
              </a:cxn>
              <a:cxn ang="0">
                <a:pos x="710" y="195"/>
              </a:cxn>
              <a:cxn ang="0">
                <a:pos x="598" y="171"/>
              </a:cxn>
              <a:cxn ang="0">
                <a:pos x="502" y="115"/>
              </a:cxn>
              <a:cxn ang="0">
                <a:pos x="398" y="19"/>
              </a:cxn>
              <a:cxn ang="0">
                <a:pos x="350" y="3"/>
              </a:cxn>
              <a:cxn ang="0">
                <a:pos x="158" y="19"/>
              </a:cxn>
              <a:cxn ang="0">
                <a:pos x="110" y="51"/>
              </a:cxn>
              <a:cxn ang="0">
                <a:pos x="86" y="67"/>
              </a:cxn>
              <a:cxn ang="0">
                <a:pos x="78" y="99"/>
              </a:cxn>
              <a:cxn ang="0">
                <a:pos x="30" y="131"/>
              </a:cxn>
              <a:cxn ang="0">
                <a:pos x="166" y="195"/>
              </a:cxn>
              <a:cxn ang="0">
                <a:pos x="510" y="211"/>
              </a:cxn>
              <a:cxn ang="0">
                <a:pos x="726" y="291"/>
              </a:cxn>
              <a:cxn ang="0">
                <a:pos x="1022" y="339"/>
              </a:cxn>
            </a:cxnLst>
            <a:rect l="0" t="0" r="r" b="b"/>
            <a:pathLst>
              <a:path w="1022" h="339">
                <a:moveTo>
                  <a:pt x="1022" y="339"/>
                </a:moveTo>
                <a:cubicBezTo>
                  <a:pt x="1005" y="327"/>
                  <a:pt x="992" y="309"/>
                  <a:pt x="974" y="299"/>
                </a:cubicBezTo>
                <a:cubicBezTo>
                  <a:pt x="959" y="291"/>
                  <a:pt x="940" y="292"/>
                  <a:pt x="926" y="283"/>
                </a:cubicBezTo>
                <a:cubicBezTo>
                  <a:pt x="879" y="252"/>
                  <a:pt x="812" y="234"/>
                  <a:pt x="758" y="219"/>
                </a:cubicBezTo>
                <a:cubicBezTo>
                  <a:pt x="697" y="201"/>
                  <a:pt x="773" y="223"/>
                  <a:pt x="710" y="195"/>
                </a:cubicBezTo>
                <a:cubicBezTo>
                  <a:pt x="665" y="175"/>
                  <a:pt x="648" y="177"/>
                  <a:pt x="598" y="171"/>
                </a:cubicBezTo>
                <a:cubicBezTo>
                  <a:pt x="551" y="155"/>
                  <a:pt x="537" y="150"/>
                  <a:pt x="502" y="115"/>
                </a:cubicBezTo>
                <a:cubicBezTo>
                  <a:pt x="488" y="74"/>
                  <a:pt x="438" y="32"/>
                  <a:pt x="398" y="19"/>
                </a:cubicBezTo>
                <a:cubicBezTo>
                  <a:pt x="382" y="14"/>
                  <a:pt x="350" y="3"/>
                  <a:pt x="350" y="3"/>
                </a:cubicBezTo>
                <a:cubicBezTo>
                  <a:pt x="286" y="8"/>
                  <a:pt x="219" y="0"/>
                  <a:pt x="158" y="19"/>
                </a:cubicBezTo>
                <a:cubicBezTo>
                  <a:pt x="140" y="25"/>
                  <a:pt x="126" y="40"/>
                  <a:pt x="110" y="51"/>
                </a:cubicBezTo>
                <a:cubicBezTo>
                  <a:pt x="102" y="56"/>
                  <a:pt x="86" y="67"/>
                  <a:pt x="86" y="67"/>
                </a:cubicBezTo>
                <a:cubicBezTo>
                  <a:pt x="83" y="78"/>
                  <a:pt x="85" y="91"/>
                  <a:pt x="78" y="99"/>
                </a:cubicBezTo>
                <a:cubicBezTo>
                  <a:pt x="65" y="113"/>
                  <a:pt x="30" y="131"/>
                  <a:pt x="30" y="131"/>
                </a:cubicBezTo>
                <a:cubicBezTo>
                  <a:pt x="0" y="221"/>
                  <a:pt x="80" y="190"/>
                  <a:pt x="166" y="195"/>
                </a:cubicBezTo>
                <a:cubicBezTo>
                  <a:pt x="293" y="237"/>
                  <a:pt x="158" y="195"/>
                  <a:pt x="510" y="211"/>
                </a:cubicBezTo>
                <a:cubicBezTo>
                  <a:pt x="571" y="214"/>
                  <a:pt x="663" y="275"/>
                  <a:pt x="726" y="291"/>
                </a:cubicBezTo>
                <a:cubicBezTo>
                  <a:pt x="823" y="315"/>
                  <a:pt x="923" y="323"/>
                  <a:pt x="1022" y="339"/>
                </a:cubicBezTo>
                <a:close/>
              </a:path>
            </a:pathLst>
          </a:custGeom>
          <a:noFill/>
          <a:ln w="28575" cap="flat" cmpd="sng">
            <a:solidFill>
              <a:schemeClr val="bg1"/>
            </a:solidFill>
            <a:prstDash val="solid"/>
            <a:round/>
            <a:headEnd/>
            <a:tailEnd/>
          </a:ln>
          <a:effectLst/>
        </p:spPr>
        <p:txBody>
          <a:bodyPr/>
          <a:lstStyle/>
          <a:p>
            <a:endParaRPr lang="en-US"/>
          </a:p>
        </p:txBody>
      </p:sp>
      <p:sp>
        <p:nvSpPr>
          <p:cNvPr id="1326123" name="Line 43"/>
          <p:cNvSpPr>
            <a:spLocks noChangeShapeType="1"/>
          </p:cNvSpPr>
          <p:nvPr/>
        </p:nvSpPr>
        <p:spPr bwMode="auto">
          <a:xfrm>
            <a:off x="4800600" y="6003925"/>
            <a:ext cx="457200" cy="0"/>
          </a:xfrm>
          <a:prstGeom prst="line">
            <a:avLst/>
          </a:prstGeom>
          <a:noFill/>
          <a:ln w="28575">
            <a:solidFill>
              <a:schemeClr val="bg1"/>
            </a:solidFill>
            <a:round/>
            <a:headEnd/>
            <a:tailEnd/>
          </a:ln>
          <a:effectLst/>
        </p:spPr>
        <p:txBody>
          <a:bodyPr/>
          <a:lstStyle/>
          <a:p>
            <a:endParaRPr lang="en-US"/>
          </a:p>
        </p:txBody>
      </p:sp>
      <p:sp>
        <p:nvSpPr>
          <p:cNvPr id="1326124" name="Line 44"/>
          <p:cNvSpPr>
            <a:spLocks noChangeShapeType="1"/>
          </p:cNvSpPr>
          <p:nvPr/>
        </p:nvSpPr>
        <p:spPr bwMode="auto">
          <a:xfrm>
            <a:off x="4800600" y="5851525"/>
            <a:ext cx="457200" cy="0"/>
          </a:xfrm>
          <a:prstGeom prst="line">
            <a:avLst/>
          </a:prstGeom>
          <a:noFill/>
          <a:ln w="28575">
            <a:solidFill>
              <a:schemeClr val="bg1"/>
            </a:solidFill>
            <a:prstDash val="sysDot"/>
            <a:round/>
            <a:headEnd/>
            <a:tailEnd/>
          </a:ln>
          <a:effectLst/>
        </p:spPr>
        <p:txBody>
          <a:bodyPr/>
          <a:lstStyle/>
          <a:p>
            <a:endParaRPr lang="en-US"/>
          </a:p>
        </p:txBody>
      </p:sp>
      <p:sp>
        <p:nvSpPr>
          <p:cNvPr id="1326126" name="Freeform 46"/>
          <p:cNvSpPr>
            <a:spLocks/>
          </p:cNvSpPr>
          <p:nvPr/>
        </p:nvSpPr>
        <p:spPr bwMode="auto">
          <a:xfrm>
            <a:off x="7054850" y="4165600"/>
            <a:ext cx="2090738" cy="860425"/>
          </a:xfrm>
          <a:custGeom>
            <a:avLst/>
            <a:gdLst/>
            <a:ahLst/>
            <a:cxnLst>
              <a:cxn ang="0">
                <a:pos x="18" y="494"/>
              </a:cxn>
              <a:cxn ang="0">
                <a:pos x="45" y="439"/>
              </a:cxn>
              <a:cxn ang="0">
                <a:pos x="127" y="338"/>
              </a:cxn>
              <a:cxn ang="0">
                <a:pos x="210" y="283"/>
              </a:cxn>
              <a:cxn ang="0">
                <a:pos x="475" y="192"/>
              </a:cxn>
              <a:cxn ang="0">
                <a:pos x="1078" y="201"/>
              </a:cxn>
              <a:cxn ang="0">
                <a:pos x="1161" y="165"/>
              </a:cxn>
              <a:cxn ang="0">
                <a:pos x="1206" y="137"/>
              </a:cxn>
              <a:cxn ang="0">
                <a:pos x="1307" y="37"/>
              </a:cxn>
              <a:cxn ang="0">
                <a:pos x="1316" y="0"/>
              </a:cxn>
            </a:cxnLst>
            <a:rect l="0" t="0" r="r" b="b"/>
            <a:pathLst>
              <a:path w="1317" h="542">
                <a:moveTo>
                  <a:pt x="18" y="494"/>
                </a:moveTo>
                <a:cubicBezTo>
                  <a:pt x="50" y="394"/>
                  <a:pt x="0" y="542"/>
                  <a:pt x="45" y="439"/>
                </a:cubicBezTo>
                <a:cubicBezTo>
                  <a:pt x="69" y="384"/>
                  <a:pt x="62" y="360"/>
                  <a:pt x="127" y="338"/>
                </a:cubicBezTo>
                <a:cubicBezTo>
                  <a:pt x="152" y="303"/>
                  <a:pt x="174" y="301"/>
                  <a:pt x="210" y="283"/>
                </a:cubicBezTo>
                <a:cubicBezTo>
                  <a:pt x="294" y="240"/>
                  <a:pt x="385" y="221"/>
                  <a:pt x="475" y="192"/>
                </a:cubicBezTo>
                <a:cubicBezTo>
                  <a:pt x="719" y="199"/>
                  <a:pt x="843" y="210"/>
                  <a:pt x="1078" y="201"/>
                </a:cubicBezTo>
                <a:cubicBezTo>
                  <a:pt x="1096" y="194"/>
                  <a:pt x="1143" y="177"/>
                  <a:pt x="1161" y="165"/>
                </a:cubicBezTo>
                <a:cubicBezTo>
                  <a:pt x="1213" y="130"/>
                  <a:pt x="1141" y="159"/>
                  <a:pt x="1206" y="137"/>
                </a:cubicBezTo>
                <a:cubicBezTo>
                  <a:pt x="1242" y="103"/>
                  <a:pt x="1279" y="78"/>
                  <a:pt x="1307" y="37"/>
                </a:cubicBezTo>
                <a:cubicBezTo>
                  <a:pt x="1317" y="6"/>
                  <a:pt x="1316" y="19"/>
                  <a:pt x="1316" y="0"/>
                </a:cubicBezTo>
              </a:path>
            </a:pathLst>
          </a:custGeom>
          <a:noFill/>
          <a:ln w="28575" cap="flat" cmpd="sng">
            <a:solidFill>
              <a:schemeClr val="bg1"/>
            </a:solidFill>
            <a:prstDash val="sysDot"/>
            <a:round/>
            <a:headEnd/>
            <a:tailEnd/>
          </a:ln>
          <a:effec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 name="Picture 2"/>
          <p:cNvPicPr>
            <a:picLocks noChangeAspect="1" noChangeArrowheads="1"/>
          </p:cNvPicPr>
          <p:nvPr/>
        </p:nvPicPr>
        <p:blipFill>
          <a:blip r:embed="rId2" cstate="print"/>
          <a:srcRect/>
          <a:stretch>
            <a:fillRect/>
          </a:stretch>
        </p:blipFill>
        <p:spPr bwMode="auto">
          <a:xfrm>
            <a:off x="0" y="-1588"/>
            <a:ext cx="9145588" cy="6859588"/>
          </a:xfrm>
          <a:prstGeom prst="rect">
            <a:avLst/>
          </a:prstGeom>
          <a:noFill/>
        </p:spPr>
      </p:pic>
      <p:cxnSp>
        <p:nvCxnSpPr>
          <p:cNvPr id="48" name="Straight Connector 47"/>
          <p:cNvCxnSpPr>
            <a:stCxn id="47" idx="4"/>
            <a:endCxn id="77" idx="2"/>
          </p:cNvCxnSpPr>
          <p:nvPr/>
        </p:nvCxnSpPr>
        <p:spPr>
          <a:xfrm rot="5400000" flipH="1">
            <a:off x="4343400" y="1676400"/>
            <a:ext cx="1524000" cy="12192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7848600" y="1828800"/>
            <a:ext cx="1295400" cy="915988"/>
          </a:xfrm>
          <a:custGeom>
            <a:avLst/>
            <a:gdLst>
              <a:gd name="connsiteX0" fmla="*/ 0 w 1374824"/>
              <a:gd name="connsiteY0" fmla="*/ 0 h 916549"/>
              <a:gd name="connsiteX1" fmla="*/ 1374824 w 1374824"/>
              <a:gd name="connsiteY1" fmla="*/ 0 h 916549"/>
              <a:gd name="connsiteX2" fmla="*/ 1374824 w 1374824"/>
              <a:gd name="connsiteY2" fmla="*/ 916549 h 916549"/>
              <a:gd name="connsiteX3" fmla="*/ 0 w 1374824"/>
              <a:gd name="connsiteY3" fmla="*/ 916549 h 916549"/>
              <a:gd name="connsiteX4" fmla="*/ 0 w 1374824"/>
              <a:gd name="connsiteY4" fmla="*/ 0 h 9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824" h="916549">
                <a:moveTo>
                  <a:pt x="0" y="0"/>
                </a:moveTo>
                <a:lnTo>
                  <a:pt x="1374824" y="0"/>
                </a:lnTo>
                <a:lnTo>
                  <a:pt x="1374824" y="916549"/>
                </a:lnTo>
                <a:lnTo>
                  <a:pt x="0" y="9165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lstStyle/>
          <a:p>
            <a:pPr marL="57150" lvl="1" indent="-57150" defTabSz="222250" fontAlgn="auto">
              <a:lnSpc>
                <a:spcPct val="90000"/>
              </a:lnSpc>
              <a:spcAft>
                <a:spcPct val="15000"/>
              </a:spcAft>
              <a:defRPr/>
            </a:pPr>
            <a:r>
              <a:rPr lang="en-US" sz="1200" b="1" dirty="0"/>
              <a:t>Provide Nutrition</a:t>
            </a:r>
          </a:p>
          <a:p>
            <a:pPr marL="114300" lvl="2" indent="-57150" defTabSz="222250" fontAlgn="auto">
              <a:lnSpc>
                <a:spcPct val="90000"/>
              </a:lnSpc>
              <a:spcAft>
                <a:spcPct val="15000"/>
              </a:spcAft>
              <a:buFontTx/>
              <a:buChar char="••"/>
              <a:defRPr/>
            </a:pPr>
            <a:r>
              <a:rPr lang="en-US" sz="900" dirty="0"/>
              <a:t>Bring Food</a:t>
            </a:r>
          </a:p>
          <a:p>
            <a:pPr marL="114300" lvl="2" indent="-57150" defTabSz="222250" fontAlgn="auto">
              <a:lnSpc>
                <a:spcPct val="90000"/>
              </a:lnSpc>
              <a:spcAft>
                <a:spcPct val="15000"/>
              </a:spcAft>
              <a:buFontTx/>
              <a:buChar char="••"/>
              <a:defRPr/>
            </a:pPr>
            <a:r>
              <a:rPr lang="en-US" sz="900" dirty="0"/>
              <a:t>Grow Food</a:t>
            </a:r>
          </a:p>
          <a:p>
            <a:pPr marL="114300" lvl="2" indent="-57150" defTabSz="222250" fontAlgn="auto">
              <a:lnSpc>
                <a:spcPct val="90000"/>
              </a:lnSpc>
              <a:spcAft>
                <a:spcPct val="15000"/>
              </a:spcAft>
              <a:buFontTx/>
              <a:buChar char="••"/>
              <a:defRPr/>
            </a:pPr>
            <a:r>
              <a:rPr lang="en-US" sz="900" dirty="0"/>
              <a:t>Make/Process Food</a:t>
            </a:r>
          </a:p>
          <a:p>
            <a:pPr marL="57150" lvl="1" indent="-57150" defTabSz="222250" fontAlgn="auto">
              <a:lnSpc>
                <a:spcPct val="90000"/>
              </a:lnSpc>
              <a:spcAft>
                <a:spcPct val="15000"/>
              </a:spcAft>
              <a:defRPr/>
            </a:pPr>
            <a:r>
              <a:rPr lang="en-US" sz="1200" b="1" dirty="0"/>
              <a:t>Provide Hydration</a:t>
            </a:r>
          </a:p>
          <a:p>
            <a:pPr marL="114300" lvl="2" indent="-57150" defTabSz="222250" fontAlgn="auto">
              <a:lnSpc>
                <a:spcPct val="90000"/>
              </a:lnSpc>
              <a:spcAft>
                <a:spcPct val="15000"/>
              </a:spcAft>
              <a:buFontTx/>
              <a:buChar char="••"/>
              <a:defRPr/>
            </a:pPr>
            <a:r>
              <a:rPr lang="en-US" sz="900" dirty="0"/>
              <a:t>Bring Water</a:t>
            </a:r>
          </a:p>
          <a:p>
            <a:pPr marL="114300" lvl="2" indent="-57150" defTabSz="222250" fontAlgn="auto">
              <a:lnSpc>
                <a:spcPct val="90000"/>
              </a:lnSpc>
              <a:spcAft>
                <a:spcPct val="15000"/>
              </a:spcAft>
              <a:buFontTx/>
              <a:buChar char="••"/>
              <a:defRPr/>
            </a:pPr>
            <a:r>
              <a:rPr lang="en-US" sz="900" dirty="0"/>
              <a:t>Process/Condition Water</a:t>
            </a:r>
          </a:p>
          <a:p>
            <a:pPr marL="114300" lvl="2" indent="-57150" defTabSz="222250" fontAlgn="auto">
              <a:lnSpc>
                <a:spcPct val="90000"/>
              </a:lnSpc>
              <a:spcAft>
                <a:spcPct val="15000"/>
              </a:spcAft>
              <a:buFontTx/>
              <a:buChar char="••"/>
              <a:defRPr/>
            </a:pPr>
            <a:r>
              <a:rPr lang="en-US" sz="900" dirty="0"/>
              <a:t>Recycle Water</a:t>
            </a:r>
          </a:p>
          <a:p>
            <a:pPr marL="114300" lvl="2" indent="-57150" defTabSz="222250" fontAlgn="auto">
              <a:lnSpc>
                <a:spcPct val="90000"/>
              </a:lnSpc>
              <a:spcAft>
                <a:spcPct val="15000"/>
              </a:spcAft>
              <a:buFontTx/>
              <a:buChar char="••"/>
              <a:defRPr/>
            </a:pPr>
            <a:r>
              <a:rPr lang="en-US" sz="900" dirty="0"/>
              <a:t>Find/Produce Water</a:t>
            </a:r>
          </a:p>
          <a:p>
            <a:pPr marL="57150" lvl="1" indent="-57150" defTabSz="222250" fontAlgn="auto">
              <a:lnSpc>
                <a:spcPct val="90000"/>
              </a:lnSpc>
              <a:spcAft>
                <a:spcPct val="15000"/>
              </a:spcAft>
              <a:defRPr/>
            </a:pPr>
            <a:r>
              <a:rPr lang="en-US" sz="1200" b="1" dirty="0"/>
              <a:t>Remove Waste</a:t>
            </a:r>
          </a:p>
          <a:p>
            <a:pPr marL="114300" lvl="2" indent="-57150" defTabSz="222250" fontAlgn="auto">
              <a:lnSpc>
                <a:spcPct val="90000"/>
              </a:lnSpc>
              <a:spcAft>
                <a:spcPct val="15000"/>
              </a:spcAft>
              <a:buFontTx/>
              <a:buChar char="••"/>
              <a:defRPr/>
            </a:pPr>
            <a:r>
              <a:rPr lang="en-US" sz="900" dirty="0"/>
              <a:t>Reject/Dispose of Waste</a:t>
            </a:r>
          </a:p>
          <a:p>
            <a:pPr marL="114300" lvl="2" indent="-57150" defTabSz="222250" fontAlgn="auto">
              <a:lnSpc>
                <a:spcPct val="90000"/>
              </a:lnSpc>
              <a:spcAft>
                <a:spcPct val="15000"/>
              </a:spcAft>
              <a:buFontTx/>
              <a:buChar char="••"/>
              <a:defRPr/>
            </a:pPr>
            <a:r>
              <a:rPr lang="en-US" sz="900" dirty="0"/>
              <a:t>Recycle Waste</a:t>
            </a:r>
          </a:p>
          <a:p>
            <a:pPr marL="57150" lvl="1" indent="-57150" defTabSz="222250" fontAlgn="auto">
              <a:lnSpc>
                <a:spcPct val="90000"/>
              </a:lnSpc>
              <a:spcAft>
                <a:spcPct val="15000"/>
              </a:spcAft>
              <a:defRPr/>
            </a:pPr>
            <a:r>
              <a:rPr lang="en-US" sz="1200" b="1" dirty="0"/>
              <a:t>Provide Habitable Environment (protection)</a:t>
            </a:r>
          </a:p>
          <a:p>
            <a:pPr marL="114300" lvl="2" indent="-57150" defTabSz="222250" fontAlgn="auto">
              <a:lnSpc>
                <a:spcPct val="90000"/>
              </a:lnSpc>
              <a:spcAft>
                <a:spcPct val="15000"/>
              </a:spcAft>
              <a:buFontTx/>
              <a:buChar char="••"/>
              <a:defRPr/>
            </a:pPr>
            <a:r>
              <a:rPr lang="en-US" sz="900" dirty="0"/>
              <a:t>Provide Thermal Conditioning</a:t>
            </a:r>
          </a:p>
          <a:p>
            <a:pPr marL="114300" lvl="2" indent="-57150" defTabSz="222250" fontAlgn="auto">
              <a:lnSpc>
                <a:spcPct val="90000"/>
              </a:lnSpc>
              <a:spcAft>
                <a:spcPct val="15000"/>
              </a:spcAft>
              <a:buFontTx/>
              <a:buChar char="••"/>
              <a:defRPr/>
            </a:pPr>
            <a:r>
              <a:rPr lang="en-US" sz="900" dirty="0"/>
              <a:t>Provide Breathable Atmosphere</a:t>
            </a:r>
          </a:p>
          <a:p>
            <a:pPr marL="114300" lvl="2" indent="-57150" defTabSz="222250" fontAlgn="auto">
              <a:lnSpc>
                <a:spcPct val="90000"/>
              </a:lnSpc>
              <a:spcAft>
                <a:spcPct val="15000"/>
              </a:spcAft>
              <a:buFontTx/>
              <a:buChar char="••"/>
              <a:defRPr/>
            </a:pPr>
            <a:r>
              <a:rPr lang="en-US" sz="900" dirty="0"/>
              <a:t>Provide Pressure (to support phys needs)</a:t>
            </a:r>
          </a:p>
          <a:p>
            <a:pPr marL="114300" lvl="2" indent="-57150" defTabSz="222250" fontAlgn="auto">
              <a:lnSpc>
                <a:spcPct val="90000"/>
              </a:lnSpc>
              <a:spcAft>
                <a:spcPct val="15000"/>
              </a:spcAft>
              <a:buFontTx/>
              <a:buChar char="••"/>
              <a:defRPr/>
            </a:pPr>
            <a:r>
              <a:rPr lang="en-US" sz="900" dirty="0"/>
              <a:t>Protect from Radiation</a:t>
            </a:r>
          </a:p>
          <a:p>
            <a:pPr marL="57150" lvl="1" indent="-57150" defTabSz="222250" fontAlgn="auto">
              <a:lnSpc>
                <a:spcPct val="90000"/>
              </a:lnSpc>
              <a:spcAft>
                <a:spcPct val="15000"/>
              </a:spcAft>
              <a:defRPr/>
            </a:pPr>
            <a:r>
              <a:rPr lang="en-US" sz="1200" b="1" dirty="0"/>
              <a:t>Maintain Health</a:t>
            </a:r>
          </a:p>
          <a:p>
            <a:pPr marL="114300" lvl="2" indent="-57150" defTabSz="222250" fontAlgn="auto">
              <a:lnSpc>
                <a:spcPct val="90000"/>
              </a:lnSpc>
              <a:spcAft>
                <a:spcPct val="15000"/>
              </a:spcAft>
              <a:buFontTx/>
              <a:buChar char="••"/>
              <a:defRPr/>
            </a:pPr>
            <a:r>
              <a:rPr lang="en-US" sz="900" dirty="0"/>
              <a:t>Physical Exercise</a:t>
            </a:r>
          </a:p>
          <a:p>
            <a:pPr marL="114300" lvl="2" indent="-57150" defTabSz="222250" fontAlgn="auto">
              <a:lnSpc>
                <a:spcPct val="90000"/>
              </a:lnSpc>
              <a:spcAft>
                <a:spcPct val="15000"/>
              </a:spcAft>
              <a:buFontTx/>
              <a:buChar char="••"/>
              <a:defRPr/>
            </a:pPr>
            <a:r>
              <a:rPr lang="en-US" sz="900" dirty="0"/>
              <a:t>Psychological Support</a:t>
            </a:r>
          </a:p>
          <a:p>
            <a:pPr marL="171450" lvl="3" indent="-57150" defTabSz="222250" fontAlgn="auto">
              <a:lnSpc>
                <a:spcPct val="90000"/>
              </a:lnSpc>
              <a:spcAft>
                <a:spcPct val="15000"/>
              </a:spcAft>
              <a:buFontTx/>
              <a:buChar char="••"/>
              <a:defRPr/>
            </a:pPr>
            <a:r>
              <a:rPr lang="en-US" sz="900" dirty="0"/>
              <a:t>Volume, clothes, entertain, </a:t>
            </a:r>
            <a:r>
              <a:rPr lang="en-US" sz="900" dirty="0" err="1"/>
              <a:t>comm</a:t>
            </a:r>
            <a:r>
              <a:rPr lang="en-US" sz="900" dirty="0"/>
              <a:t>, privacy, self </a:t>
            </a:r>
            <a:r>
              <a:rPr lang="en-US" sz="900" dirty="0" err="1"/>
              <a:t>determ</a:t>
            </a:r>
            <a:r>
              <a:rPr lang="en-US" sz="900" dirty="0"/>
              <a:t>)</a:t>
            </a:r>
          </a:p>
          <a:p>
            <a:pPr marL="114300" lvl="2" indent="-57150" defTabSz="222250" fontAlgn="auto">
              <a:lnSpc>
                <a:spcPct val="90000"/>
              </a:lnSpc>
              <a:spcAft>
                <a:spcPct val="15000"/>
              </a:spcAft>
              <a:buFontTx/>
              <a:buChar char="••"/>
              <a:defRPr/>
            </a:pPr>
            <a:r>
              <a:rPr lang="en-US" sz="900" dirty="0"/>
              <a:t>Medical  Support</a:t>
            </a:r>
          </a:p>
          <a:p>
            <a:pPr marL="114300" lvl="2" indent="-57150" defTabSz="222250" fontAlgn="auto">
              <a:lnSpc>
                <a:spcPct val="90000"/>
              </a:lnSpc>
              <a:spcAft>
                <a:spcPct val="15000"/>
              </a:spcAft>
              <a:buFontTx/>
              <a:buChar char="••"/>
              <a:defRPr/>
            </a:pPr>
            <a:r>
              <a:rPr lang="en-US" sz="900" dirty="0"/>
              <a:t>Sleep Support</a:t>
            </a:r>
          </a:p>
        </p:txBody>
      </p:sp>
      <p:sp>
        <p:nvSpPr>
          <p:cNvPr id="16" name="Freeform 15"/>
          <p:cNvSpPr/>
          <p:nvPr/>
        </p:nvSpPr>
        <p:spPr>
          <a:xfrm>
            <a:off x="6629400" y="2895600"/>
            <a:ext cx="1219200" cy="3429000"/>
          </a:xfrm>
          <a:custGeom>
            <a:avLst/>
            <a:gdLst>
              <a:gd name="connsiteX0" fmla="*/ 0 w 1374824"/>
              <a:gd name="connsiteY0" fmla="*/ 0 h 916549"/>
              <a:gd name="connsiteX1" fmla="*/ 1374824 w 1374824"/>
              <a:gd name="connsiteY1" fmla="*/ 0 h 916549"/>
              <a:gd name="connsiteX2" fmla="*/ 1374824 w 1374824"/>
              <a:gd name="connsiteY2" fmla="*/ 916549 h 916549"/>
              <a:gd name="connsiteX3" fmla="*/ 0 w 1374824"/>
              <a:gd name="connsiteY3" fmla="*/ 916549 h 916549"/>
              <a:gd name="connsiteX4" fmla="*/ 0 w 1374824"/>
              <a:gd name="connsiteY4" fmla="*/ 0 h 9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824" h="916549">
                <a:moveTo>
                  <a:pt x="0" y="0"/>
                </a:moveTo>
                <a:lnTo>
                  <a:pt x="1374824" y="0"/>
                </a:lnTo>
                <a:lnTo>
                  <a:pt x="1374824" y="916549"/>
                </a:lnTo>
                <a:lnTo>
                  <a:pt x="0" y="9165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lstStyle/>
          <a:p>
            <a:pPr marL="57150" lvl="1" indent="-57150" defTabSz="222250" fontAlgn="auto">
              <a:lnSpc>
                <a:spcPct val="90000"/>
              </a:lnSpc>
              <a:spcAft>
                <a:spcPct val="15000"/>
              </a:spcAft>
              <a:defRPr/>
            </a:pPr>
            <a:r>
              <a:rPr lang="en-US" sz="1200" b="1" dirty="0"/>
              <a:t>Provide Power</a:t>
            </a:r>
          </a:p>
          <a:p>
            <a:pPr marL="114300" lvl="2" indent="-57150" defTabSz="222250" fontAlgn="auto">
              <a:lnSpc>
                <a:spcPct val="90000"/>
              </a:lnSpc>
              <a:spcAft>
                <a:spcPct val="15000"/>
              </a:spcAft>
              <a:buFontTx/>
              <a:buChar char="••"/>
              <a:defRPr/>
            </a:pPr>
            <a:r>
              <a:rPr lang="en-US" sz="900" dirty="0"/>
              <a:t>Collect/Produce Power</a:t>
            </a:r>
          </a:p>
          <a:p>
            <a:pPr marL="114300" lvl="2" indent="-57150" defTabSz="222250" fontAlgn="auto">
              <a:lnSpc>
                <a:spcPct val="90000"/>
              </a:lnSpc>
              <a:spcAft>
                <a:spcPct val="15000"/>
              </a:spcAft>
              <a:buFontTx/>
              <a:buChar char="••"/>
              <a:defRPr/>
            </a:pPr>
            <a:r>
              <a:rPr lang="en-US" sz="900" dirty="0"/>
              <a:t>Store Power</a:t>
            </a:r>
          </a:p>
          <a:p>
            <a:pPr marL="114300" lvl="2" indent="-57150" defTabSz="222250" fontAlgn="auto">
              <a:lnSpc>
                <a:spcPct val="90000"/>
              </a:lnSpc>
              <a:spcAft>
                <a:spcPct val="15000"/>
              </a:spcAft>
              <a:buFontTx/>
              <a:buChar char="••"/>
              <a:defRPr/>
            </a:pPr>
            <a:r>
              <a:rPr lang="en-US" sz="900" dirty="0"/>
              <a:t>Distribute Power</a:t>
            </a:r>
          </a:p>
          <a:p>
            <a:pPr marL="114300" lvl="2" indent="-57150" defTabSz="222250" fontAlgn="auto">
              <a:lnSpc>
                <a:spcPct val="90000"/>
              </a:lnSpc>
              <a:spcAft>
                <a:spcPct val="15000"/>
              </a:spcAft>
              <a:buFontTx/>
              <a:buChar char="••"/>
              <a:defRPr/>
            </a:pPr>
            <a:r>
              <a:rPr lang="en-US" sz="900" dirty="0"/>
              <a:t>Process/Convert Power</a:t>
            </a:r>
          </a:p>
          <a:p>
            <a:pPr marL="57150" lvl="1" indent="-57150" defTabSz="222250" fontAlgn="auto">
              <a:lnSpc>
                <a:spcPct val="90000"/>
              </a:lnSpc>
              <a:spcAft>
                <a:spcPct val="15000"/>
              </a:spcAft>
              <a:defRPr/>
            </a:pPr>
            <a:r>
              <a:rPr lang="en-US" sz="1200" b="1" dirty="0"/>
              <a:t>Provide Thermal Conditioning</a:t>
            </a:r>
          </a:p>
          <a:p>
            <a:pPr marL="114300" lvl="2" indent="-57150" defTabSz="222250" fontAlgn="auto">
              <a:lnSpc>
                <a:spcPct val="90000"/>
              </a:lnSpc>
              <a:spcAft>
                <a:spcPct val="15000"/>
              </a:spcAft>
              <a:buFontTx/>
              <a:buChar char="••"/>
              <a:defRPr/>
            </a:pPr>
            <a:r>
              <a:rPr lang="en-US" sz="900" dirty="0"/>
              <a:t>Dissipate Heat</a:t>
            </a:r>
          </a:p>
          <a:p>
            <a:pPr marL="114300" lvl="2" indent="-57150" defTabSz="222250" fontAlgn="auto">
              <a:lnSpc>
                <a:spcPct val="90000"/>
              </a:lnSpc>
              <a:spcAft>
                <a:spcPct val="15000"/>
              </a:spcAft>
              <a:buFontTx/>
              <a:buChar char="••"/>
              <a:defRPr/>
            </a:pPr>
            <a:r>
              <a:rPr lang="en-US" sz="900" dirty="0"/>
              <a:t>Heat</a:t>
            </a:r>
          </a:p>
          <a:p>
            <a:pPr marL="114300" lvl="2" indent="-57150" defTabSz="222250" fontAlgn="auto">
              <a:lnSpc>
                <a:spcPct val="90000"/>
              </a:lnSpc>
              <a:spcAft>
                <a:spcPct val="15000"/>
              </a:spcAft>
              <a:buFontTx/>
              <a:buChar char="••"/>
              <a:defRPr/>
            </a:pPr>
            <a:r>
              <a:rPr lang="en-US" sz="900" dirty="0"/>
              <a:t>Transfer Heat</a:t>
            </a:r>
          </a:p>
          <a:p>
            <a:pPr marL="57150" lvl="1" indent="-57150" defTabSz="222250" fontAlgn="auto">
              <a:lnSpc>
                <a:spcPct val="90000"/>
              </a:lnSpc>
              <a:spcAft>
                <a:spcPct val="15000"/>
              </a:spcAft>
              <a:defRPr/>
            </a:pPr>
            <a:r>
              <a:rPr lang="en-US" sz="1200" b="1" dirty="0"/>
              <a:t>Provide Control</a:t>
            </a:r>
          </a:p>
          <a:p>
            <a:pPr marL="114300" lvl="2" indent="-57150" defTabSz="222250" fontAlgn="auto">
              <a:lnSpc>
                <a:spcPct val="90000"/>
              </a:lnSpc>
              <a:spcAft>
                <a:spcPct val="15000"/>
              </a:spcAft>
              <a:buFontTx/>
              <a:buChar char="••"/>
              <a:defRPr/>
            </a:pPr>
            <a:r>
              <a:rPr lang="en-US" sz="900" dirty="0"/>
              <a:t>Operations Control</a:t>
            </a:r>
          </a:p>
          <a:p>
            <a:pPr marL="114300" lvl="2" indent="-57150" defTabSz="222250" fontAlgn="auto">
              <a:lnSpc>
                <a:spcPct val="90000"/>
              </a:lnSpc>
              <a:spcAft>
                <a:spcPct val="15000"/>
              </a:spcAft>
              <a:buFontTx/>
              <a:buChar char="••"/>
              <a:defRPr/>
            </a:pPr>
            <a:r>
              <a:rPr lang="en-US" sz="900" dirty="0"/>
              <a:t>FDIR Control</a:t>
            </a:r>
          </a:p>
          <a:p>
            <a:pPr marL="114300" lvl="2" indent="-57150" defTabSz="222250" fontAlgn="auto">
              <a:lnSpc>
                <a:spcPct val="90000"/>
              </a:lnSpc>
              <a:spcAft>
                <a:spcPct val="15000"/>
              </a:spcAft>
              <a:buFontTx/>
              <a:buChar char="••"/>
              <a:defRPr/>
            </a:pPr>
            <a:r>
              <a:rPr lang="en-US" sz="900" dirty="0"/>
              <a:t>Communications</a:t>
            </a:r>
          </a:p>
          <a:p>
            <a:pPr marL="57150" lvl="1" indent="-57150" defTabSz="222250" fontAlgn="auto">
              <a:lnSpc>
                <a:spcPct val="90000"/>
              </a:lnSpc>
              <a:spcAft>
                <a:spcPct val="15000"/>
              </a:spcAft>
              <a:defRPr/>
            </a:pPr>
            <a:r>
              <a:rPr lang="en-US" sz="1200" b="1" dirty="0"/>
              <a:t>Protect from Environment</a:t>
            </a:r>
          </a:p>
          <a:p>
            <a:pPr marL="114300" lvl="2" indent="-57150" defTabSz="222250" fontAlgn="auto">
              <a:lnSpc>
                <a:spcPct val="90000"/>
              </a:lnSpc>
              <a:spcAft>
                <a:spcPct val="15000"/>
              </a:spcAft>
              <a:buFontTx/>
              <a:buChar char="••"/>
              <a:defRPr/>
            </a:pPr>
            <a:r>
              <a:rPr lang="en-US" sz="900" dirty="0"/>
              <a:t>Radiation protection</a:t>
            </a:r>
          </a:p>
          <a:p>
            <a:pPr marL="114300" lvl="2" indent="-57150" defTabSz="222250" fontAlgn="auto">
              <a:lnSpc>
                <a:spcPct val="90000"/>
              </a:lnSpc>
              <a:spcAft>
                <a:spcPct val="15000"/>
              </a:spcAft>
              <a:buFontTx/>
              <a:buChar char="••"/>
              <a:defRPr/>
            </a:pPr>
            <a:r>
              <a:rPr lang="en-US" sz="900" dirty="0"/>
              <a:t>Dust protection</a:t>
            </a:r>
          </a:p>
          <a:p>
            <a:pPr marL="57150" lvl="1" indent="-57150" defTabSz="222250" fontAlgn="auto">
              <a:lnSpc>
                <a:spcPct val="90000"/>
              </a:lnSpc>
              <a:spcAft>
                <a:spcPct val="15000"/>
              </a:spcAft>
              <a:defRPr/>
            </a:pPr>
            <a:r>
              <a:rPr lang="en-US" sz="1200" b="1" dirty="0"/>
              <a:t>Assemble/ Maintain/Dispose</a:t>
            </a:r>
          </a:p>
          <a:p>
            <a:pPr marL="114300" lvl="2" indent="-57150" defTabSz="222250" fontAlgn="auto">
              <a:lnSpc>
                <a:spcPct val="90000"/>
              </a:lnSpc>
              <a:spcAft>
                <a:spcPct val="15000"/>
              </a:spcAft>
              <a:buFontTx/>
              <a:buChar char="••"/>
              <a:defRPr/>
            </a:pPr>
            <a:r>
              <a:rPr lang="en-US" sz="900" dirty="0"/>
              <a:t>Fluid degradation</a:t>
            </a:r>
          </a:p>
          <a:p>
            <a:pPr marL="114300" lvl="2" indent="-57150" defTabSz="222250" fontAlgn="auto">
              <a:lnSpc>
                <a:spcPct val="90000"/>
              </a:lnSpc>
              <a:spcAft>
                <a:spcPct val="15000"/>
              </a:spcAft>
              <a:buFontTx/>
              <a:buChar char="••"/>
              <a:defRPr/>
            </a:pPr>
            <a:r>
              <a:rPr lang="en-US" sz="900" dirty="0"/>
              <a:t>Filters</a:t>
            </a:r>
          </a:p>
          <a:p>
            <a:pPr marL="114300" lvl="2" indent="-57150" defTabSz="222250" fontAlgn="auto">
              <a:lnSpc>
                <a:spcPct val="90000"/>
              </a:lnSpc>
              <a:spcAft>
                <a:spcPct val="15000"/>
              </a:spcAft>
              <a:buFontTx/>
              <a:buChar char="••"/>
              <a:defRPr/>
            </a:pPr>
            <a:r>
              <a:rPr lang="en-US" sz="900" dirty="0"/>
              <a:t>Joints/Seals</a:t>
            </a:r>
          </a:p>
        </p:txBody>
      </p:sp>
      <p:sp>
        <p:nvSpPr>
          <p:cNvPr id="18" name="Freeform 17"/>
          <p:cNvSpPr/>
          <p:nvPr/>
        </p:nvSpPr>
        <p:spPr>
          <a:xfrm>
            <a:off x="3962400" y="3733800"/>
            <a:ext cx="1219200" cy="915988"/>
          </a:xfrm>
          <a:custGeom>
            <a:avLst/>
            <a:gdLst>
              <a:gd name="connsiteX0" fmla="*/ 0 w 1374824"/>
              <a:gd name="connsiteY0" fmla="*/ 0 h 916549"/>
              <a:gd name="connsiteX1" fmla="*/ 1374824 w 1374824"/>
              <a:gd name="connsiteY1" fmla="*/ 0 h 916549"/>
              <a:gd name="connsiteX2" fmla="*/ 1374824 w 1374824"/>
              <a:gd name="connsiteY2" fmla="*/ 916549 h 916549"/>
              <a:gd name="connsiteX3" fmla="*/ 0 w 1374824"/>
              <a:gd name="connsiteY3" fmla="*/ 916549 h 916549"/>
              <a:gd name="connsiteX4" fmla="*/ 0 w 1374824"/>
              <a:gd name="connsiteY4" fmla="*/ 0 h 9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824" h="916549">
                <a:moveTo>
                  <a:pt x="0" y="0"/>
                </a:moveTo>
                <a:lnTo>
                  <a:pt x="1374824" y="0"/>
                </a:lnTo>
                <a:lnTo>
                  <a:pt x="1374824" y="916549"/>
                </a:lnTo>
                <a:lnTo>
                  <a:pt x="0" y="9165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a:prstTxWarp prst="textNoShape">
              <a:avLst/>
            </a:prstTxWarp>
          </a:bodyPr>
          <a:lstStyle/>
          <a:p>
            <a:pPr marL="57150" lvl="1" indent="-57150" defTabSz="222250">
              <a:lnSpc>
                <a:spcPct val="90000"/>
              </a:lnSpc>
              <a:spcAft>
                <a:spcPct val="15000"/>
              </a:spcAft>
            </a:pPr>
            <a:r>
              <a:rPr lang="en-US" sz="1200" b="1">
                <a:solidFill>
                  <a:srgbClr val="000000"/>
                </a:solidFill>
              </a:rPr>
              <a:t>Transport between Surface and Space</a:t>
            </a:r>
          </a:p>
          <a:p>
            <a:pPr marL="57150" lvl="1" indent="-57150" defTabSz="222250">
              <a:lnSpc>
                <a:spcPct val="90000"/>
              </a:lnSpc>
              <a:spcAft>
                <a:spcPct val="15000"/>
              </a:spcAft>
              <a:buFontTx/>
              <a:buChar char="•"/>
            </a:pPr>
            <a:r>
              <a:rPr lang="en-US" sz="1000">
                <a:solidFill>
                  <a:srgbClr val="000000"/>
                </a:solidFill>
              </a:rPr>
              <a:t>Launch</a:t>
            </a:r>
          </a:p>
          <a:p>
            <a:pPr marL="57150" lvl="1" indent="-57150" defTabSz="222250">
              <a:lnSpc>
                <a:spcPct val="90000"/>
              </a:lnSpc>
              <a:spcAft>
                <a:spcPct val="15000"/>
              </a:spcAft>
              <a:buFontTx/>
              <a:buChar char="•"/>
            </a:pPr>
            <a:r>
              <a:rPr lang="en-US" sz="1000">
                <a:solidFill>
                  <a:srgbClr val="000000"/>
                </a:solidFill>
              </a:rPr>
              <a:t>Navigate</a:t>
            </a:r>
          </a:p>
          <a:p>
            <a:pPr marL="57150" lvl="1" indent="-57150" defTabSz="222250">
              <a:lnSpc>
                <a:spcPct val="90000"/>
              </a:lnSpc>
              <a:spcAft>
                <a:spcPct val="15000"/>
              </a:spcAft>
              <a:buFontTx/>
              <a:buChar char="•"/>
            </a:pPr>
            <a:r>
              <a:rPr lang="en-US" sz="1000">
                <a:solidFill>
                  <a:srgbClr val="000000"/>
                </a:solidFill>
              </a:rPr>
              <a:t>Steer/Attitude  Control</a:t>
            </a:r>
          </a:p>
          <a:p>
            <a:pPr marL="57150" lvl="1" indent="-57150" defTabSz="222250">
              <a:lnSpc>
                <a:spcPct val="90000"/>
              </a:lnSpc>
              <a:spcAft>
                <a:spcPct val="15000"/>
              </a:spcAft>
              <a:buFontTx/>
              <a:buChar char="•"/>
            </a:pPr>
            <a:r>
              <a:rPr lang="en-US" sz="1000">
                <a:solidFill>
                  <a:srgbClr val="000000"/>
                </a:solidFill>
              </a:rPr>
              <a:t>Land( EDL)</a:t>
            </a:r>
          </a:p>
          <a:p>
            <a:pPr marL="57150" lvl="1" indent="-57150" defTabSz="222250">
              <a:lnSpc>
                <a:spcPct val="90000"/>
              </a:lnSpc>
              <a:spcAft>
                <a:spcPct val="15000"/>
              </a:spcAft>
            </a:pPr>
            <a:r>
              <a:rPr lang="en-US" sz="1200" b="1">
                <a:solidFill>
                  <a:srgbClr val="000000"/>
                </a:solidFill>
              </a:rPr>
              <a:t>Transport  in Space</a:t>
            </a:r>
          </a:p>
          <a:p>
            <a:pPr marL="57150" lvl="1" indent="-57150" defTabSz="222250">
              <a:lnSpc>
                <a:spcPct val="90000"/>
              </a:lnSpc>
              <a:spcAft>
                <a:spcPct val="15000"/>
              </a:spcAft>
              <a:buFontTx/>
              <a:buChar char="•"/>
            </a:pPr>
            <a:r>
              <a:rPr lang="en-US" sz="900">
                <a:solidFill>
                  <a:srgbClr val="000000"/>
                </a:solidFill>
              </a:rPr>
              <a:t>Navigate</a:t>
            </a:r>
          </a:p>
          <a:p>
            <a:pPr marL="57150" lvl="1" indent="-57150" defTabSz="222250">
              <a:lnSpc>
                <a:spcPct val="90000"/>
              </a:lnSpc>
              <a:spcAft>
                <a:spcPct val="15000"/>
              </a:spcAft>
              <a:buFontTx/>
              <a:buChar char="•"/>
            </a:pPr>
            <a:r>
              <a:rPr lang="en-US" sz="900">
                <a:solidFill>
                  <a:srgbClr val="000000"/>
                </a:solidFill>
              </a:rPr>
              <a:t>Steer/Attitude Control</a:t>
            </a:r>
          </a:p>
          <a:p>
            <a:pPr marL="57150" lvl="1" indent="-57150" defTabSz="222250">
              <a:lnSpc>
                <a:spcPct val="90000"/>
              </a:lnSpc>
              <a:spcAft>
                <a:spcPct val="15000"/>
              </a:spcAft>
              <a:buFontTx/>
              <a:buChar char="•"/>
            </a:pPr>
            <a:r>
              <a:rPr lang="en-US" sz="900">
                <a:solidFill>
                  <a:srgbClr val="000000"/>
                </a:solidFill>
              </a:rPr>
              <a:t>Accelerate</a:t>
            </a:r>
          </a:p>
          <a:p>
            <a:pPr marL="57150" lvl="1" indent="-57150" defTabSz="222250">
              <a:lnSpc>
                <a:spcPct val="90000"/>
              </a:lnSpc>
              <a:spcAft>
                <a:spcPct val="15000"/>
              </a:spcAft>
              <a:buFontTx/>
              <a:buChar char="•"/>
            </a:pPr>
            <a:r>
              <a:rPr lang="en-US" sz="900">
                <a:solidFill>
                  <a:srgbClr val="000000"/>
                </a:solidFill>
              </a:rPr>
              <a:t>Decelerate</a:t>
            </a:r>
          </a:p>
          <a:p>
            <a:pPr marL="57150" lvl="1" indent="-57150" defTabSz="222250">
              <a:lnSpc>
                <a:spcPct val="90000"/>
              </a:lnSpc>
              <a:spcAft>
                <a:spcPct val="15000"/>
              </a:spcAft>
            </a:pPr>
            <a:r>
              <a:rPr lang="en-US" sz="1200" b="1">
                <a:solidFill>
                  <a:srgbClr val="000000"/>
                </a:solidFill>
              </a:rPr>
              <a:t>Transport  on Surface</a:t>
            </a:r>
          </a:p>
          <a:p>
            <a:pPr marL="57150" lvl="1" indent="-57150" defTabSz="222250">
              <a:lnSpc>
                <a:spcPct val="90000"/>
              </a:lnSpc>
              <a:spcAft>
                <a:spcPct val="15000"/>
              </a:spcAft>
              <a:buFontTx/>
              <a:buChar char="•"/>
            </a:pPr>
            <a:r>
              <a:rPr lang="en-US" sz="900">
                <a:solidFill>
                  <a:srgbClr val="000000"/>
                </a:solidFill>
              </a:rPr>
              <a:t>Navigate</a:t>
            </a:r>
          </a:p>
          <a:p>
            <a:pPr marL="57150" lvl="1" indent="-57150" defTabSz="222250">
              <a:lnSpc>
                <a:spcPct val="90000"/>
              </a:lnSpc>
              <a:spcAft>
                <a:spcPct val="15000"/>
              </a:spcAft>
              <a:buFontTx/>
              <a:buChar char="•"/>
            </a:pPr>
            <a:r>
              <a:rPr lang="en-US" sz="900">
                <a:solidFill>
                  <a:srgbClr val="000000"/>
                </a:solidFill>
              </a:rPr>
              <a:t>Steer/Control</a:t>
            </a:r>
          </a:p>
          <a:p>
            <a:pPr marL="57150" lvl="1" indent="-57150" defTabSz="222250">
              <a:lnSpc>
                <a:spcPct val="90000"/>
              </a:lnSpc>
              <a:spcAft>
                <a:spcPct val="15000"/>
              </a:spcAft>
              <a:buFontTx/>
              <a:buChar char="•"/>
            </a:pPr>
            <a:r>
              <a:rPr lang="en-US" sz="900">
                <a:solidFill>
                  <a:srgbClr val="000000"/>
                </a:solidFill>
              </a:rPr>
              <a:t>Accelerate</a:t>
            </a:r>
          </a:p>
          <a:p>
            <a:pPr marL="57150" lvl="1" indent="-57150" defTabSz="222250">
              <a:lnSpc>
                <a:spcPct val="90000"/>
              </a:lnSpc>
              <a:spcAft>
                <a:spcPct val="15000"/>
              </a:spcAft>
              <a:buFontTx/>
              <a:buChar char="•"/>
            </a:pPr>
            <a:r>
              <a:rPr lang="en-US" sz="900">
                <a:solidFill>
                  <a:srgbClr val="000000"/>
                </a:solidFill>
              </a:rPr>
              <a:t>Decelerate</a:t>
            </a:r>
            <a:endParaRPr lang="en-US" sz="1200">
              <a:solidFill>
                <a:srgbClr val="000000"/>
              </a:solidFill>
            </a:endParaRPr>
          </a:p>
          <a:p>
            <a:pPr marL="57150" lvl="1" indent="-57150" defTabSz="222250">
              <a:lnSpc>
                <a:spcPct val="90000"/>
              </a:lnSpc>
              <a:spcAft>
                <a:spcPct val="15000"/>
              </a:spcAft>
              <a:buFontTx/>
              <a:buChar char="•"/>
            </a:pPr>
            <a:endParaRPr lang="en-US" sz="1200" b="1">
              <a:solidFill>
                <a:srgbClr val="000000"/>
              </a:solidFill>
            </a:endParaRPr>
          </a:p>
          <a:p>
            <a:pPr marL="57150" lvl="1" indent="-57150" defTabSz="222250">
              <a:lnSpc>
                <a:spcPct val="90000"/>
              </a:lnSpc>
              <a:spcAft>
                <a:spcPct val="15000"/>
              </a:spcAft>
              <a:buFontTx/>
              <a:buChar char="•"/>
            </a:pPr>
            <a:endParaRPr lang="en-US" sz="1200" b="1">
              <a:solidFill>
                <a:srgbClr val="000000"/>
              </a:solidFill>
            </a:endParaRPr>
          </a:p>
          <a:p>
            <a:pPr marL="57150" lvl="1" indent="-57150" defTabSz="222250">
              <a:lnSpc>
                <a:spcPct val="90000"/>
              </a:lnSpc>
              <a:spcAft>
                <a:spcPct val="15000"/>
              </a:spcAft>
              <a:buFontTx/>
              <a:buChar char="•"/>
            </a:pPr>
            <a:endParaRPr lang="en-US" sz="1200" b="1">
              <a:solidFill>
                <a:srgbClr val="000000"/>
              </a:solidFill>
            </a:endParaRPr>
          </a:p>
          <a:p>
            <a:pPr marL="57150" lvl="1" indent="-57150" defTabSz="222250">
              <a:lnSpc>
                <a:spcPct val="90000"/>
              </a:lnSpc>
              <a:spcAft>
                <a:spcPct val="15000"/>
              </a:spcAft>
              <a:buFontTx/>
              <a:buChar char="•"/>
            </a:pPr>
            <a:endParaRPr lang="en-US" sz="1200" b="1">
              <a:solidFill>
                <a:srgbClr val="000000"/>
              </a:solidFill>
            </a:endParaRPr>
          </a:p>
        </p:txBody>
      </p:sp>
      <p:sp>
        <p:nvSpPr>
          <p:cNvPr id="20" name="Freeform 19"/>
          <p:cNvSpPr/>
          <p:nvPr/>
        </p:nvSpPr>
        <p:spPr>
          <a:xfrm>
            <a:off x="0" y="1981200"/>
            <a:ext cx="1143000" cy="3276600"/>
          </a:xfrm>
          <a:custGeom>
            <a:avLst/>
            <a:gdLst>
              <a:gd name="connsiteX0" fmla="*/ 0 w 1374824"/>
              <a:gd name="connsiteY0" fmla="*/ 0 h 916549"/>
              <a:gd name="connsiteX1" fmla="*/ 1374824 w 1374824"/>
              <a:gd name="connsiteY1" fmla="*/ 0 h 916549"/>
              <a:gd name="connsiteX2" fmla="*/ 1374824 w 1374824"/>
              <a:gd name="connsiteY2" fmla="*/ 916549 h 916549"/>
              <a:gd name="connsiteX3" fmla="*/ 0 w 1374824"/>
              <a:gd name="connsiteY3" fmla="*/ 916549 h 916549"/>
              <a:gd name="connsiteX4" fmla="*/ 0 w 1374824"/>
              <a:gd name="connsiteY4" fmla="*/ 0 h 9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824" h="916549">
                <a:moveTo>
                  <a:pt x="0" y="0"/>
                </a:moveTo>
                <a:lnTo>
                  <a:pt x="1374824" y="0"/>
                </a:lnTo>
                <a:lnTo>
                  <a:pt x="1374824" y="916549"/>
                </a:lnTo>
                <a:lnTo>
                  <a:pt x="0" y="9165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lstStyle/>
          <a:p>
            <a:pPr marL="57150" lvl="1" indent="-57150" defTabSz="222250" fontAlgn="auto">
              <a:lnSpc>
                <a:spcPct val="90000"/>
              </a:lnSpc>
              <a:spcAft>
                <a:spcPct val="15000"/>
              </a:spcAft>
              <a:defRPr/>
            </a:pPr>
            <a:r>
              <a:rPr lang="en-US" sz="1100" b="1" dirty="0"/>
              <a:t>Observe/Survey</a:t>
            </a:r>
            <a:endParaRPr lang="en-US" sz="900" b="1" dirty="0"/>
          </a:p>
          <a:p>
            <a:pPr marL="57150" lvl="1" indent="-57150" defTabSz="222250" fontAlgn="auto">
              <a:lnSpc>
                <a:spcPct val="90000"/>
              </a:lnSpc>
              <a:spcAft>
                <a:spcPct val="15000"/>
              </a:spcAft>
              <a:defRPr/>
            </a:pPr>
            <a:r>
              <a:rPr lang="en-US" sz="1100" b="1" dirty="0"/>
              <a:t>Collect/Take Samples</a:t>
            </a:r>
          </a:p>
          <a:p>
            <a:pPr marL="57150" lvl="1" indent="-57150" defTabSz="222250" fontAlgn="auto">
              <a:lnSpc>
                <a:spcPct val="90000"/>
              </a:lnSpc>
              <a:spcAft>
                <a:spcPct val="15000"/>
              </a:spcAft>
              <a:defRPr/>
            </a:pPr>
            <a:r>
              <a:rPr lang="en-US" sz="1100" b="1" dirty="0"/>
              <a:t>Process Samples</a:t>
            </a:r>
          </a:p>
          <a:p>
            <a:pPr marL="114300" lvl="2" indent="-57150" defTabSz="222250" fontAlgn="auto">
              <a:lnSpc>
                <a:spcPct val="90000"/>
              </a:lnSpc>
              <a:spcAft>
                <a:spcPct val="15000"/>
              </a:spcAft>
              <a:buFontTx/>
              <a:buChar char="••"/>
              <a:defRPr/>
            </a:pPr>
            <a:r>
              <a:rPr lang="en-US" sz="900" dirty="0"/>
              <a:t>Prep</a:t>
            </a:r>
          </a:p>
          <a:p>
            <a:pPr marL="114300" lvl="2" indent="-57150" defTabSz="222250" fontAlgn="auto">
              <a:lnSpc>
                <a:spcPct val="90000"/>
              </a:lnSpc>
              <a:spcAft>
                <a:spcPct val="15000"/>
              </a:spcAft>
              <a:buFontTx/>
              <a:buChar char="••"/>
              <a:defRPr/>
            </a:pPr>
            <a:r>
              <a:rPr lang="en-US" sz="900" dirty="0"/>
              <a:t>Analyze</a:t>
            </a:r>
          </a:p>
          <a:p>
            <a:pPr marL="114300" lvl="2" indent="-57150" defTabSz="222250" fontAlgn="auto">
              <a:lnSpc>
                <a:spcPct val="90000"/>
              </a:lnSpc>
              <a:spcAft>
                <a:spcPct val="15000"/>
              </a:spcAft>
              <a:buFontTx/>
              <a:buChar char="••"/>
              <a:defRPr/>
            </a:pPr>
            <a:r>
              <a:rPr lang="en-US" sz="900" dirty="0"/>
              <a:t>Store</a:t>
            </a:r>
          </a:p>
          <a:p>
            <a:pPr marL="114300" lvl="2" indent="-57150" defTabSz="222250" fontAlgn="auto">
              <a:lnSpc>
                <a:spcPct val="90000"/>
              </a:lnSpc>
              <a:spcAft>
                <a:spcPct val="15000"/>
              </a:spcAft>
              <a:buFontTx/>
              <a:buChar char="••"/>
              <a:defRPr/>
            </a:pPr>
            <a:r>
              <a:rPr lang="en-US" sz="900" dirty="0"/>
              <a:t>Archive</a:t>
            </a:r>
          </a:p>
          <a:p>
            <a:pPr marL="114300" lvl="2" indent="-57150" defTabSz="222250" fontAlgn="auto">
              <a:lnSpc>
                <a:spcPct val="90000"/>
              </a:lnSpc>
              <a:spcAft>
                <a:spcPct val="15000"/>
              </a:spcAft>
              <a:buFontTx/>
              <a:buChar char="••"/>
              <a:defRPr/>
            </a:pPr>
            <a:r>
              <a:rPr lang="en-US" sz="900" dirty="0"/>
              <a:t>Return</a:t>
            </a:r>
          </a:p>
          <a:p>
            <a:pPr marL="57150" lvl="1" indent="-57150" defTabSz="222250" fontAlgn="auto">
              <a:lnSpc>
                <a:spcPct val="90000"/>
              </a:lnSpc>
              <a:spcAft>
                <a:spcPct val="15000"/>
              </a:spcAft>
              <a:defRPr/>
            </a:pPr>
            <a:r>
              <a:rPr lang="en-US" sz="1100" b="1" dirty="0"/>
              <a:t>Communicate</a:t>
            </a:r>
          </a:p>
          <a:p>
            <a:pPr marL="114300" lvl="2" indent="-57150" defTabSz="222250" fontAlgn="auto">
              <a:lnSpc>
                <a:spcPct val="90000"/>
              </a:lnSpc>
              <a:spcAft>
                <a:spcPct val="15000"/>
              </a:spcAft>
              <a:buFontTx/>
              <a:buChar char="••"/>
              <a:defRPr/>
            </a:pPr>
            <a:r>
              <a:rPr lang="en-US" sz="900" dirty="0"/>
              <a:t>Remote Observation of Samples/Data</a:t>
            </a:r>
          </a:p>
          <a:p>
            <a:pPr marL="114300" lvl="2" indent="-57150" defTabSz="222250" fontAlgn="auto">
              <a:lnSpc>
                <a:spcPct val="90000"/>
              </a:lnSpc>
              <a:spcAft>
                <a:spcPct val="15000"/>
              </a:spcAft>
              <a:buFontTx/>
              <a:buChar char="••"/>
              <a:defRPr/>
            </a:pPr>
            <a:r>
              <a:rPr lang="en-US" sz="900" dirty="0"/>
              <a:t>Remote direction/control of science</a:t>
            </a:r>
          </a:p>
          <a:p>
            <a:pPr marL="57150" lvl="1" indent="-57150" defTabSz="222250" fontAlgn="auto">
              <a:lnSpc>
                <a:spcPct val="90000"/>
              </a:lnSpc>
              <a:spcAft>
                <a:spcPct val="15000"/>
              </a:spcAft>
              <a:defRPr/>
            </a:pPr>
            <a:r>
              <a:rPr lang="en-US" sz="1100" b="1" dirty="0"/>
              <a:t>Engage in a Balance of Science Domains</a:t>
            </a:r>
          </a:p>
          <a:p>
            <a:pPr marL="114300" lvl="2" indent="-57150" defTabSz="222250" fontAlgn="auto">
              <a:lnSpc>
                <a:spcPct val="90000"/>
              </a:lnSpc>
              <a:spcAft>
                <a:spcPct val="15000"/>
              </a:spcAft>
              <a:buFontTx/>
              <a:buChar char="••"/>
              <a:defRPr/>
            </a:pPr>
            <a:r>
              <a:rPr lang="en-US" sz="900" dirty="0"/>
              <a:t>Atmospheric</a:t>
            </a:r>
          </a:p>
          <a:p>
            <a:pPr marL="114300" lvl="2" indent="-57150" defTabSz="222250" fontAlgn="auto">
              <a:lnSpc>
                <a:spcPct val="90000"/>
              </a:lnSpc>
              <a:spcAft>
                <a:spcPct val="15000"/>
              </a:spcAft>
              <a:buFontTx/>
              <a:buChar char="••"/>
              <a:defRPr/>
            </a:pPr>
            <a:r>
              <a:rPr lang="en-US" sz="900" dirty="0"/>
              <a:t>Climatology</a:t>
            </a:r>
          </a:p>
          <a:p>
            <a:pPr marL="114300" lvl="2" indent="-57150" defTabSz="222250" fontAlgn="auto">
              <a:lnSpc>
                <a:spcPct val="90000"/>
              </a:lnSpc>
              <a:spcAft>
                <a:spcPct val="15000"/>
              </a:spcAft>
              <a:buFontTx/>
              <a:buChar char="••"/>
              <a:defRPr/>
            </a:pPr>
            <a:r>
              <a:rPr lang="en-US" sz="900" dirty="0"/>
              <a:t>Biology</a:t>
            </a:r>
          </a:p>
          <a:p>
            <a:pPr marL="114300" lvl="2" indent="-57150" defTabSz="222250" fontAlgn="auto">
              <a:lnSpc>
                <a:spcPct val="90000"/>
              </a:lnSpc>
              <a:spcAft>
                <a:spcPct val="15000"/>
              </a:spcAft>
              <a:buFontTx/>
              <a:buChar char="••"/>
              <a:defRPr/>
            </a:pPr>
            <a:r>
              <a:rPr lang="en-US" sz="900" dirty="0"/>
              <a:t>Geology</a:t>
            </a:r>
          </a:p>
          <a:p>
            <a:pPr marL="114300" lvl="2" indent="-57150" defTabSz="222250" fontAlgn="auto">
              <a:lnSpc>
                <a:spcPct val="90000"/>
              </a:lnSpc>
              <a:spcAft>
                <a:spcPct val="15000"/>
              </a:spcAft>
              <a:buFontTx/>
              <a:buChar char="••"/>
              <a:defRPr/>
            </a:pPr>
            <a:r>
              <a:rPr lang="en-US" sz="900" dirty="0"/>
              <a:t>Human Physiology</a:t>
            </a:r>
          </a:p>
          <a:p>
            <a:pPr marL="114300" lvl="2" indent="-57150" defTabSz="222250" fontAlgn="auto">
              <a:lnSpc>
                <a:spcPct val="90000"/>
              </a:lnSpc>
              <a:spcAft>
                <a:spcPct val="15000"/>
              </a:spcAft>
              <a:buFontTx/>
              <a:buChar char="••"/>
              <a:defRPr/>
            </a:pPr>
            <a:r>
              <a:rPr lang="en-US" sz="900" dirty="0"/>
              <a:t>Hydrology</a:t>
            </a:r>
          </a:p>
        </p:txBody>
      </p:sp>
      <p:sp>
        <p:nvSpPr>
          <p:cNvPr id="22" name="Freeform 21"/>
          <p:cNvSpPr/>
          <p:nvPr/>
        </p:nvSpPr>
        <p:spPr>
          <a:xfrm>
            <a:off x="2590800" y="3656013"/>
            <a:ext cx="1219200" cy="3125787"/>
          </a:xfrm>
          <a:custGeom>
            <a:avLst/>
            <a:gdLst>
              <a:gd name="connsiteX0" fmla="*/ 0 w 1374824"/>
              <a:gd name="connsiteY0" fmla="*/ 0 h 916549"/>
              <a:gd name="connsiteX1" fmla="*/ 1374824 w 1374824"/>
              <a:gd name="connsiteY1" fmla="*/ 0 h 916549"/>
              <a:gd name="connsiteX2" fmla="*/ 1374824 w 1374824"/>
              <a:gd name="connsiteY2" fmla="*/ 916549 h 916549"/>
              <a:gd name="connsiteX3" fmla="*/ 0 w 1374824"/>
              <a:gd name="connsiteY3" fmla="*/ 916549 h 916549"/>
              <a:gd name="connsiteX4" fmla="*/ 0 w 1374824"/>
              <a:gd name="connsiteY4" fmla="*/ 0 h 9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824" h="916549">
                <a:moveTo>
                  <a:pt x="0" y="0"/>
                </a:moveTo>
                <a:lnTo>
                  <a:pt x="1374824" y="0"/>
                </a:lnTo>
                <a:lnTo>
                  <a:pt x="1374824" y="916549"/>
                </a:lnTo>
                <a:lnTo>
                  <a:pt x="0" y="9165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lstStyle/>
          <a:p>
            <a:pPr marL="57150" lvl="1" indent="-57150" defTabSz="222250" fontAlgn="auto">
              <a:lnSpc>
                <a:spcPct val="90000"/>
              </a:lnSpc>
              <a:spcAft>
                <a:spcPct val="15000"/>
              </a:spcAft>
              <a:defRPr/>
            </a:pPr>
            <a:r>
              <a:rPr lang="en-US" sz="1200" b="1" dirty="0"/>
              <a:t>Communicate with Public</a:t>
            </a:r>
          </a:p>
          <a:p>
            <a:pPr marL="114300" lvl="2" indent="-57150" defTabSz="222250" fontAlgn="auto">
              <a:lnSpc>
                <a:spcPct val="90000"/>
              </a:lnSpc>
              <a:spcAft>
                <a:spcPct val="15000"/>
              </a:spcAft>
              <a:buFontTx/>
              <a:buChar char="••"/>
              <a:defRPr/>
            </a:pPr>
            <a:r>
              <a:rPr lang="en-US" sz="900" dirty="0"/>
              <a:t>Public Events</a:t>
            </a:r>
          </a:p>
          <a:p>
            <a:pPr marL="114300" lvl="2" indent="-57150" defTabSz="222250" fontAlgn="auto">
              <a:lnSpc>
                <a:spcPct val="90000"/>
              </a:lnSpc>
              <a:spcAft>
                <a:spcPct val="15000"/>
              </a:spcAft>
              <a:buFontTx/>
              <a:buChar char="••"/>
              <a:defRPr/>
            </a:pPr>
            <a:r>
              <a:rPr lang="en-US" sz="900" dirty="0"/>
              <a:t>Educational Events</a:t>
            </a:r>
          </a:p>
          <a:p>
            <a:pPr marL="57150" lvl="1" indent="-57150" defTabSz="222250" fontAlgn="auto">
              <a:lnSpc>
                <a:spcPct val="90000"/>
              </a:lnSpc>
              <a:spcAft>
                <a:spcPct val="15000"/>
              </a:spcAft>
              <a:defRPr/>
            </a:pPr>
            <a:r>
              <a:rPr lang="en-US" sz="1200" b="1" dirty="0"/>
              <a:t>Provide Public/ </a:t>
            </a:r>
            <a:r>
              <a:rPr lang="en-US" sz="1200" b="1" dirty="0" err="1"/>
              <a:t>Edu</a:t>
            </a:r>
            <a:r>
              <a:rPr lang="en-US" sz="1200" b="1" dirty="0"/>
              <a:t> Participation</a:t>
            </a:r>
            <a:endParaRPr lang="en-US" sz="900" b="1" dirty="0"/>
          </a:p>
          <a:p>
            <a:pPr marL="114300" lvl="2" indent="-57150" defTabSz="222250" fontAlgn="auto">
              <a:lnSpc>
                <a:spcPct val="90000"/>
              </a:lnSpc>
              <a:spcAft>
                <a:spcPct val="15000"/>
              </a:spcAft>
              <a:buFontTx/>
              <a:buChar char="••"/>
              <a:defRPr/>
            </a:pPr>
            <a:r>
              <a:rPr lang="en-US" sz="900" dirty="0"/>
              <a:t>Plan</a:t>
            </a:r>
          </a:p>
          <a:p>
            <a:pPr marL="114300" lvl="2" indent="-57150" defTabSz="222250" fontAlgn="auto">
              <a:lnSpc>
                <a:spcPct val="90000"/>
              </a:lnSpc>
              <a:spcAft>
                <a:spcPct val="15000"/>
              </a:spcAft>
              <a:buFontTx/>
              <a:buChar char="••"/>
              <a:defRPr/>
            </a:pPr>
            <a:r>
              <a:rPr lang="en-US" sz="900" dirty="0"/>
              <a:t>Control/Drive</a:t>
            </a:r>
          </a:p>
          <a:p>
            <a:pPr marL="114300" lvl="2" indent="-57150" defTabSz="222250" fontAlgn="auto">
              <a:lnSpc>
                <a:spcPct val="90000"/>
              </a:lnSpc>
              <a:spcAft>
                <a:spcPct val="15000"/>
              </a:spcAft>
              <a:buFontTx/>
              <a:buChar char="••"/>
              <a:defRPr/>
            </a:pPr>
            <a:r>
              <a:rPr lang="en-US" sz="900" dirty="0"/>
              <a:t>Analyze</a:t>
            </a:r>
          </a:p>
          <a:p>
            <a:pPr marL="57150" lvl="1" indent="-57150" defTabSz="222250" fontAlgn="auto">
              <a:lnSpc>
                <a:spcPct val="90000"/>
              </a:lnSpc>
              <a:spcAft>
                <a:spcPct val="15000"/>
              </a:spcAft>
              <a:defRPr/>
            </a:pPr>
            <a:r>
              <a:rPr lang="en-US" sz="1200" b="1" dirty="0"/>
              <a:t>Enable Commercial Partnership Action</a:t>
            </a:r>
          </a:p>
          <a:p>
            <a:pPr marL="114300" lvl="2" indent="-57150" defTabSz="222250" fontAlgn="auto">
              <a:lnSpc>
                <a:spcPct val="90000"/>
              </a:lnSpc>
              <a:spcAft>
                <a:spcPct val="15000"/>
              </a:spcAft>
              <a:buFontTx/>
              <a:buChar char="••"/>
              <a:defRPr/>
            </a:pPr>
            <a:r>
              <a:rPr lang="en-US" sz="900" dirty="0"/>
              <a:t>Pre-Tourism</a:t>
            </a:r>
          </a:p>
          <a:p>
            <a:pPr marL="114300" lvl="2" indent="-57150" defTabSz="222250" fontAlgn="auto">
              <a:lnSpc>
                <a:spcPct val="90000"/>
              </a:lnSpc>
              <a:spcAft>
                <a:spcPct val="15000"/>
              </a:spcAft>
              <a:buFontTx/>
              <a:buChar char="••"/>
              <a:defRPr/>
            </a:pPr>
            <a:r>
              <a:rPr lang="en-US" sz="900" dirty="0"/>
              <a:t>Pre-Mining</a:t>
            </a:r>
          </a:p>
          <a:p>
            <a:pPr marL="114300" lvl="2" indent="-57150" defTabSz="222250" fontAlgn="auto">
              <a:lnSpc>
                <a:spcPct val="90000"/>
              </a:lnSpc>
              <a:spcAft>
                <a:spcPct val="15000"/>
              </a:spcAft>
              <a:buFontTx/>
              <a:buChar char="••"/>
              <a:defRPr/>
            </a:pPr>
            <a:r>
              <a:rPr lang="en-US" sz="900" dirty="0"/>
              <a:t>Deployment of commercial assets</a:t>
            </a:r>
          </a:p>
          <a:p>
            <a:pPr marL="114300" lvl="2" indent="-57150" defTabSz="222250" fontAlgn="auto">
              <a:lnSpc>
                <a:spcPct val="90000"/>
              </a:lnSpc>
              <a:spcAft>
                <a:spcPct val="15000"/>
              </a:spcAft>
              <a:buFontTx/>
              <a:buChar char="••"/>
              <a:defRPr/>
            </a:pPr>
            <a:r>
              <a:rPr lang="en-US" sz="900" dirty="0"/>
              <a:t>Survey/Precursor for commercial interests (paid by commercial)</a:t>
            </a:r>
          </a:p>
        </p:txBody>
      </p:sp>
      <p:sp>
        <p:nvSpPr>
          <p:cNvPr id="24" name="Freeform 23"/>
          <p:cNvSpPr/>
          <p:nvPr/>
        </p:nvSpPr>
        <p:spPr>
          <a:xfrm>
            <a:off x="1143000" y="2743200"/>
            <a:ext cx="1371600" cy="3725863"/>
          </a:xfrm>
          <a:custGeom>
            <a:avLst/>
            <a:gdLst>
              <a:gd name="connsiteX0" fmla="*/ 0 w 1473532"/>
              <a:gd name="connsiteY0" fmla="*/ 0 h 982354"/>
              <a:gd name="connsiteX1" fmla="*/ 1473532 w 1473532"/>
              <a:gd name="connsiteY1" fmla="*/ 0 h 982354"/>
              <a:gd name="connsiteX2" fmla="*/ 1473532 w 1473532"/>
              <a:gd name="connsiteY2" fmla="*/ 982354 h 982354"/>
              <a:gd name="connsiteX3" fmla="*/ 0 w 1473532"/>
              <a:gd name="connsiteY3" fmla="*/ 982354 h 982354"/>
              <a:gd name="connsiteX4" fmla="*/ 0 w 1473532"/>
              <a:gd name="connsiteY4" fmla="*/ 0 h 9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532" h="982354">
                <a:moveTo>
                  <a:pt x="0" y="0"/>
                </a:moveTo>
                <a:lnTo>
                  <a:pt x="1473532" y="0"/>
                </a:lnTo>
                <a:lnTo>
                  <a:pt x="1473532" y="982354"/>
                </a:lnTo>
                <a:lnTo>
                  <a:pt x="0" y="9823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lstStyle/>
          <a:p>
            <a:pPr marL="57150" lvl="1" indent="-57150" defTabSz="222250" fontAlgn="auto">
              <a:lnSpc>
                <a:spcPct val="90000"/>
              </a:lnSpc>
              <a:spcAft>
                <a:spcPct val="15000"/>
              </a:spcAft>
              <a:defRPr/>
            </a:pPr>
            <a:r>
              <a:rPr lang="en-US" sz="1200" b="1" dirty="0"/>
              <a:t>Build Up Infrastructure</a:t>
            </a:r>
          </a:p>
          <a:p>
            <a:pPr marL="114300" lvl="2" indent="-57150" defTabSz="222250" fontAlgn="auto">
              <a:lnSpc>
                <a:spcPct val="90000"/>
              </a:lnSpc>
              <a:spcAft>
                <a:spcPct val="15000"/>
              </a:spcAft>
              <a:buFontTx/>
              <a:buChar char="••"/>
              <a:defRPr/>
            </a:pPr>
            <a:r>
              <a:rPr lang="en-US" sz="900" dirty="0"/>
              <a:t>Communications</a:t>
            </a:r>
          </a:p>
          <a:p>
            <a:pPr marL="114300" lvl="2" indent="-57150" defTabSz="222250" fontAlgn="auto">
              <a:lnSpc>
                <a:spcPct val="90000"/>
              </a:lnSpc>
              <a:spcAft>
                <a:spcPct val="15000"/>
              </a:spcAft>
              <a:buFontTx/>
              <a:buChar char="••"/>
              <a:defRPr/>
            </a:pPr>
            <a:r>
              <a:rPr lang="en-US" sz="900" dirty="0"/>
              <a:t>Control</a:t>
            </a:r>
          </a:p>
          <a:p>
            <a:pPr marL="114300" lvl="2" indent="-57150" defTabSz="222250" fontAlgn="auto">
              <a:lnSpc>
                <a:spcPct val="90000"/>
              </a:lnSpc>
              <a:spcAft>
                <a:spcPct val="15000"/>
              </a:spcAft>
              <a:buFontTx/>
              <a:buChar char="••"/>
              <a:defRPr/>
            </a:pPr>
            <a:r>
              <a:rPr lang="en-US" sz="900" dirty="0"/>
              <a:t>Weather</a:t>
            </a:r>
          </a:p>
          <a:p>
            <a:pPr marL="114300" lvl="2" indent="-57150" defTabSz="222250" fontAlgn="auto">
              <a:lnSpc>
                <a:spcPct val="90000"/>
              </a:lnSpc>
              <a:spcAft>
                <a:spcPct val="15000"/>
              </a:spcAft>
              <a:buFontTx/>
              <a:buChar char="••"/>
              <a:defRPr/>
            </a:pPr>
            <a:r>
              <a:rPr lang="en-US" sz="900" dirty="0"/>
              <a:t>Human/System Support</a:t>
            </a:r>
          </a:p>
          <a:p>
            <a:pPr marL="114300" lvl="2" indent="-57150" defTabSz="222250" fontAlgn="auto">
              <a:lnSpc>
                <a:spcPct val="90000"/>
              </a:lnSpc>
              <a:spcAft>
                <a:spcPct val="15000"/>
              </a:spcAft>
              <a:buFontTx/>
              <a:buChar char="••"/>
              <a:defRPr/>
            </a:pPr>
            <a:r>
              <a:rPr lang="en-US" sz="900" dirty="0"/>
              <a:t>Mobility</a:t>
            </a:r>
          </a:p>
          <a:p>
            <a:pPr marL="114300" lvl="2" indent="-57150" defTabSz="222250" fontAlgn="auto">
              <a:lnSpc>
                <a:spcPct val="90000"/>
              </a:lnSpc>
              <a:spcAft>
                <a:spcPct val="15000"/>
              </a:spcAft>
              <a:buFontTx/>
              <a:buChar char="••"/>
              <a:defRPr/>
            </a:pPr>
            <a:r>
              <a:rPr lang="en-US" sz="900" dirty="0"/>
              <a:t>Power/Propulsion</a:t>
            </a:r>
          </a:p>
          <a:p>
            <a:pPr marL="57150" lvl="1" indent="-57150" defTabSz="222250" fontAlgn="auto">
              <a:lnSpc>
                <a:spcPct val="90000"/>
              </a:lnSpc>
              <a:spcAft>
                <a:spcPct val="15000"/>
              </a:spcAft>
              <a:defRPr/>
            </a:pPr>
            <a:r>
              <a:rPr lang="en-US" sz="1200" b="1" dirty="0"/>
              <a:t>Explore for Resources and/or Future Sites</a:t>
            </a:r>
          </a:p>
          <a:p>
            <a:pPr marL="57150" lvl="1" indent="-57150" defTabSz="222250" fontAlgn="auto">
              <a:lnSpc>
                <a:spcPct val="90000"/>
              </a:lnSpc>
              <a:spcAft>
                <a:spcPct val="15000"/>
              </a:spcAft>
              <a:defRPr/>
            </a:pPr>
            <a:endParaRPr lang="en-US" sz="300" b="1" dirty="0"/>
          </a:p>
          <a:p>
            <a:pPr marL="57150" lvl="1" indent="-57150" defTabSz="222250" fontAlgn="auto">
              <a:lnSpc>
                <a:spcPct val="90000"/>
              </a:lnSpc>
              <a:spcAft>
                <a:spcPct val="15000"/>
              </a:spcAft>
              <a:defRPr/>
            </a:pPr>
            <a:r>
              <a:rPr lang="en-US" sz="1200" b="1" dirty="0"/>
              <a:t>Test/Demo  Future Capabilities</a:t>
            </a:r>
          </a:p>
          <a:p>
            <a:pPr marL="114300" lvl="2" indent="-57150" defTabSz="222250" fontAlgn="auto">
              <a:lnSpc>
                <a:spcPct val="90000"/>
              </a:lnSpc>
              <a:spcAft>
                <a:spcPct val="15000"/>
              </a:spcAft>
              <a:buFontTx/>
              <a:buChar char="••"/>
              <a:defRPr/>
            </a:pPr>
            <a:r>
              <a:rPr lang="en-US" sz="900" dirty="0"/>
              <a:t>Technologies</a:t>
            </a:r>
          </a:p>
          <a:p>
            <a:pPr marL="114300" lvl="2" indent="-57150" defTabSz="222250" fontAlgn="auto">
              <a:lnSpc>
                <a:spcPct val="90000"/>
              </a:lnSpc>
              <a:spcAft>
                <a:spcPct val="15000"/>
              </a:spcAft>
              <a:buFontTx/>
              <a:buChar char="••"/>
              <a:defRPr/>
            </a:pPr>
            <a:r>
              <a:rPr lang="en-US" sz="900" dirty="0"/>
              <a:t>Operations</a:t>
            </a:r>
          </a:p>
          <a:p>
            <a:pPr marL="57150" lvl="1" indent="-57150" defTabSz="222250" fontAlgn="auto">
              <a:lnSpc>
                <a:spcPct val="90000"/>
              </a:lnSpc>
              <a:spcAft>
                <a:spcPct val="15000"/>
              </a:spcAft>
              <a:defRPr/>
            </a:pPr>
            <a:r>
              <a:rPr lang="en-US" sz="1200" b="1" dirty="0"/>
              <a:t>Reduce/Cut /Optimize Logistics Chain</a:t>
            </a:r>
          </a:p>
          <a:p>
            <a:pPr marL="114300" lvl="2" indent="-57150" defTabSz="222250" fontAlgn="auto">
              <a:lnSpc>
                <a:spcPct val="90000"/>
              </a:lnSpc>
              <a:spcAft>
                <a:spcPct val="15000"/>
              </a:spcAft>
              <a:buFontTx/>
              <a:buChar char="••"/>
              <a:defRPr/>
            </a:pPr>
            <a:r>
              <a:rPr lang="en-US" sz="900" dirty="0"/>
              <a:t>Produce Resources</a:t>
            </a:r>
          </a:p>
          <a:p>
            <a:pPr marL="114300" lvl="2" indent="-57150" defTabSz="222250" fontAlgn="auto">
              <a:lnSpc>
                <a:spcPct val="90000"/>
              </a:lnSpc>
              <a:spcAft>
                <a:spcPct val="15000"/>
              </a:spcAft>
              <a:buFontTx/>
              <a:buChar char="••"/>
              <a:defRPr/>
            </a:pPr>
            <a:r>
              <a:rPr lang="en-US" sz="900" dirty="0"/>
              <a:t>Recycle</a:t>
            </a:r>
          </a:p>
          <a:p>
            <a:pPr marL="57150" lvl="1" indent="-57150" defTabSz="222250" fontAlgn="auto">
              <a:lnSpc>
                <a:spcPct val="90000"/>
              </a:lnSpc>
              <a:spcAft>
                <a:spcPct val="15000"/>
              </a:spcAft>
              <a:defRPr/>
            </a:pPr>
            <a:r>
              <a:rPr lang="en-US" sz="1200" b="1" dirty="0"/>
              <a:t>Protect from Contamination</a:t>
            </a:r>
          </a:p>
          <a:p>
            <a:pPr marL="57150" lvl="1" indent="-57150" defTabSz="222250" fontAlgn="auto">
              <a:lnSpc>
                <a:spcPct val="90000"/>
              </a:lnSpc>
              <a:spcAft>
                <a:spcPct val="15000"/>
              </a:spcAft>
              <a:defRPr/>
            </a:pPr>
            <a:r>
              <a:rPr lang="en-US" sz="1200" b="1" dirty="0"/>
              <a:t>Economic Development</a:t>
            </a:r>
          </a:p>
          <a:p>
            <a:pPr marL="114300" lvl="2" indent="-57150" defTabSz="222250" fontAlgn="auto">
              <a:lnSpc>
                <a:spcPct val="90000"/>
              </a:lnSpc>
              <a:spcAft>
                <a:spcPct val="15000"/>
              </a:spcAft>
              <a:buFontTx/>
              <a:buChar char="••"/>
              <a:defRPr/>
            </a:pPr>
            <a:r>
              <a:rPr lang="en-US" sz="900" dirty="0"/>
              <a:t>Mining?</a:t>
            </a:r>
          </a:p>
          <a:p>
            <a:pPr marL="114300" lvl="2" indent="-57150" defTabSz="222250" fontAlgn="auto">
              <a:lnSpc>
                <a:spcPct val="90000"/>
              </a:lnSpc>
              <a:spcAft>
                <a:spcPct val="15000"/>
              </a:spcAft>
              <a:buFontTx/>
              <a:buChar char="••"/>
              <a:defRPr/>
            </a:pPr>
            <a:r>
              <a:rPr lang="en-US" sz="900" dirty="0"/>
              <a:t>Tourism?</a:t>
            </a:r>
          </a:p>
        </p:txBody>
      </p:sp>
      <p:cxnSp>
        <p:nvCxnSpPr>
          <p:cNvPr id="26" name="Straight Connector 25"/>
          <p:cNvCxnSpPr>
            <a:stCxn id="49" idx="7"/>
            <a:endCxn id="58" idx="1"/>
          </p:cNvCxnSpPr>
          <p:nvPr/>
        </p:nvCxnSpPr>
        <p:spPr>
          <a:xfrm rot="16200000" flipV="1">
            <a:off x="6477000" y="-717550"/>
            <a:ext cx="0" cy="4070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50" idx="6"/>
          </p:cNvCxnSpPr>
          <p:nvPr/>
        </p:nvCxnSpPr>
        <p:spPr>
          <a:xfrm flipH="1" flipV="1">
            <a:off x="4495800" y="1371600"/>
            <a:ext cx="274320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1" idx="0"/>
            <a:endCxn id="58" idx="5"/>
          </p:cNvCxnSpPr>
          <p:nvPr/>
        </p:nvCxnSpPr>
        <p:spPr>
          <a:xfrm rot="5400000" flipH="1" flipV="1">
            <a:off x="3635375" y="2286000"/>
            <a:ext cx="1774825" cy="53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58" idx="4"/>
            <a:endCxn id="52" idx="7"/>
          </p:cNvCxnSpPr>
          <p:nvPr/>
        </p:nvCxnSpPr>
        <p:spPr>
          <a:xfrm rot="5400000">
            <a:off x="2492375" y="-533400"/>
            <a:ext cx="22225" cy="3984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58" idx="5"/>
            <a:endCxn id="53" idx="1"/>
          </p:cNvCxnSpPr>
          <p:nvPr/>
        </p:nvCxnSpPr>
        <p:spPr>
          <a:xfrm rot="5400000">
            <a:off x="2911475" y="1508125"/>
            <a:ext cx="1720850" cy="1555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8" idx="5"/>
            <a:endCxn id="54" idx="0"/>
          </p:cNvCxnSpPr>
          <p:nvPr/>
        </p:nvCxnSpPr>
        <p:spPr>
          <a:xfrm rot="5400000">
            <a:off x="2724944" y="384969"/>
            <a:ext cx="784225" cy="2865437"/>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61"/>
          <p:cNvGrpSpPr/>
          <p:nvPr/>
        </p:nvGrpSpPr>
        <p:grpSpPr>
          <a:xfrm>
            <a:off x="8001000" y="914400"/>
            <a:ext cx="916549" cy="916549"/>
            <a:chOff x="304800" y="1447800"/>
            <a:chExt cx="916549" cy="916549"/>
          </a:xfrm>
          <a:solidFill>
            <a:schemeClr val="accent6">
              <a:lumMod val="75000"/>
            </a:schemeClr>
          </a:solidFill>
        </p:grpSpPr>
        <p:sp>
          <p:nvSpPr>
            <p:cNvPr id="13" name="Freeform 12"/>
            <p:cNvSpPr/>
            <p:nvPr/>
          </p:nvSpPr>
          <p:spPr>
            <a:xfrm>
              <a:off x="304800" y="1447800"/>
              <a:ext cx="916549" cy="916549"/>
            </a:xfrm>
            <a:custGeom>
              <a:avLst/>
              <a:gdLst>
                <a:gd name="connsiteX0" fmla="*/ 0 w 916549"/>
                <a:gd name="connsiteY0" fmla="*/ 458275 h 916549"/>
                <a:gd name="connsiteX1" fmla="*/ 134226 w 916549"/>
                <a:gd name="connsiteY1" fmla="*/ 134226 h 916549"/>
                <a:gd name="connsiteX2" fmla="*/ 458276 w 916549"/>
                <a:gd name="connsiteY2" fmla="*/ 1 h 916549"/>
                <a:gd name="connsiteX3" fmla="*/ 782325 w 916549"/>
                <a:gd name="connsiteY3" fmla="*/ 134227 h 916549"/>
                <a:gd name="connsiteX4" fmla="*/ 916550 w 916549"/>
                <a:gd name="connsiteY4" fmla="*/ 458277 h 916549"/>
                <a:gd name="connsiteX5" fmla="*/ 782324 w 916549"/>
                <a:gd name="connsiteY5" fmla="*/ 782326 h 916549"/>
                <a:gd name="connsiteX6" fmla="*/ 458274 w 916549"/>
                <a:gd name="connsiteY6" fmla="*/ 916552 h 916549"/>
                <a:gd name="connsiteX7" fmla="*/ 134225 w 916549"/>
                <a:gd name="connsiteY7" fmla="*/ 782326 h 916549"/>
                <a:gd name="connsiteX8" fmla="*/ 0 w 916549"/>
                <a:gd name="connsiteY8" fmla="*/ 458276 h 916549"/>
                <a:gd name="connsiteX9" fmla="*/ 0 w 916549"/>
                <a:gd name="connsiteY9" fmla="*/ 458275 h 9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549" h="916549">
                  <a:moveTo>
                    <a:pt x="0" y="458275"/>
                  </a:moveTo>
                  <a:cubicBezTo>
                    <a:pt x="0" y="336733"/>
                    <a:pt x="48283" y="220169"/>
                    <a:pt x="134226" y="134226"/>
                  </a:cubicBezTo>
                  <a:cubicBezTo>
                    <a:pt x="220169" y="48283"/>
                    <a:pt x="336734" y="1"/>
                    <a:pt x="458276" y="1"/>
                  </a:cubicBezTo>
                  <a:cubicBezTo>
                    <a:pt x="579818" y="1"/>
                    <a:pt x="696382" y="48284"/>
                    <a:pt x="782325" y="134227"/>
                  </a:cubicBezTo>
                  <a:cubicBezTo>
                    <a:pt x="868268" y="220170"/>
                    <a:pt x="916550" y="336735"/>
                    <a:pt x="916550" y="458277"/>
                  </a:cubicBezTo>
                  <a:cubicBezTo>
                    <a:pt x="916550" y="579819"/>
                    <a:pt x="868268" y="696383"/>
                    <a:pt x="782324" y="782326"/>
                  </a:cubicBezTo>
                  <a:cubicBezTo>
                    <a:pt x="696381" y="868269"/>
                    <a:pt x="579817" y="916552"/>
                    <a:pt x="458274" y="916552"/>
                  </a:cubicBezTo>
                  <a:cubicBezTo>
                    <a:pt x="336732" y="916552"/>
                    <a:pt x="220168" y="868269"/>
                    <a:pt x="134225" y="782326"/>
                  </a:cubicBezTo>
                  <a:cubicBezTo>
                    <a:pt x="48282" y="696383"/>
                    <a:pt x="0" y="579819"/>
                    <a:pt x="0" y="458276"/>
                  </a:cubicBezTo>
                  <a:lnTo>
                    <a:pt x="0" y="45827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1211" tIns="141210" rIns="141211" bIns="141210" spcCol="1270" anchor="ctr"/>
            <a:lstStyle/>
            <a:p>
              <a:pPr algn="ctr" defTabSz="488950" fontAlgn="auto">
                <a:lnSpc>
                  <a:spcPct val="90000"/>
                </a:lnSpc>
                <a:spcAft>
                  <a:spcPct val="35000"/>
                </a:spcAft>
                <a:defRPr/>
              </a:pPr>
              <a:r>
                <a:rPr lang="en-US" sz="1100" b="1" i="1" dirty="0"/>
                <a:t>Sustain Humans</a:t>
              </a:r>
            </a:p>
          </p:txBody>
        </p:sp>
        <p:sp>
          <p:nvSpPr>
            <p:cNvPr id="49" name="Oval 48"/>
            <p:cNvSpPr/>
            <p:nvPr/>
          </p:nvSpPr>
          <p:spPr>
            <a:xfrm>
              <a:off x="685800" y="18288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b="1" i="1"/>
            </a:p>
          </p:txBody>
        </p:sp>
      </p:grpSp>
      <p:grpSp>
        <p:nvGrpSpPr>
          <p:cNvPr id="3" name="Group 60"/>
          <p:cNvGrpSpPr/>
          <p:nvPr/>
        </p:nvGrpSpPr>
        <p:grpSpPr>
          <a:xfrm>
            <a:off x="6705600" y="1981200"/>
            <a:ext cx="916549" cy="916549"/>
            <a:chOff x="1676400" y="1752600"/>
            <a:chExt cx="916549" cy="916549"/>
          </a:xfrm>
          <a:solidFill>
            <a:schemeClr val="accent6">
              <a:lumMod val="75000"/>
            </a:schemeClr>
          </a:solidFill>
        </p:grpSpPr>
        <p:sp>
          <p:nvSpPr>
            <p:cNvPr id="15" name="Freeform 14"/>
            <p:cNvSpPr/>
            <p:nvPr/>
          </p:nvSpPr>
          <p:spPr>
            <a:xfrm>
              <a:off x="1676400" y="1752600"/>
              <a:ext cx="916549" cy="916549"/>
            </a:xfrm>
            <a:custGeom>
              <a:avLst/>
              <a:gdLst>
                <a:gd name="connsiteX0" fmla="*/ 0 w 916549"/>
                <a:gd name="connsiteY0" fmla="*/ 458275 h 916549"/>
                <a:gd name="connsiteX1" fmla="*/ 134226 w 916549"/>
                <a:gd name="connsiteY1" fmla="*/ 134226 h 916549"/>
                <a:gd name="connsiteX2" fmla="*/ 458276 w 916549"/>
                <a:gd name="connsiteY2" fmla="*/ 1 h 916549"/>
                <a:gd name="connsiteX3" fmla="*/ 782325 w 916549"/>
                <a:gd name="connsiteY3" fmla="*/ 134227 h 916549"/>
                <a:gd name="connsiteX4" fmla="*/ 916550 w 916549"/>
                <a:gd name="connsiteY4" fmla="*/ 458277 h 916549"/>
                <a:gd name="connsiteX5" fmla="*/ 782324 w 916549"/>
                <a:gd name="connsiteY5" fmla="*/ 782326 h 916549"/>
                <a:gd name="connsiteX6" fmla="*/ 458274 w 916549"/>
                <a:gd name="connsiteY6" fmla="*/ 916552 h 916549"/>
                <a:gd name="connsiteX7" fmla="*/ 134225 w 916549"/>
                <a:gd name="connsiteY7" fmla="*/ 782326 h 916549"/>
                <a:gd name="connsiteX8" fmla="*/ 0 w 916549"/>
                <a:gd name="connsiteY8" fmla="*/ 458276 h 916549"/>
                <a:gd name="connsiteX9" fmla="*/ 0 w 916549"/>
                <a:gd name="connsiteY9" fmla="*/ 458275 h 9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549" h="916549">
                  <a:moveTo>
                    <a:pt x="0" y="458275"/>
                  </a:moveTo>
                  <a:cubicBezTo>
                    <a:pt x="0" y="336733"/>
                    <a:pt x="48283" y="220169"/>
                    <a:pt x="134226" y="134226"/>
                  </a:cubicBezTo>
                  <a:cubicBezTo>
                    <a:pt x="220169" y="48283"/>
                    <a:pt x="336734" y="1"/>
                    <a:pt x="458276" y="1"/>
                  </a:cubicBezTo>
                  <a:cubicBezTo>
                    <a:pt x="579818" y="1"/>
                    <a:pt x="696382" y="48284"/>
                    <a:pt x="782325" y="134227"/>
                  </a:cubicBezTo>
                  <a:cubicBezTo>
                    <a:pt x="868268" y="220170"/>
                    <a:pt x="916550" y="336735"/>
                    <a:pt x="916550" y="458277"/>
                  </a:cubicBezTo>
                  <a:cubicBezTo>
                    <a:pt x="916550" y="579819"/>
                    <a:pt x="868268" y="696383"/>
                    <a:pt x="782324" y="782326"/>
                  </a:cubicBezTo>
                  <a:cubicBezTo>
                    <a:pt x="696381" y="868269"/>
                    <a:pt x="579817" y="916552"/>
                    <a:pt x="458274" y="916552"/>
                  </a:cubicBezTo>
                  <a:cubicBezTo>
                    <a:pt x="336732" y="916552"/>
                    <a:pt x="220168" y="868269"/>
                    <a:pt x="134225" y="782326"/>
                  </a:cubicBezTo>
                  <a:cubicBezTo>
                    <a:pt x="48282" y="696383"/>
                    <a:pt x="0" y="579819"/>
                    <a:pt x="0" y="458276"/>
                  </a:cubicBezTo>
                  <a:lnTo>
                    <a:pt x="0" y="45827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1211" tIns="141210" rIns="141211" bIns="141210" spcCol="1270" anchor="ctr"/>
            <a:lstStyle/>
            <a:p>
              <a:pPr algn="ctr" defTabSz="488950" fontAlgn="auto">
                <a:lnSpc>
                  <a:spcPct val="90000"/>
                </a:lnSpc>
                <a:spcAft>
                  <a:spcPct val="35000"/>
                </a:spcAft>
                <a:defRPr/>
              </a:pPr>
              <a:r>
                <a:rPr lang="en-US" sz="1100" b="1" i="1" dirty="0"/>
                <a:t>Sustain Machines (Systems)</a:t>
              </a:r>
            </a:p>
          </p:txBody>
        </p:sp>
        <p:sp>
          <p:nvSpPr>
            <p:cNvPr id="50" name="Oval 49"/>
            <p:cNvSpPr/>
            <p:nvPr/>
          </p:nvSpPr>
          <p:spPr>
            <a:xfrm>
              <a:off x="2057400" y="21336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b="1" i="1"/>
            </a:p>
          </p:txBody>
        </p:sp>
      </p:grpSp>
      <p:grpSp>
        <p:nvGrpSpPr>
          <p:cNvPr id="4" name="Group 59"/>
          <p:cNvGrpSpPr/>
          <p:nvPr/>
        </p:nvGrpSpPr>
        <p:grpSpPr>
          <a:xfrm>
            <a:off x="4038600" y="2819400"/>
            <a:ext cx="916549" cy="916549"/>
            <a:chOff x="3124200" y="2590800"/>
            <a:chExt cx="916549" cy="916549"/>
          </a:xfrm>
          <a:solidFill>
            <a:schemeClr val="accent6">
              <a:lumMod val="75000"/>
            </a:schemeClr>
          </a:solidFill>
        </p:grpSpPr>
        <p:sp>
          <p:nvSpPr>
            <p:cNvPr id="17" name="Freeform 16"/>
            <p:cNvSpPr/>
            <p:nvPr/>
          </p:nvSpPr>
          <p:spPr>
            <a:xfrm>
              <a:off x="3124200" y="2590800"/>
              <a:ext cx="916549" cy="916549"/>
            </a:xfrm>
            <a:custGeom>
              <a:avLst/>
              <a:gdLst>
                <a:gd name="connsiteX0" fmla="*/ 0 w 916549"/>
                <a:gd name="connsiteY0" fmla="*/ 458275 h 916549"/>
                <a:gd name="connsiteX1" fmla="*/ 134226 w 916549"/>
                <a:gd name="connsiteY1" fmla="*/ 134226 h 916549"/>
                <a:gd name="connsiteX2" fmla="*/ 458276 w 916549"/>
                <a:gd name="connsiteY2" fmla="*/ 1 h 916549"/>
                <a:gd name="connsiteX3" fmla="*/ 782325 w 916549"/>
                <a:gd name="connsiteY3" fmla="*/ 134227 h 916549"/>
                <a:gd name="connsiteX4" fmla="*/ 916550 w 916549"/>
                <a:gd name="connsiteY4" fmla="*/ 458277 h 916549"/>
                <a:gd name="connsiteX5" fmla="*/ 782324 w 916549"/>
                <a:gd name="connsiteY5" fmla="*/ 782326 h 916549"/>
                <a:gd name="connsiteX6" fmla="*/ 458274 w 916549"/>
                <a:gd name="connsiteY6" fmla="*/ 916552 h 916549"/>
                <a:gd name="connsiteX7" fmla="*/ 134225 w 916549"/>
                <a:gd name="connsiteY7" fmla="*/ 782326 h 916549"/>
                <a:gd name="connsiteX8" fmla="*/ 0 w 916549"/>
                <a:gd name="connsiteY8" fmla="*/ 458276 h 916549"/>
                <a:gd name="connsiteX9" fmla="*/ 0 w 916549"/>
                <a:gd name="connsiteY9" fmla="*/ 458275 h 9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549" h="916549">
                  <a:moveTo>
                    <a:pt x="0" y="458275"/>
                  </a:moveTo>
                  <a:cubicBezTo>
                    <a:pt x="0" y="336733"/>
                    <a:pt x="48283" y="220169"/>
                    <a:pt x="134226" y="134226"/>
                  </a:cubicBezTo>
                  <a:cubicBezTo>
                    <a:pt x="220169" y="48283"/>
                    <a:pt x="336734" y="1"/>
                    <a:pt x="458276" y="1"/>
                  </a:cubicBezTo>
                  <a:cubicBezTo>
                    <a:pt x="579818" y="1"/>
                    <a:pt x="696382" y="48284"/>
                    <a:pt x="782325" y="134227"/>
                  </a:cubicBezTo>
                  <a:cubicBezTo>
                    <a:pt x="868268" y="220170"/>
                    <a:pt x="916550" y="336735"/>
                    <a:pt x="916550" y="458277"/>
                  </a:cubicBezTo>
                  <a:cubicBezTo>
                    <a:pt x="916550" y="579819"/>
                    <a:pt x="868268" y="696383"/>
                    <a:pt x="782324" y="782326"/>
                  </a:cubicBezTo>
                  <a:cubicBezTo>
                    <a:pt x="696381" y="868269"/>
                    <a:pt x="579817" y="916552"/>
                    <a:pt x="458274" y="916552"/>
                  </a:cubicBezTo>
                  <a:cubicBezTo>
                    <a:pt x="336732" y="916552"/>
                    <a:pt x="220168" y="868269"/>
                    <a:pt x="134225" y="782326"/>
                  </a:cubicBezTo>
                  <a:cubicBezTo>
                    <a:pt x="48282" y="696383"/>
                    <a:pt x="0" y="579819"/>
                    <a:pt x="0" y="458276"/>
                  </a:cubicBezTo>
                  <a:lnTo>
                    <a:pt x="0" y="45827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1211" tIns="141210" rIns="141211" bIns="141210" spcCol="1270" anchor="ctr"/>
            <a:lstStyle/>
            <a:p>
              <a:pPr algn="ctr" defTabSz="488950" fontAlgn="auto">
                <a:lnSpc>
                  <a:spcPct val="90000"/>
                </a:lnSpc>
                <a:spcAft>
                  <a:spcPct val="35000"/>
                </a:spcAft>
                <a:defRPr/>
              </a:pPr>
              <a:r>
                <a:rPr lang="en-US" sz="1100" b="1" i="1" dirty="0"/>
                <a:t>Transport Humans, Machines, Cargo</a:t>
              </a:r>
            </a:p>
          </p:txBody>
        </p:sp>
        <p:sp>
          <p:nvSpPr>
            <p:cNvPr id="51" name="Oval 50"/>
            <p:cNvSpPr/>
            <p:nvPr/>
          </p:nvSpPr>
          <p:spPr>
            <a:xfrm>
              <a:off x="3505200" y="29718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b="1" i="1"/>
            </a:p>
          </p:txBody>
        </p:sp>
      </p:grpSp>
      <p:grpSp>
        <p:nvGrpSpPr>
          <p:cNvPr id="5" name="Group 56"/>
          <p:cNvGrpSpPr/>
          <p:nvPr/>
        </p:nvGrpSpPr>
        <p:grpSpPr>
          <a:xfrm>
            <a:off x="0" y="1066800"/>
            <a:ext cx="916549" cy="916549"/>
            <a:chOff x="4724400" y="2209800"/>
            <a:chExt cx="916549" cy="916549"/>
          </a:xfrm>
          <a:solidFill>
            <a:schemeClr val="accent6"/>
          </a:solidFill>
        </p:grpSpPr>
        <p:sp>
          <p:nvSpPr>
            <p:cNvPr id="19" name="Freeform 18"/>
            <p:cNvSpPr/>
            <p:nvPr/>
          </p:nvSpPr>
          <p:spPr>
            <a:xfrm>
              <a:off x="4724400" y="2209800"/>
              <a:ext cx="916549" cy="916549"/>
            </a:xfrm>
            <a:custGeom>
              <a:avLst/>
              <a:gdLst>
                <a:gd name="connsiteX0" fmla="*/ 0 w 916549"/>
                <a:gd name="connsiteY0" fmla="*/ 458275 h 916549"/>
                <a:gd name="connsiteX1" fmla="*/ 134226 w 916549"/>
                <a:gd name="connsiteY1" fmla="*/ 134226 h 916549"/>
                <a:gd name="connsiteX2" fmla="*/ 458276 w 916549"/>
                <a:gd name="connsiteY2" fmla="*/ 1 h 916549"/>
                <a:gd name="connsiteX3" fmla="*/ 782325 w 916549"/>
                <a:gd name="connsiteY3" fmla="*/ 134227 h 916549"/>
                <a:gd name="connsiteX4" fmla="*/ 916550 w 916549"/>
                <a:gd name="connsiteY4" fmla="*/ 458277 h 916549"/>
                <a:gd name="connsiteX5" fmla="*/ 782324 w 916549"/>
                <a:gd name="connsiteY5" fmla="*/ 782326 h 916549"/>
                <a:gd name="connsiteX6" fmla="*/ 458274 w 916549"/>
                <a:gd name="connsiteY6" fmla="*/ 916552 h 916549"/>
                <a:gd name="connsiteX7" fmla="*/ 134225 w 916549"/>
                <a:gd name="connsiteY7" fmla="*/ 782326 h 916549"/>
                <a:gd name="connsiteX8" fmla="*/ 0 w 916549"/>
                <a:gd name="connsiteY8" fmla="*/ 458276 h 916549"/>
                <a:gd name="connsiteX9" fmla="*/ 0 w 916549"/>
                <a:gd name="connsiteY9" fmla="*/ 458275 h 9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549" h="916549">
                  <a:moveTo>
                    <a:pt x="0" y="458275"/>
                  </a:moveTo>
                  <a:cubicBezTo>
                    <a:pt x="0" y="336733"/>
                    <a:pt x="48283" y="220169"/>
                    <a:pt x="134226" y="134226"/>
                  </a:cubicBezTo>
                  <a:cubicBezTo>
                    <a:pt x="220169" y="48283"/>
                    <a:pt x="336734" y="1"/>
                    <a:pt x="458276" y="1"/>
                  </a:cubicBezTo>
                  <a:cubicBezTo>
                    <a:pt x="579818" y="1"/>
                    <a:pt x="696382" y="48284"/>
                    <a:pt x="782325" y="134227"/>
                  </a:cubicBezTo>
                  <a:cubicBezTo>
                    <a:pt x="868268" y="220170"/>
                    <a:pt x="916550" y="336735"/>
                    <a:pt x="916550" y="458277"/>
                  </a:cubicBezTo>
                  <a:cubicBezTo>
                    <a:pt x="916550" y="579819"/>
                    <a:pt x="868268" y="696383"/>
                    <a:pt x="782324" y="782326"/>
                  </a:cubicBezTo>
                  <a:cubicBezTo>
                    <a:pt x="696381" y="868269"/>
                    <a:pt x="579817" y="916552"/>
                    <a:pt x="458274" y="916552"/>
                  </a:cubicBezTo>
                  <a:cubicBezTo>
                    <a:pt x="336732" y="916552"/>
                    <a:pt x="220168" y="868269"/>
                    <a:pt x="134225" y="782326"/>
                  </a:cubicBezTo>
                  <a:cubicBezTo>
                    <a:pt x="48282" y="696383"/>
                    <a:pt x="0" y="579819"/>
                    <a:pt x="0" y="458276"/>
                  </a:cubicBezTo>
                  <a:lnTo>
                    <a:pt x="0" y="45827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1211" tIns="141210" rIns="141211" bIns="141210" spcCol="1270" anchor="ctr"/>
            <a:lstStyle/>
            <a:p>
              <a:pPr algn="ctr" defTabSz="488950" fontAlgn="auto">
                <a:lnSpc>
                  <a:spcPct val="90000"/>
                </a:lnSpc>
                <a:spcAft>
                  <a:spcPct val="35000"/>
                </a:spcAft>
                <a:defRPr/>
              </a:pPr>
              <a:r>
                <a:rPr lang="en-US" sz="1100" b="1" i="1" dirty="0"/>
                <a:t>Perform Science</a:t>
              </a:r>
            </a:p>
          </p:txBody>
        </p:sp>
        <p:sp>
          <p:nvSpPr>
            <p:cNvPr id="52" name="Oval 51"/>
            <p:cNvSpPr/>
            <p:nvPr/>
          </p:nvSpPr>
          <p:spPr>
            <a:xfrm>
              <a:off x="5105400" y="25908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b="1" i="1"/>
            </a:p>
          </p:txBody>
        </p:sp>
      </p:grpSp>
      <p:grpSp>
        <p:nvGrpSpPr>
          <p:cNvPr id="6" name="Group 55"/>
          <p:cNvGrpSpPr/>
          <p:nvPr/>
        </p:nvGrpSpPr>
        <p:grpSpPr>
          <a:xfrm>
            <a:off x="2590800" y="2743200"/>
            <a:ext cx="916549" cy="916549"/>
            <a:chOff x="6172200" y="2057400"/>
            <a:chExt cx="916549" cy="916549"/>
          </a:xfrm>
          <a:solidFill>
            <a:schemeClr val="accent6"/>
          </a:solidFill>
        </p:grpSpPr>
        <p:sp>
          <p:nvSpPr>
            <p:cNvPr id="21" name="Freeform 20"/>
            <p:cNvSpPr/>
            <p:nvPr/>
          </p:nvSpPr>
          <p:spPr>
            <a:xfrm>
              <a:off x="6172200" y="2057400"/>
              <a:ext cx="916549" cy="916549"/>
            </a:xfrm>
            <a:custGeom>
              <a:avLst/>
              <a:gdLst>
                <a:gd name="connsiteX0" fmla="*/ 0 w 916549"/>
                <a:gd name="connsiteY0" fmla="*/ 458275 h 916549"/>
                <a:gd name="connsiteX1" fmla="*/ 134226 w 916549"/>
                <a:gd name="connsiteY1" fmla="*/ 134226 h 916549"/>
                <a:gd name="connsiteX2" fmla="*/ 458276 w 916549"/>
                <a:gd name="connsiteY2" fmla="*/ 1 h 916549"/>
                <a:gd name="connsiteX3" fmla="*/ 782325 w 916549"/>
                <a:gd name="connsiteY3" fmla="*/ 134227 h 916549"/>
                <a:gd name="connsiteX4" fmla="*/ 916550 w 916549"/>
                <a:gd name="connsiteY4" fmla="*/ 458277 h 916549"/>
                <a:gd name="connsiteX5" fmla="*/ 782324 w 916549"/>
                <a:gd name="connsiteY5" fmla="*/ 782326 h 916549"/>
                <a:gd name="connsiteX6" fmla="*/ 458274 w 916549"/>
                <a:gd name="connsiteY6" fmla="*/ 916552 h 916549"/>
                <a:gd name="connsiteX7" fmla="*/ 134225 w 916549"/>
                <a:gd name="connsiteY7" fmla="*/ 782326 h 916549"/>
                <a:gd name="connsiteX8" fmla="*/ 0 w 916549"/>
                <a:gd name="connsiteY8" fmla="*/ 458276 h 916549"/>
                <a:gd name="connsiteX9" fmla="*/ 0 w 916549"/>
                <a:gd name="connsiteY9" fmla="*/ 458275 h 9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549" h="916549">
                  <a:moveTo>
                    <a:pt x="0" y="458275"/>
                  </a:moveTo>
                  <a:cubicBezTo>
                    <a:pt x="0" y="336733"/>
                    <a:pt x="48283" y="220169"/>
                    <a:pt x="134226" y="134226"/>
                  </a:cubicBezTo>
                  <a:cubicBezTo>
                    <a:pt x="220169" y="48283"/>
                    <a:pt x="336734" y="1"/>
                    <a:pt x="458276" y="1"/>
                  </a:cubicBezTo>
                  <a:cubicBezTo>
                    <a:pt x="579818" y="1"/>
                    <a:pt x="696382" y="48284"/>
                    <a:pt x="782325" y="134227"/>
                  </a:cubicBezTo>
                  <a:cubicBezTo>
                    <a:pt x="868268" y="220170"/>
                    <a:pt x="916550" y="336735"/>
                    <a:pt x="916550" y="458277"/>
                  </a:cubicBezTo>
                  <a:cubicBezTo>
                    <a:pt x="916550" y="579819"/>
                    <a:pt x="868268" y="696383"/>
                    <a:pt x="782324" y="782326"/>
                  </a:cubicBezTo>
                  <a:cubicBezTo>
                    <a:pt x="696381" y="868269"/>
                    <a:pt x="579817" y="916552"/>
                    <a:pt x="458274" y="916552"/>
                  </a:cubicBezTo>
                  <a:cubicBezTo>
                    <a:pt x="336732" y="916552"/>
                    <a:pt x="220168" y="868269"/>
                    <a:pt x="134225" y="782326"/>
                  </a:cubicBezTo>
                  <a:cubicBezTo>
                    <a:pt x="48282" y="696383"/>
                    <a:pt x="0" y="579819"/>
                    <a:pt x="0" y="458276"/>
                  </a:cubicBezTo>
                  <a:lnTo>
                    <a:pt x="0" y="45827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1211" tIns="141210" rIns="141211" bIns="141210" spcCol="1270" anchor="ctr"/>
            <a:lstStyle/>
            <a:p>
              <a:pPr algn="ctr" defTabSz="488950" fontAlgn="auto">
                <a:lnSpc>
                  <a:spcPct val="90000"/>
                </a:lnSpc>
                <a:spcAft>
                  <a:spcPct val="35000"/>
                </a:spcAft>
                <a:defRPr/>
              </a:pPr>
              <a:r>
                <a:rPr lang="en-US" sz="1100" b="1" i="1" dirty="0"/>
                <a:t>Engage Public</a:t>
              </a:r>
            </a:p>
          </p:txBody>
        </p:sp>
        <p:sp>
          <p:nvSpPr>
            <p:cNvPr id="53" name="Oval 52"/>
            <p:cNvSpPr/>
            <p:nvPr/>
          </p:nvSpPr>
          <p:spPr>
            <a:xfrm>
              <a:off x="6553200" y="24384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b="1" i="1"/>
            </a:p>
          </p:txBody>
        </p:sp>
      </p:grpSp>
      <p:grpSp>
        <p:nvGrpSpPr>
          <p:cNvPr id="7" name="Group 54"/>
          <p:cNvGrpSpPr/>
          <p:nvPr/>
        </p:nvGrpSpPr>
        <p:grpSpPr>
          <a:xfrm>
            <a:off x="1151246" y="1752600"/>
            <a:ext cx="982354" cy="982354"/>
            <a:chOff x="7696200" y="1295400"/>
            <a:chExt cx="982354" cy="982354"/>
          </a:xfrm>
          <a:solidFill>
            <a:schemeClr val="accent6"/>
          </a:solidFill>
        </p:grpSpPr>
        <p:sp>
          <p:nvSpPr>
            <p:cNvPr id="23" name="Freeform 22"/>
            <p:cNvSpPr/>
            <p:nvPr/>
          </p:nvSpPr>
          <p:spPr>
            <a:xfrm>
              <a:off x="7696200" y="1295400"/>
              <a:ext cx="982354" cy="982354"/>
            </a:xfrm>
            <a:custGeom>
              <a:avLst/>
              <a:gdLst>
                <a:gd name="connsiteX0" fmla="*/ 0 w 982354"/>
                <a:gd name="connsiteY0" fmla="*/ 491177 h 982354"/>
                <a:gd name="connsiteX1" fmla="*/ 143863 w 982354"/>
                <a:gd name="connsiteY1" fmla="*/ 143862 h 982354"/>
                <a:gd name="connsiteX2" fmla="*/ 491178 w 982354"/>
                <a:gd name="connsiteY2" fmla="*/ 0 h 982354"/>
                <a:gd name="connsiteX3" fmla="*/ 838493 w 982354"/>
                <a:gd name="connsiteY3" fmla="*/ 143863 h 982354"/>
                <a:gd name="connsiteX4" fmla="*/ 982355 w 982354"/>
                <a:gd name="connsiteY4" fmla="*/ 491178 h 982354"/>
                <a:gd name="connsiteX5" fmla="*/ 838492 w 982354"/>
                <a:gd name="connsiteY5" fmla="*/ 838493 h 982354"/>
                <a:gd name="connsiteX6" fmla="*/ 491177 w 982354"/>
                <a:gd name="connsiteY6" fmla="*/ 982355 h 982354"/>
                <a:gd name="connsiteX7" fmla="*/ 143862 w 982354"/>
                <a:gd name="connsiteY7" fmla="*/ 838492 h 982354"/>
                <a:gd name="connsiteX8" fmla="*/ 0 w 982354"/>
                <a:gd name="connsiteY8" fmla="*/ 491177 h 98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354" h="982354">
                  <a:moveTo>
                    <a:pt x="0" y="491177"/>
                  </a:moveTo>
                  <a:cubicBezTo>
                    <a:pt x="0" y="360909"/>
                    <a:pt x="51749" y="235976"/>
                    <a:pt x="143863" y="143862"/>
                  </a:cubicBezTo>
                  <a:cubicBezTo>
                    <a:pt x="235977" y="51749"/>
                    <a:pt x="360910" y="0"/>
                    <a:pt x="491178" y="0"/>
                  </a:cubicBezTo>
                  <a:cubicBezTo>
                    <a:pt x="621446" y="0"/>
                    <a:pt x="746379" y="51749"/>
                    <a:pt x="838493" y="143863"/>
                  </a:cubicBezTo>
                  <a:cubicBezTo>
                    <a:pt x="930606" y="235977"/>
                    <a:pt x="982355" y="360910"/>
                    <a:pt x="982355" y="491178"/>
                  </a:cubicBezTo>
                  <a:cubicBezTo>
                    <a:pt x="982355" y="621446"/>
                    <a:pt x="930606" y="746379"/>
                    <a:pt x="838492" y="838493"/>
                  </a:cubicBezTo>
                  <a:cubicBezTo>
                    <a:pt x="746378" y="930607"/>
                    <a:pt x="621446" y="982355"/>
                    <a:pt x="491177" y="982355"/>
                  </a:cubicBezTo>
                  <a:cubicBezTo>
                    <a:pt x="360909" y="982355"/>
                    <a:pt x="235976" y="930606"/>
                    <a:pt x="143862" y="838492"/>
                  </a:cubicBezTo>
                  <a:cubicBezTo>
                    <a:pt x="51748" y="746378"/>
                    <a:pt x="0" y="621445"/>
                    <a:pt x="0" y="491177"/>
                  </a:cubicBez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0848" tIns="150847" rIns="150848" bIns="150847" spcCol="1270" anchor="ctr"/>
            <a:lstStyle/>
            <a:p>
              <a:pPr algn="ctr" defTabSz="488950" fontAlgn="auto">
                <a:lnSpc>
                  <a:spcPct val="90000"/>
                </a:lnSpc>
                <a:spcAft>
                  <a:spcPct val="35000"/>
                </a:spcAft>
                <a:defRPr/>
              </a:pPr>
              <a:r>
                <a:rPr lang="en-US" sz="1100" b="1" i="1" dirty="0"/>
                <a:t>Prepare for Future Human Presence</a:t>
              </a:r>
            </a:p>
          </p:txBody>
        </p:sp>
        <p:sp>
          <p:nvSpPr>
            <p:cNvPr id="54" name="Oval 53"/>
            <p:cNvSpPr/>
            <p:nvPr/>
          </p:nvSpPr>
          <p:spPr>
            <a:xfrm>
              <a:off x="8153400" y="17526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b="1" i="1"/>
            </a:p>
          </p:txBody>
        </p:sp>
      </p:grpSp>
      <p:grpSp>
        <p:nvGrpSpPr>
          <p:cNvPr id="8" name="Group 58"/>
          <p:cNvGrpSpPr>
            <a:grpSpLocks/>
          </p:cNvGrpSpPr>
          <p:nvPr/>
        </p:nvGrpSpPr>
        <p:grpSpPr bwMode="auto">
          <a:xfrm>
            <a:off x="3657600" y="533400"/>
            <a:ext cx="1636713" cy="1636713"/>
            <a:chOff x="3657600" y="228600"/>
            <a:chExt cx="1637258" cy="1637258"/>
          </a:xfrm>
        </p:grpSpPr>
        <p:sp>
          <p:nvSpPr>
            <p:cNvPr id="12" name="Oval 11"/>
            <p:cNvSpPr>
              <a:spLocks noChangeArrowheads="1"/>
            </p:cNvSpPr>
            <p:nvPr/>
          </p:nvSpPr>
          <p:spPr bwMode="auto">
            <a:xfrm>
              <a:off x="3657600" y="228600"/>
              <a:ext cx="1637258" cy="1637258"/>
            </a:xfrm>
            <a:prstGeom prst="ellipse">
              <a:avLst/>
            </a:prstGeom>
            <a:blipFill dpi="0" rotWithShape="0">
              <a:blip r:embed="rId3"/>
              <a:srcRect/>
              <a:stretch>
                <a:fillRect/>
              </a:stretch>
            </a:blipFill>
            <a:ln w="25400">
              <a:solidFill>
                <a:srgbClr val="FFFFFF"/>
              </a:solidFill>
              <a:round/>
              <a:headEnd/>
              <a:tailEnd/>
            </a:ln>
          </p:spPr>
          <p:txBody>
            <a:bodyPr>
              <a:prstTxWarp prst="textNoShape">
                <a:avLst/>
              </a:prstTxWarp>
            </a:bodyPr>
            <a:lstStyle/>
            <a:p>
              <a:endParaRPr lang="en-US"/>
            </a:p>
          </p:txBody>
        </p:sp>
        <p:sp>
          <p:nvSpPr>
            <p:cNvPr id="58" name="Oval 57"/>
            <p:cNvSpPr/>
            <p:nvPr/>
          </p:nvSpPr>
          <p:spPr>
            <a:xfrm>
              <a:off x="4419854" y="990854"/>
              <a:ext cx="152451" cy="152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a:p>
          </p:txBody>
        </p:sp>
      </p:grpSp>
      <p:sp>
        <p:nvSpPr>
          <p:cNvPr id="77" name="Title 1"/>
          <p:cNvSpPr>
            <a:spLocks noGrp="1"/>
          </p:cNvSpPr>
          <p:nvPr>
            <p:ph type="title"/>
          </p:nvPr>
        </p:nvSpPr>
        <p:spPr>
          <a:xfrm>
            <a:off x="381000" y="1112838"/>
            <a:ext cx="8229600" cy="411162"/>
          </a:xfrm>
        </p:spPr>
        <p:txBody>
          <a:bodyPr rtlCol="0">
            <a:noAutofit/>
          </a:bodyPr>
          <a:lstStyle/>
          <a:p>
            <a:pPr algn="ctr" defTabSz="914269" fontAlgn="auto">
              <a:spcAft>
                <a:spcPts val="0"/>
              </a:spcAft>
              <a:defRPr/>
            </a:pPr>
            <a:r>
              <a:rPr lang="en-US" sz="2800" b="1" i="1" dirty="0" smtClean="0">
                <a:solidFill>
                  <a:schemeClr val="accent6">
                    <a:lumMod val="40000"/>
                    <a:lumOff val="60000"/>
                  </a:schemeClr>
                </a:solidFill>
              </a:rPr>
              <a:t>Explore</a:t>
            </a:r>
            <a:endParaRPr lang="en-US" sz="2800" b="1" i="1" dirty="0">
              <a:solidFill>
                <a:schemeClr val="accent6">
                  <a:lumMod val="40000"/>
                  <a:lumOff val="60000"/>
                </a:schemeClr>
              </a:solidFill>
            </a:endParaRPr>
          </a:p>
        </p:txBody>
      </p:sp>
      <p:sp>
        <p:nvSpPr>
          <p:cNvPr id="78" name="Title 1"/>
          <p:cNvSpPr txBox="1">
            <a:spLocks/>
          </p:cNvSpPr>
          <p:nvPr/>
        </p:nvSpPr>
        <p:spPr>
          <a:xfrm>
            <a:off x="673100" y="50800"/>
            <a:ext cx="8229600" cy="411163"/>
          </a:xfrm>
          <a:prstGeom prst="rect">
            <a:avLst/>
          </a:prstGeom>
        </p:spPr>
        <p:txBody>
          <a:bodyPr anchor="ctr"/>
          <a:lstStyle/>
          <a:p>
            <a:pPr algn="ctr">
              <a:defRPr/>
            </a:pPr>
            <a:r>
              <a:rPr lang="en-US" sz="3200" b="1" dirty="0" smtClean="0">
                <a:latin typeface="+mj-lt"/>
                <a:ea typeface="+mj-ea"/>
                <a:cs typeface="+mj-cs"/>
              </a:rPr>
              <a:t>Surface Strategy </a:t>
            </a:r>
            <a:r>
              <a:rPr lang="en-US" sz="3200" b="1" dirty="0" smtClean="0"/>
              <a:t>Functional </a:t>
            </a:r>
            <a:r>
              <a:rPr lang="en-US" sz="3200" b="1" dirty="0" smtClean="0">
                <a:latin typeface="+mj-lt"/>
                <a:ea typeface="+mj-ea"/>
                <a:cs typeface="+mj-cs"/>
              </a:rPr>
              <a:t>Decomposition</a:t>
            </a:r>
            <a:endParaRPr lang="en-US" sz="3200" b="1" dirty="0">
              <a:latin typeface="+mj-lt"/>
              <a:ea typeface="+mj-ea"/>
              <a:cs typeface="+mj-cs"/>
            </a:endParaRPr>
          </a:p>
        </p:txBody>
      </p:sp>
      <p:sp>
        <p:nvSpPr>
          <p:cNvPr id="2072" name="Rectangle 36"/>
          <p:cNvSpPr>
            <a:spLocks noChangeArrowheads="1"/>
          </p:cNvSpPr>
          <p:nvPr/>
        </p:nvSpPr>
        <p:spPr bwMode="auto">
          <a:xfrm>
            <a:off x="6477000" y="6657975"/>
            <a:ext cx="2667000" cy="200025"/>
          </a:xfrm>
          <a:prstGeom prst="rect">
            <a:avLst/>
          </a:prstGeom>
          <a:noFill/>
          <a:ln w="9525">
            <a:noFill/>
            <a:miter lim="800000"/>
            <a:headEnd/>
            <a:tailEnd/>
          </a:ln>
        </p:spPr>
        <p:txBody>
          <a:bodyPr>
            <a:prstTxWarp prst="textNoShape">
              <a:avLst/>
            </a:prstTxWarp>
            <a:spAutoFit/>
          </a:bodyPr>
          <a:lstStyle/>
          <a:p>
            <a:r>
              <a:rPr lang="en-US" sz="700" i="1">
                <a:latin typeface="Calibri" charset="0"/>
              </a:rPr>
              <a:t>Ground Functions? (ops and or production)</a:t>
            </a:r>
          </a:p>
        </p:txBody>
      </p:sp>
      <p:sp>
        <p:nvSpPr>
          <p:cNvPr id="43" name="Freeform 42"/>
          <p:cNvSpPr/>
          <p:nvPr/>
        </p:nvSpPr>
        <p:spPr>
          <a:xfrm>
            <a:off x="5334000" y="3429000"/>
            <a:ext cx="1219200" cy="3125788"/>
          </a:xfrm>
          <a:custGeom>
            <a:avLst/>
            <a:gdLst>
              <a:gd name="connsiteX0" fmla="*/ 0 w 1374824"/>
              <a:gd name="connsiteY0" fmla="*/ 0 h 916549"/>
              <a:gd name="connsiteX1" fmla="*/ 1374824 w 1374824"/>
              <a:gd name="connsiteY1" fmla="*/ 0 h 916549"/>
              <a:gd name="connsiteX2" fmla="*/ 1374824 w 1374824"/>
              <a:gd name="connsiteY2" fmla="*/ 916549 h 916549"/>
              <a:gd name="connsiteX3" fmla="*/ 0 w 1374824"/>
              <a:gd name="connsiteY3" fmla="*/ 916549 h 916549"/>
              <a:gd name="connsiteX4" fmla="*/ 0 w 1374824"/>
              <a:gd name="connsiteY4" fmla="*/ 0 h 9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824" h="916549">
                <a:moveTo>
                  <a:pt x="0" y="0"/>
                </a:moveTo>
                <a:lnTo>
                  <a:pt x="1374824" y="0"/>
                </a:lnTo>
                <a:lnTo>
                  <a:pt x="1374824" y="916549"/>
                </a:lnTo>
                <a:lnTo>
                  <a:pt x="0" y="9165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a:prstTxWarp prst="textNoShape">
              <a:avLst/>
            </a:prstTxWarp>
          </a:bodyPr>
          <a:lstStyle/>
          <a:p>
            <a:pPr marL="57150" lvl="1" indent="-57150" defTabSz="222250">
              <a:lnSpc>
                <a:spcPct val="90000"/>
              </a:lnSpc>
              <a:spcAft>
                <a:spcPct val="15000"/>
              </a:spcAft>
            </a:pPr>
            <a:r>
              <a:rPr lang="en-US" sz="1200" b="1">
                <a:solidFill>
                  <a:srgbClr val="000000"/>
                </a:solidFill>
              </a:rPr>
              <a:t>Contain (Store)</a:t>
            </a:r>
          </a:p>
          <a:p>
            <a:pPr marL="114300" lvl="2" indent="-57150" defTabSz="222250">
              <a:lnSpc>
                <a:spcPct val="90000"/>
              </a:lnSpc>
              <a:spcAft>
                <a:spcPct val="15000"/>
              </a:spcAft>
              <a:buFontTx/>
              <a:buChar char="•"/>
            </a:pPr>
            <a:endParaRPr lang="en-US" sz="900">
              <a:solidFill>
                <a:srgbClr val="000000"/>
              </a:solidFill>
            </a:endParaRPr>
          </a:p>
          <a:p>
            <a:pPr marL="57150" lvl="1" indent="-57150" defTabSz="222250">
              <a:lnSpc>
                <a:spcPct val="90000"/>
              </a:lnSpc>
              <a:spcAft>
                <a:spcPct val="15000"/>
              </a:spcAft>
            </a:pPr>
            <a:r>
              <a:rPr lang="en-US" sz="1200" b="1">
                <a:solidFill>
                  <a:srgbClr val="000000"/>
                </a:solidFill>
              </a:rPr>
              <a:t>Collect/Distribute</a:t>
            </a:r>
            <a:endParaRPr lang="en-US" sz="900" b="1">
              <a:solidFill>
                <a:srgbClr val="000000"/>
              </a:solidFill>
            </a:endParaRPr>
          </a:p>
          <a:p>
            <a:pPr marL="57150" lvl="1" indent="-57150" defTabSz="222250">
              <a:lnSpc>
                <a:spcPct val="90000"/>
              </a:lnSpc>
              <a:spcAft>
                <a:spcPct val="15000"/>
              </a:spcAft>
            </a:pPr>
            <a:endParaRPr lang="en-US" sz="1200" b="1">
              <a:solidFill>
                <a:srgbClr val="000000"/>
              </a:solidFill>
            </a:endParaRPr>
          </a:p>
          <a:p>
            <a:pPr marL="57150" lvl="1" indent="-57150" defTabSz="222250">
              <a:lnSpc>
                <a:spcPct val="90000"/>
              </a:lnSpc>
              <a:spcAft>
                <a:spcPct val="15000"/>
              </a:spcAft>
            </a:pPr>
            <a:r>
              <a:rPr lang="en-US" sz="1200" b="1">
                <a:solidFill>
                  <a:srgbClr val="000000"/>
                </a:solidFill>
              </a:rPr>
              <a:t>Provide Thermal Conditioning</a:t>
            </a:r>
          </a:p>
          <a:p>
            <a:pPr marL="57150" lvl="1" indent="-57150" defTabSz="222250">
              <a:lnSpc>
                <a:spcPct val="90000"/>
              </a:lnSpc>
              <a:spcAft>
                <a:spcPct val="15000"/>
              </a:spcAft>
            </a:pPr>
            <a:endParaRPr lang="en-US" sz="1200" b="1">
              <a:solidFill>
                <a:srgbClr val="000000"/>
              </a:solidFill>
            </a:endParaRPr>
          </a:p>
          <a:p>
            <a:pPr marL="57150" lvl="1" indent="-57150" defTabSz="222250">
              <a:lnSpc>
                <a:spcPct val="90000"/>
              </a:lnSpc>
              <a:spcAft>
                <a:spcPct val="15000"/>
              </a:spcAft>
            </a:pPr>
            <a:r>
              <a:rPr lang="en-US" sz="1200" b="1">
                <a:solidFill>
                  <a:srgbClr val="000000"/>
                </a:solidFill>
              </a:rPr>
              <a:t>Protect from Environment</a:t>
            </a:r>
          </a:p>
          <a:p>
            <a:pPr marL="114300" lvl="2" indent="-57150" defTabSz="222250">
              <a:lnSpc>
                <a:spcPct val="90000"/>
              </a:lnSpc>
              <a:spcAft>
                <a:spcPct val="15000"/>
              </a:spcAft>
              <a:buFontTx/>
              <a:buChar char="•"/>
            </a:pPr>
            <a:endParaRPr lang="en-US" sz="900">
              <a:solidFill>
                <a:srgbClr val="000000"/>
              </a:solidFill>
            </a:endParaRPr>
          </a:p>
        </p:txBody>
      </p:sp>
      <p:grpSp>
        <p:nvGrpSpPr>
          <p:cNvPr id="9" name="Group 44"/>
          <p:cNvGrpSpPr/>
          <p:nvPr/>
        </p:nvGrpSpPr>
        <p:grpSpPr>
          <a:xfrm>
            <a:off x="5257800" y="2514600"/>
            <a:ext cx="916549" cy="916549"/>
            <a:chOff x="6172200" y="2057400"/>
            <a:chExt cx="916549" cy="916549"/>
          </a:xfrm>
          <a:solidFill>
            <a:schemeClr val="accent6">
              <a:lumMod val="75000"/>
            </a:schemeClr>
          </a:solidFill>
        </p:grpSpPr>
        <p:sp>
          <p:nvSpPr>
            <p:cNvPr id="46" name="Freeform 45"/>
            <p:cNvSpPr/>
            <p:nvPr/>
          </p:nvSpPr>
          <p:spPr>
            <a:xfrm>
              <a:off x="6172200" y="2057400"/>
              <a:ext cx="916549" cy="916549"/>
            </a:xfrm>
            <a:custGeom>
              <a:avLst/>
              <a:gdLst>
                <a:gd name="connsiteX0" fmla="*/ 0 w 916549"/>
                <a:gd name="connsiteY0" fmla="*/ 458275 h 916549"/>
                <a:gd name="connsiteX1" fmla="*/ 134226 w 916549"/>
                <a:gd name="connsiteY1" fmla="*/ 134226 h 916549"/>
                <a:gd name="connsiteX2" fmla="*/ 458276 w 916549"/>
                <a:gd name="connsiteY2" fmla="*/ 1 h 916549"/>
                <a:gd name="connsiteX3" fmla="*/ 782325 w 916549"/>
                <a:gd name="connsiteY3" fmla="*/ 134227 h 916549"/>
                <a:gd name="connsiteX4" fmla="*/ 916550 w 916549"/>
                <a:gd name="connsiteY4" fmla="*/ 458277 h 916549"/>
                <a:gd name="connsiteX5" fmla="*/ 782324 w 916549"/>
                <a:gd name="connsiteY5" fmla="*/ 782326 h 916549"/>
                <a:gd name="connsiteX6" fmla="*/ 458274 w 916549"/>
                <a:gd name="connsiteY6" fmla="*/ 916552 h 916549"/>
                <a:gd name="connsiteX7" fmla="*/ 134225 w 916549"/>
                <a:gd name="connsiteY7" fmla="*/ 782326 h 916549"/>
                <a:gd name="connsiteX8" fmla="*/ 0 w 916549"/>
                <a:gd name="connsiteY8" fmla="*/ 458276 h 916549"/>
                <a:gd name="connsiteX9" fmla="*/ 0 w 916549"/>
                <a:gd name="connsiteY9" fmla="*/ 458275 h 9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549" h="916549">
                  <a:moveTo>
                    <a:pt x="0" y="458275"/>
                  </a:moveTo>
                  <a:cubicBezTo>
                    <a:pt x="0" y="336733"/>
                    <a:pt x="48283" y="220169"/>
                    <a:pt x="134226" y="134226"/>
                  </a:cubicBezTo>
                  <a:cubicBezTo>
                    <a:pt x="220169" y="48283"/>
                    <a:pt x="336734" y="1"/>
                    <a:pt x="458276" y="1"/>
                  </a:cubicBezTo>
                  <a:cubicBezTo>
                    <a:pt x="579818" y="1"/>
                    <a:pt x="696382" y="48284"/>
                    <a:pt x="782325" y="134227"/>
                  </a:cubicBezTo>
                  <a:cubicBezTo>
                    <a:pt x="868268" y="220170"/>
                    <a:pt x="916550" y="336735"/>
                    <a:pt x="916550" y="458277"/>
                  </a:cubicBezTo>
                  <a:cubicBezTo>
                    <a:pt x="916550" y="579819"/>
                    <a:pt x="868268" y="696383"/>
                    <a:pt x="782324" y="782326"/>
                  </a:cubicBezTo>
                  <a:cubicBezTo>
                    <a:pt x="696381" y="868269"/>
                    <a:pt x="579817" y="916552"/>
                    <a:pt x="458274" y="916552"/>
                  </a:cubicBezTo>
                  <a:cubicBezTo>
                    <a:pt x="336732" y="916552"/>
                    <a:pt x="220168" y="868269"/>
                    <a:pt x="134225" y="782326"/>
                  </a:cubicBezTo>
                  <a:cubicBezTo>
                    <a:pt x="48282" y="696383"/>
                    <a:pt x="0" y="579819"/>
                    <a:pt x="0" y="458276"/>
                  </a:cubicBezTo>
                  <a:lnTo>
                    <a:pt x="0" y="45827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1211" tIns="141210" rIns="141211" bIns="141210" spcCol="1270" anchor="ctr"/>
            <a:lstStyle/>
            <a:p>
              <a:pPr algn="ctr" defTabSz="488950" fontAlgn="auto">
                <a:lnSpc>
                  <a:spcPct val="90000"/>
                </a:lnSpc>
                <a:spcAft>
                  <a:spcPct val="35000"/>
                </a:spcAft>
                <a:defRPr/>
              </a:pPr>
              <a:r>
                <a:rPr lang="en-US" sz="1100" b="1" i="1" dirty="0"/>
                <a:t>Provide/ Sustain </a:t>
              </a:r>
              <a:r>
                <a:rPr lang="en-US" sz="900" b="1" i="1" dirty="0"/>
                <a:t>Consumables</a:t>
              </a:r>
            </a:p>
          </p:txBody>
        </p:sp>
        <p:sp>
          <p:nvSpPr>
            <p:cNvPr id="47" name="Oval 46"/>
            <p:cNvSpPr/>
            <p:nvPr/>
          </p:nvSpPr>
          <p:spPr>
            <a:xfrm>
              <a:off x="6553200" y="2438400"/>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9" fontAlgn="auto">
                <a:spcBef>
                  <a:spcPts val="0"/>
                </a:spcBef>
                <a:spcAft>
                  <a:spcPts val="0"/>
                </a:spcAft>
                <a:defRPr/>
              </a:pPr>
              <a:endParaRPr lang="en-US" b="1" i="1" dirty="0"/>
            </a:p>
          </p:txBody>
        </p:sp>
      </p:grpSp>
      <p:sp>
        <p:nvSpPr>
          <p:cNvPr id="66" name="Rectangle 65"/>
          <p:cNvSpPr/>
          <p:nvPr/>
        </p:nvSpPr>
        <p:spPr>
          <a:xfrm>
            <a:off x="1295400" y="990600"/>
            <a:ext cx="2068513" cy="369888"/>
          </a:xfrm>
          <a:prstGeom prst="rect">
            <a:avLst/>
          </a:prstGeom>
        </p:spPr>
        <p:txBody>
          <a:bodyPr wrap="none">
            <a:prstTxWarp prst="textNoShape">
              <a:avLst/>
            </a:prstTxWarp>
            <a:spAutoFit/>
          </a:bodyPr>
          <a:lstStyle/>
          <a:p>
            <a:r>
              <a:rPr lang="en-US" b="1">
                <a:solidFill>
                  <a:srgbClr val="F79646"/>
                </a:solidFill>
                <a:latin typeface="Calibri" charset="0"/>
              </a:rPr>
              <a:t>Objective Functions</a:t>
            </a:r>
            <a:endParaRPr lang="en-US">
              <a:solidFill>
                <a:srgbClr val="F79646"/>
              </a:solidFill>
              <a:latin typeface="Calibri" charset="0"/>
            </a:endParaRPr>
          </a:p>
        </p:txBody>
      </p:sp>
      <p:sp>
        <p:nvSpPr>
          <p:cNvPr id="67" name="Rectangle 66"/>
          <p:cNvSpPr/>
          <p:nvPr/>
        </p:nvSpPr>
        <p:spPr>
          <a:xfrm>
            <a:off x="5791200" y="914400"/>
            <a:ext cx="1925638" cy="369888"/>
          </a:xfrm>
          <a:prstGeom prst="rect">
            <a:avLst/>
          </a:prstGeom>
        </p:spPr>
        <p:txBody>
          <a:bodyPr wrap="none">
            <a:prstTxWarp prst="textNoShape">
              <a:avLst/>
            </a:prstTxWarp>
            <a:spAutoFit/>
          </a:bodyPr>
          <a:lstStyle/>
          <a:p>
            <a:r>
              <a:rPr lang="en-US" b="1">
                <a:solidFill>
                  <a:srgbClr val="E46C0A"/>
                </a:solidFill>
                <a:latin typeface="Calibri" charset="0"/>
              </a:rPr>
              <a:t>Support Functions</a:t>
            </a:r>
            <a:endParaRPr lang="en-US">
              <a:solidFill>
                <a:srgbClr val="E46C0A"/>
              </a:solidFill>
              <a:latin typeface="Calibri"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pic>
        <p:nvPicPr>
          <p:cNvPr id="11266" name="Picture 77" descr="text.eps"/>
          <p:cNvPicPr>
            <a:picLocks noChangeAspect="1"/>
          </p:cNvPicPr>
          <p:nvPr/>
        </p:nvPicPr>
        <p:blipFill>
          <a:blip r:embed="rId4" cstate="print"/>
          <a:srcRect/>
          <a:stretch>
            <a:fillRect/>
          </a:stretch>
        </p:blipFill>
        <p:spPr bwMode="auto">
          <a:xfrm>
            <a:off x="438150" y="1371600"/>
            <a:ext cx="8382000" cy="5410200"/>
          </a:xfrm>
          <a:prstGeom prst="rect">
            <a:avLst/>
          </a:prstGeom>
          <a:noFill/>
          <a:ln w="9525">
            <a:noFill/>
            <a:miter lim="800000"/>
            <a:headEnd/>
            <a:tailEnd/>
          </a:ln>
        </p:spPr>
      </p:pic>
      <p:pic>
        <p:nvPicPr>
          <p:cNvPr id="2" name="Picture 40" descr="venn3.gif"/>
          <p:cNvPicPr>
            <a:picLocks noChangeAspect="1"/>
          </p:cNvPicPr>
          <p:nvPr/>
        </p:nvPicPr>
        <p:blipFill>
          <a:blip r:embed="rId5" cstate="print"/>
          <a:srcRect l="2888" t="13429" r="2888" b="2000"/>
          <a:stretch>
            <a:fillRect/>
          </a:stretch>
        </p:blipFill>
        <p:spPr bwMode="auto">
          <a:xfrm>
            <a:off x="533400" y="914400"/>
            <a:ext cx="8077200" cy="563880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
        <p:nvSpPr>
          <p:cNvPr id="11268" name="Title 1"/>
          <p:cNvSpPr>
            <a:spLocks noGrp="1"/>
          </p:cNvSpPr>
          <p:nvPr>
            <p:ph type="title"/>
          </p:nvPr>
        </p:nvSpPr>
        <p:spPr/>
        <p:txBody>
          <a:bodyPr/>
          <a:lstStyle/>
          <a:p>
            <a:r>
              <a:rPr lang="en-US" sz="2400" dirty="0" smtClean="0">
                <a:solidFill>
                  <a:schemeClr val="tx1"/>
                </a:solidFill>
              </a:rPr>
              <a:t>Mars Surface Exploration Envelopes Architectural Options</a:t>
            </a:r>
          </a:p>
        </p:txBody>
      </p:sp>
      <p:sp>
        <p:nvSpPr>
          <p:cNvPr id="11269" name="Footer Placeholder 3"/>
          <p:cNvSpPr>
            <a:spLocks noGrp="1"/>
          </p:cNvSpPr>
          <p:nvPr>
            <p:ph type="ftr" sz="quarter" idx="4294967295"/>
          </p:nvPr>
        </p:nvSpPr>
        <p:spPr>
          <a:xfrm>
            <a:off x="3124200" y="6477000"/>
            <a:ext cx="2895600" cy="304800"/>
          </a:xfrm>
          <a:prstGeom prst="rect">
            <a:avLst/>
          </a:prstGeom>
          <a:noFill/>
        </p:spPr>
        <p:txBody>
          <a:bodyPr/>
          <a:lstStyle/>
          <a:p>
            <a:r>
              <a:rPr lang="en-US" smtClean="0"/>
              <a:t> </a:t>
            </a:r>
          </a:p>
        </p:txBody>
      </p:sp>
      <p:sp>
        <p:nvSpPr>
          <p:cNvPr id="42" name="Arc 41"/>
          <p:cNvSpPr/>
          <p:nvPr/>
        </p:nvSpPr>
        <p:spPr bwMode="auto">
          <a:xfrm>
            <a:off x="1371600" y="1006475"/>
            <a:ext cx="3962400" cy="3962400"/>
          </a:xfrm>
          <a:prstGeom prst="arc">
            <a:avLst>
              <a:gd name="adj1" fmla="val 3097291"/>
              <a:gd name="adj2" fmla="val 3088589"/>
            </a:avLst>
          </a:prstGeom>
          <a:noFill/>
          <a:ln w="38100" cap="flat" cmpd="sng" algn="ctr">
            <a:solidFill>
              <a:schemeClr val="accent2"/>
            </a:solidFill>
            <a:prstDash val="solid"/>
            <a:round/>
            <a:headEnd type="none" w="med" len="med"/>
            <a:tailEnd type="none" w="med" len="med"/>
          </a:ln>
          <a:effectLst/>
        </p:spPr>
        <p:txBody>
          <a:bodyPr/>
          <a:lstStyle/>
          <a:p>
            <a:pPr>
              <a:defRPr/>
            </a:pPr>
            <a:endParaRPr lang="en-US"/>
          </a:p>
        </p:txBody>
      </p:sp>
      <p:sp>
        <p:nvSpPr>
          <p:cNvPr id="43" name="Arc 42"/>
          <p:cNvSpPr/>
          <p:nvPr/>
        </p:nvSpPr>
        <p:spPr bwMode="auto">
          <a:xfrm flipH="1">
            <a:off x="3810000" y="1006475"/>
            <a:ext cx="3962400" cy="3962400"/>
          </a:xfrm>
          <a:prstGeom prst="arc">
            <a:avLst>
              <a:gd name="adj1" fmla="val 18503127"/>
              <a:gd name="adj2" fmla="val 18463523"/>
            </a:avLst>
          </a:prstGeom>
          <a:noFill/>
          <a:ln w="38100" cap="flat" cmpd="sng" algn="ctr">
            <a:solidFill>
              <a:schemeClr val="accent2"/>
            </a:solidFill>
            <a:prstDash val="solid"/>
            <a:round/>
            <a:headEnd type="none" w="med" len="med"/>
            <a:tailEnd type="none" w="med" len="med"/>
          </a:ln>
          <a:effectLst/>
        </p:spPr>
        <p:txBody>
          <a:bodyPr/>
          <a:lstStyle/>
          <a:p>
            <a:pPr>
              <a:defRPr/>
            </a:pPr>
            <a:endParaRPr lang="en-US"/>
          </a:p>
        </p:txBody>
      </p:sp>
      <p:sp>
        <p:nvSpPr>
          <p:cNvPr id="46" name="Arc 45"/>
          <p:cNvSpPr/>
          <p:nvPr/>
        </p:nvSpPr>
        <p:spPr bwMode="auto">
          <a:xfrm rot="5400000" flipH="1">
            <a:off x="1714500" y="-327025"/>
            <a:ext cx="5715000" cy="7924800"/>
          </a:xfrm>
          <a:prstGeom prst="arc">
            <a:avLst>
              <a:gd name="adj1" fmla="val 2309052"/>
              <a:gd name="adj2" fmla="val 19270589"/>
            </a:avLst>
          </a:prstGeom>
          <a:noFill/>
          <a:ln w="38100" cap="flat" cmpd="sng" algn="ctr">
            <a:solidFill>
              <a:schemeClr val="accent2"/>
            </a:solidFill>
            <a:prstDash val="solid"/>
            <a:round/>
            <a:headEnd type="none" w="med" len="med"/>
            <a:tailEnd type="none" w="med" len="med"/>
          </a:ln>
          <a:effectLst/>
        </p:spPr>
        <p:txBody>
          <a:bodyPr/>
          <a:lstStyle/>
          <a:p>
            <a:pPr>
              <a:defRPr/>
            </a:pPr>
            <a:endParaRPr lang="en-US" dirty="0"/>
          </a:p>
        </p:txBody>
      </p:sp>
      <p:pic>
        <p:nvPicPr>
          <p:cNvPr id="9226" name="Picture 17" descr="Mars.GIF"/>
          <p:cNvPicPr>
            <a:picLocks noChangeAspect="1"/>
          </p:cNvPicPr>
          <p:nvPr/>
        </p:nvPicPr>
        <p:blipFill>
          <a:blip r:embed="rId6" cstate="print"/>
          <a:srcRect/>
          <a:stretch>
            <a:fillRect/>
          </a:stretch>
        </p:blipFill>
        <p:spPr bwMode="auto">
          <a:xfrm>
            <a:off x="4114800" y="5562600"/>
            <a:ext cx="914400" cy="914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1275" name="Rectangle 24"/>
          <p:cNvSpPr>
            <a:spLocks noChangeArrowheads="1"/>
          </p:cNvSpPr>
          <p:nvPr/>
        </p:nvSpPr>
        <p:spPr bwMode="auto">
          <a:xfrm>
            <a:off x="3962400" y="2057400"/>
            <a:ext cx="1219200" cy="498475"/>
          </a:xfrm>
          <a:prstGeom prst="rect">
            <a:avLst/>
          </a:prstGeom>
          <a:noFill/>
          <a:ln w="9525" algn="ctr">
            <a:noFill/>
            <a:round/>
            <a:headEnd/>
            <a:tailEnd/>
          </a:ln>
        </p:spPr>
        <p:txBody>
          <a:bodyPr anchor="b" anchorCtr="1"/>
          <a:lstStyle/>
          <a:p>
            <a:r>
              <a:rPr lang="en-US" sz="1400">
                <a:solidFill>
                  <a:schemeClr val="accent2"/>
                </a:solidFill>
              </a:rPr>
              <a:t>Common Systems</a:t>
            </a:r>
          </a:p>
        </p:txBody>
      </p:sp>
      <p:sp>
        <p:nvSpPr>
          <p:cNvPr id="49" name="Right Arrow 48"/>
          <p:cNvSpPr/>
          <p:nvPr/>
        </p:nvSpPr>
        <p:spPr bwMode="auto">
          <a:xfrm rot="2700000">
            <a:off x="3009106" y="4353719"/>
            <a:ext cx="782638" cy="381000"/>
          </a:xfrm>
          <a:prstGeom prst="rightArrow">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dirty="0"/>
          </a:p>
        </p:txBody>
      </p:sp>
      <p:sp>
        <p:nvSpPr>
          <p:cNvPr id="50" name="Right Arrow 49"/>
          <p:cNvSpPr/>
          <p:nvPr/>
        </p:nvSpPr>
        <p:spPr bwMode="auto">
          <a:xfrm rot="8100000">
            <a:off x="5307013" y="4359275"/>
            <a:ext cx="760412" cy="381000"/>
          </a:xfrm>
          <a:prstGeom prst="rightArrow">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a:p>
        </p:txBody>
      </p:sp>
      <p:sp>
        <p:nvSpPr>
          <p:cNvPr id="51" name="Right Arrow 50"/>
          <p:cNvSpPr/>
          <p:nvPr/>
        </p:nvSpPr>
        <p:spPr bwMode="auto">
          <a:xfrm rot="5400000">
            <a:off x="4191000" y="4076700"/>
            <a:ext cx="762000" cy="381000"/>
          </a:xfrm>
          <a:prstGeom prst="rightArrow">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a:p>
        </p:txBody>
      </p:sp>
      <p:sp>
        <p:nvSpPr>
          <p:cNvPr id="53" name="Rectangle 3"/>
          <p:cNvSpPr txBox="1">
            <a:spLocks noChangeArrowheads="1"/>
          </p:cNvSpPr>
          <p:nvPr/>
        </p:nvSpPr>
        <p:spPr bwMode="auto">
          <a:xfrm>
            <a:off x="5638800" y="2209800"/>
            <a:ext cx="2057400" cy="1676400"/>
          </a:xfrm>
          <a:prstGeom prst="rect">
            <a:avLst/>
          </a:prstGeom>
          <a:noFill/>
          <a:ln w="9525">
            <a:noFill/>
            <a:miter lim="800000"/>
            <a:headEnd/>
            <a:tailEnd/>
          </a:ln>
        </p:spPr>
        <p:txBody>
          <a:bodyPr/>
          <a:lstStyle/>
          <a:p>
            <a:pPr marL="169863" indent="-169863" eaLnBrk="1" hangingPunct="1">
              <a:spcBef>
                <a:spcPts val="0"/>
              </a:spcBef>
              <a:buClr>
                <a:srgbClr val="FF0000"/>
              </a:buClr>
              <a:buSzPct val="100000"/>
              <a:buFont typeface="Symbol" pitchFamily="18" charset="2"/>
              <a:buChar char=""/>
              <a:defRPr/>
            </a:pPr>
            <a:r>
              <a:rPr lang="en-US" sz="1100" kern="0" dirty="0">
                <a:solidFill>
                  <a:schemeClr val="accent2"/>
                </a:solidFill>
                <a:latin typeface="Calibri" pitchFamily="34" charset="0"/>
                <a:ea typeface="+mn-ea"/>
              </a:rPr>
              <a:t>Expansion of humans into deep-space (180+ days) at greater distances from Earth</a:t>
            </a:r>
          </a:p>
          <a:p>
            <a:pPr marL="169863" indent="-169863" eaLnBrk="1" hangingPunct="1">
              <a:spcBef>
                <a:spcPts val="0"/>
              </a:spcBef>
              <a:buClr>
                <a:srgbClr val="FF0000"/>
              </a:buClr>
              <a:buSzPct val="100000"/>
              <a:buFont typeface="Symbol" pitchFamily="18" charset="2"/>
              <a:buChar char=""/>
              <a:defRPr/>
            </a:pPr>
            <a:r>
              <a:rPr lang="en-US" sz="1100" kern="0" dirty="0">
                <a:solidFill>
                  <a:schemeClr val="accent2"/>
                </a:solidFill>
                <a:latin typeface="Calibri" pitchFamily="34" charset="0"/>
                <a:ea typeface="+mn-ea"/>
              </a:rPr>
              <a:t>Establish deep-space transportation &amp; operations experience</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In-Space Propulsion</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Transit Habitat</a:t>
            </a:r>
          </a:p>
          <a:p>
            <a:pPr marL="169863" indent="-169863" eaLnBrk="1" hangingPunct="1">
              <a:spcBef>
                <a:spcPts val="0"/>
              </a:spcBef>
              <a:buClr>
                <a:srgbClr val="FF0000"/>
              </a:buClr>
              <a:buSzPct val="100000"/>
              <a:buFont typeface="Symbol" pitchFamily="18" charset="2"/>
              <a:buChar char=""/>
              <a:defRPr/>
            </a:pPr>
            <a:r>
              <a:rPr lang="en-US" sz="1100" kern="0" dirty="0">
                <a:solidFill>
                  <a:schemeClr val="accent2"/>
                </a:solidFill>
                <a:latin typeface="Calibri" pitchFamily="34" charset="0"/>
                <a:ea typeface="+mn-ea"/>
              </a:rPr>
              <a:t>Humans to Mars orbit and back “dry run”</a:t>
            </a:r>
          </a:p>
        </p:txBody>
      </p:sp>
      <p:sp>
        <p:nvSpPr>
          <p:cNvPr id="54" name="Rectangle 3"/>
          <p:cNvSpPr txBox="1">
            <a:spLocks noChangeArrowheads="1"/>
          </p:cNvSpPr>
          <p:nvPr/>
        </p:nvSpPr>
        <p:spPr bwMode="auto">
          <a:xfrm>
            <a:off x="1828800" y="2133600"/>
            <a:ext cx="1905000" cy="2133600"/>
          </a:xfrm>
          <a:prstGeom prst="rect">
            <a:avLst/>
          </a:prstGeom>
          <a:noFill/>
          <a:ln w="9525">
            <a:noFill/>
            <a:miter lim="800000"/>
            <a:headEnd/>
            <a:tailEnd/>
          </a:ln>
        </p:spPr>
        <p:txBody>
          <a:bodyPr/>
          <a:lstStyle/>
          <a:p>
            <a:pPr marL="169863" indent="-169863" eaLnBrk="1" hangingPunct="1">
              <a:spcBef>
                <a:spcPts val="0"/>
              </a:spcBef>
              <a:buClr>
                <a:srgbClr val="FF0000"/>
              </a:buClr>
              <a:buSzPct val="100000"/>
              <a:buFont typeface="Symbol" pitchFamily="18" charset="2"/>
              <a:buChar char=""/>
              <a:defRPr/>
            </a:pPr>
            <a:r>
              <a:rPr lang="en-US" sz="1100" kern="0" dirty="0">
                <a:solidFill>
                  <a:schemeClr val="accent2"/>
                </a:solidFill>
                <a:latin typeface="Calibri" pitchFamily="34" charset="0"/>
                <a:ea typeface="+mn-ea"/>
              </a:rPr>
              <a:t>Gradual expansion of exploration capabilities, growing to extended durations</a:t>
            </a:r>
          </a:p>
          <a:p>
            <a:pPr marL="169863" indent="-169863" eaLnBrk="1" hangingPunct="1">
              <a:spcBef>
                <a:spcPts val="0"/>
              </a:spcBef>
              <a:buClr>
                <a:srgbClr val="FF0000"/>
              </a:buClr>
              <a:buSzPct val="100000"/>
              <a:buFont typeface="Symbol" pitchFamily="18" charset="2"/>
              <a:buChar char=""/>
              <a:defRPr/>
            </a:pPr>
            <a:r>
              <a:rPr lang="en-US" sz="1100" kern="0" dirty="0">
                <a:solidFill>
                  <a:schemeClr val="accent2"/>
                </a:solidFill>
                <a:latin typeface="Calibri" pitchFamily="34" charset="0"/>
                <a:ea typeface="+mn-ea"/>
              </a:rPr>
              <a:t>Establish surface systems &amp; operations experience</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Surface Habitat</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Rovers &amp; Mobility</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Fission Surface Power</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In-Situ Resources</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Descent &amp; Landing</a:t>
            </a:r>
          </a:p>
          <a:p>
            <a:pPr marL="169863" indent="-169863" eaLnBrk="1" hangingPunct="1">
              <a:spcBef>
                <a:spcPts val="0"/>
              </a:spcBef>
              <a:buClr>
                <a:srgbClr val="FF0000"/>
              </a:buClr>
              <a:buSzPct val="100000"/>
              <a:buFont typeface="Symbol" pitchFamily="18" charset="2"/>
              <a:buChar char=""/>
              <a:defRPr/>
            </a:pPr>
            <a:r>
              <a:rPr lang="en-US" sz="1100" kern="0" dirty="0">
                <a:solidFill>
                  <a:schemeClr val="accent2"/>
                </a:solidFill>
                <a:latin typeface="Calibri" pitchFamily="34" charset="0"/>
                <a:ea typeface="+mn-ea"/>
              </a:rPr>
              <a:t>Mars surface “dry run”</a:t>
            </a:r>
          </a:p>
        </p:txBody>
      </p:sp>
      <p:sp>
        <p:nvSpPr>
          <p:cNvPr id="55" name="Rectangle 3"/>
          <p:cNvSpPr txBox="1">
            <a:spLocks noChangeArrowheads="1"/>
          </p:cNvSpPr>
          <p:nvPr/>
        </p:nvSpPr>
        <p:spPr bwMode="auto">
          <a:xfrm>
            <a:off x="3733800" y="4881563"/>
            <a:ext cx="2438400" cy="685800"/>
          </a:xfrm>
          <a:prstGeom prst="rect">
            <a:avLst/>
          </a:prstGeom>
          <a:noFill/>
          <a:ln w="9525">
            <a:noFill/>
            <a:miter lim="800000"/>
            <a:headEnd/>
            <a:tailEnd/>
          </a:ln>
        </p:spPr>
        <p:txBody>
          <a:bodyPr/>
          <a:lstStyle/>
          <a:p>
            <a:pPr marL="169863" indent="-169863" eaLnBrk="1" hangingPunct="1">
              <a:spcBef>
                <a:spcPts val="0"/>
              </a:spcBef>
              <a:buClr>
                <a:srgbClr val="FF0000"/>
              </a:buClr>
              <a:buSzPct val="100000"/>
              <a:buFont typeface="Symbol" pitchFamily="18" charset="2"/>
              <a:buChar char=""/>
              <a:defRPr/>
            </a:pPr>
            <a:r>
              <a:rPr lang="en-US" sz="1100" kern="0" dirty="0">
                <a:solidFill>
                  <a:schemeClr val="accent2"/>
                </a:solidFill>
                <a:latin typeface="Calibri" pitchFamily="34" charset="0"/>
                <a:ea typeface="+mn-ea"/>
              </a:rPr>
              <a:t>Mars unique capabilities</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Aeroassist (large payload EDL)</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ISRU (Atmospheric)</a:t>
            </a:r>
          </a:p>
          <a:p>
            <a:pPr marL="341313" lvl="1" indent="-169863" eaLnBrk="1" hangingPunct="1">
              <a:spcBef>
                <a:spcPts val="0"/>
              </a:spcBef>
              <a:buClr>
                <a:schemeClr val="accent2"/>
              </a:buClr>
              <a:buSzPct val="150000"/>
              <a:buFont typeface="Arial" pitchFamily="34" charset="0"/>
              <a:buChar char="•"/>
              <a:defRPr/>
            </a:pPr>
            <a:r>
              <a:rPr lang="en-US" sz="1050" b="0" kern="0" dirty="0">
                <a:solidFill>
                  <a:schemeClr val="accent2"/>
                </a:solidFill>
                <a:latin typeface="Calibri" pitchFamily="34" charset="0"/>
                <a:ea typeface="+mn-ea"/>
              </a:rPr>
              <a:t>Descent and ascent (lunar derived)</a:t>
            </a:r>
          </a:p>
        </p:txBody>
      </p:sp>
      <p:sp>
        <p:nvSpPr>
          <p:cNvPr id="56" name="Rectangle 3"/>
          <p:cNvSpPr txBox="1">
            <a:spLocks noChangeArrowheads="1"/>
          </p:cNvSpPr>
          <p:nvPr/>
        </p:nvSpPr>
        <p:spPr bwMode="auto">
          <a:xfrm>
            <a:off x="3733800" y="2590800"/>
            <a:ext cx="1447800" cy="685800"/>
          </a:xfrm>
          <a:prstGeom prst="rect">
            <a:avLst/>
          </a:prstGeom>
          <a:noFill/>
          <a:ln w="9525">
            <a:noFill/>
            <a:miter lim="800000"/>
            <a:headEnd/>
            <a:tailEnd/>
          </a:ln>
        </p:spPr>
        <p:txBody>
          <a:bodyPr/>
          <a:lstStyle/>
          <a:p>
            <a:pPr marL="341313" lvl="1" indent="-169863" eaLnBrk="1" hangingPunct="1">
              <a:spcBef>
                <a:spcPts val="0"/>
              </a:spcBef>
              <a:buClr>
                <a:schemeClr val="accent2"/>
              </a:buClr>
              <a:buSzPct val="150000"/>
              <a:buFont typeface="Arial" pitchFamily="34" charset="0"/>
              <a:buChar char="•"/>
              <a:defRPr/>
            </a:pPr>
            <a:r>
              <a:rPr lang="en-US" sz="1100" b="0" kern="0" dirty="0">
                <a:solidFill>
                  <a:schemeClr val="accent2"/>
                </a:solidFill>
                <a:latin typeface="Calibri" pitchFamily="34" charset="0"/>
                <a:ea typeface="+mn-ea"/>
              </a:rPr>
              <a:t>Heavy Lift</a:t>
            </a:r>
          </a:p>
          <a:p>
            <a:pPr marL="341313" lvl="1" indent="-169863" eaLnBrk="1" hangingPunct="1">
              <a:spcBef>
                <a:spcPts val="0"/>
              </a:spcBef>
              <a:buClr>
                <a:schemeClr val="accent2"/>
              </a:buClr>
              <a:buSzPct val="150000"/>
              <a:buFont typeface="Arial" pitchFamily="34" charset="0"/>
              <a:buChar char="•"/>
              <a:defRPr/>
            </a:pPr>
            <a:r>
              <a:rPr lang="en-US" sz="1100" b="0" kern="0" dirty="0">
                <a:solidFill>
                  <a:schemeClr val="accent2"/>
                </a:solidFill>
                <a:latin typeface="Calibri" pitchFamily="34" charset="0"/>
                <a:ea typeface="+mn-ea"/>
              </a:rPr>
              <a:t>Launch ops</a:t>
            </a:r>
          </a:p>
          <a:p>
            <a:pPr marL="341313" lvl="1" indent="-169863" eaLnBrk="1" hangingPunct="1">
              <a:spcBef>
                <a:spcPts val="0"/>
              </a:spcBef>
              <a:buClr>
                <a:schemeClr val="accent2"/>
              </a:buClr>
              <a:buSzPct val="150000"/>
              <a:buFont typeface="Arial" pitchFamily="34" charset="0"/>
              <a:buChar char="•"/>
              <a:defRPr/>
            </a:pPr>
            <a:r>
              <a:rPr lang="en-US" sz="1100" b="0" kern="0" dirty="0">
                <a:solidFill>
                  <a:schemeClr val="accent2"/>
                </a:solidFill>
                <a:latin typeface="Calibri" pitchFamily="34" charset="0"/>
                <a:ea typeface="+mn-ea"/>
              </a:rPr>
              <a:t>Crew LEO Transport  </a:t>
            </a:r>
          </a:p>
          <a:p>
            <a:pPr marL="341313" lvl="1" indent="-169863" eaLnBrk="1" hangingPunct="1">
              <a:spcBef>
                <a:spcPts val="0"/>
              </a:spcBef>
              <a:buClr>
                <a:schemeClr val="accent2"/>
              </a:buClr>
              <a:buSzPct val="150000"/>
              <a:buFont typeface="Arial" pitchFamily="34" charset="0"/>
              <a:buChar char="•"/>
              <a:defRPr/>
            </a:pPr>
            <a:r>
              <a:rPr lang="en-US" sz="1100" b="0" kern="0" dirty="0">
                <a:solidFill>
                  <a:schemeClr val="accent2"/>
                </a:solidFill>
                <a:latin typeface="Calibri" pitchFamily="34" charset="0"/>
                <a:ea typeface="+mn-ea"/>
              </a:rPr>
              <a:t>High-speed Earth Return</a:t>
            </a:r>
          </a:p>
        </p:txBody>
      </p:sp>
      <p:sp>
        <p:nvSpPr>
          <p:cNvPr id="57" name="Right Arrow 56"/>
          <p:cNvSpPr/>
          <p:nvPr/>
        </p:nvSpPr>
        <p:spPr bwMode="auto">
          <a:xfrm>
            <a:off x="5257800" y="2590800"/>
            <a:ext cx="392113" cy="381000"/>
          </a:xfrm>
          <a:prstGeom prst="rightArrow">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nchorCtr="1"/>
          <a:lstStyle/>
          <a:p>
            <a:pPr>
              <a:defRPr/>
            </a:pPr>
            <a:endParaRPr lang="en-US" sz="1600" dirty="0">
              <a:solidFill>
                <a:schemeClr val="accent2"/>
              </a:solidFill>
              <a:latin typeface="Calibri" pitchFamily="34" charset="0"/>
            </a:endParaRPr>
          </a:p>
        </p:txBody>
      </p:sp>
      <p:sp>
        <p:nvSpPr>
          <p:cNvPr id="58" name="Right Arrow 57"/>
          <p:cNvSpPr/>
          <p:nvPr/>
        </p:nvSpPr>
        <p:spPr bwMode="auto">
          <a:xfrm flipH="1">
            <a:off x="3505200" y="2590800"/>
            <a:ext cx="392113" cy="381000"/>
          </a:xfrm>
          <a:prstGeom prst="rightArrow">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a:p>
        </p:txBody>
      </p:sp>
      <p:sp>
        <p:nvSpPr>
          <p:cNvPr id="11285" name="TextBox 58"/>
          <p:cNvSpPr txBox="1">
            <a:spLocks noChangeArrowheads="1"/>
          </p:cNvSpPr>
          <p:nvPr/>
        </p:nvSpPr>
        <p:spPr bwMode="auto">
          <a:xfrm>
            <a:off x="2971800" y="4310063"/>
            <a:ext cx="762000" cy="338137"/>
          </a:xfrm>
          <a:prstGeom prst="rect">
            <a:avLst/>
          </a:prstGeom>
          <a:noFill/>
          <a:ln w="9525">
            <a:noFill/>
            <a:miter lim="800000"/>
            <a:headEnd/>
            <a:tailEnd/>
          </a:ln>
        </p:spPr>
        <p:txBody>
          <a:bodyPr>
            <a:spAutoFit/>
          </a:bodyPr>
          <a:lstStyle/>
          <a:p>
            <a:pPr algn="ctr"/>
            <a:r>
              <a:rPr lang="en-US" sz="800">
                <a:solidFill>
                  <a:schemeClr val="accent2"/>
                </a:solidFill>
                <a:latin typeface="Calibri" pitchFamily="34" charset="0"/>
              </a:rPr>
              <a:t>Systems &amp; Operations</a:t>
            </a:r>
          </a:p>
        </p:txBody>
      </p:sp>
      <p:sp>
        <p:nvSpPr>
          <p:cNvPr id="11286" name="TextBox 59"/>
          <p:cNvSpPr txBox="1">
            <a:spLocks noChangeArrowheads="1"/>
          </p:cNvSpPr>
          <p:nvPr/>
        </p:nvSpPr>
        <p:spPr bwMode="auto">
          <a:xfrm>
            <a:off x="5389563" y="4310063"/>
            <a:ext cx="762000" cy="338137"/>
          </a:xfrm>
          <a:prstGeom prst="rect">
            <a:avLst/>
          </a:prstGeom>
          <a:noFill/>
          <a:ln w="9525">
            <a:noFill/>
            <a:miter lim="800000"/>
            <a:headEnd/>
            <a:tailEnd/>
          </a:ln>
        </p:spPr>
        <p:txBody>
          <a:bodyPr>
            <a:spAutoFit/>
          </a:bodyPr>
          <a:lstStyle/>
          <a:p>
            <a:pPr algn="ctr"/>
            <a:r>
              <a:rPr lang="en-US" sz="800">
                <a:solidFill>
                  <a:schemeClr val="accent2"/>
                </a:solidFill>
                <a:latin typeface="Calibri" pitchFamily="34" charset="0"/>
              </a:rPr>
              <a:t>Systems &amp; Operations</a:t>
            </a:r>
          </a:p>
        </p:txBody>
      </p:sp>
      <p:sp>
        <p:nvSpPr>
          <p:cNvPr id="11287" name="TextBox 60"/>
          <p:cNvSpPr txBox="1">
            <a:spLocks noChangeArrowheads="1"/>
          </p:cNvSpPr>
          <p:nvPr/>
        </p:nvSpPr>
        <p:spPr bwMode="auto">
          <a:xfrm>
            <a:off x="4191000" y="3929063"/>
            <a:ext cx="762000" cy="338137"/>
          </a:xfrm>
          <a:prstGeom prst="rect">
            <a:avLst/>
          </a:prstGeom>
          <a:noFill/>
          <a:ln w="9525">
            <a:noFill/>
            <a:miter lim="800000"/>
            <a:headEnd/>
            <a:tailEnd/>
          </a:ln>
        </p:spPr>
        <p:txBody>
          <a:bodyPr>
            <a:spAutoFit/>
          </a:bodyPr>
          <a:lstStyle/>
          <a:p>
            <a:pPr algn="ctr"/>
            <a:r>
              <a:rPr lang="en-US" sz="800">
                <a:solidFill>
                  <a:schemeClr val="accent2"/>
                </a:solidFill>
                <a:latin typeface="Calibri" pitchFamily="34" charset="0"/>
              </a:rPr>
              <a:t>Systems &amp; Operations</a:t>
            </a:r>
          </a:p>
        </p:txBody>
      </p:sp>
      <p:sp>
        <p:nvSpPr>
          <p:cNvPr id="11288" name="TextBox 61"/>
          <p:cNvSpPr txBox="1">
            <a:spLocks noChangeArrowheads="1"/>
          </p:cNvSpPr>
          <p:nvPr/>
        </p:nvSpPr>
        <p:spPr bwMode="auto">
          <a:xfrm>
            <a:off x="4389438" y="4572000"/>
            <a:ext cx="365125" cy="461963"/>
          </a:xfrm>
          <a:prstGeom prst="rect">
            <a:avLst/>
          </a:prstGeom>
          <a:noFill/>
          <a:ln w="9525">
            <a:noFill/>
            <a:miter lim="800000"/>
            <a:headEnd/>
            <a:tailEnd/>
          </a:ln>
        </p:spPr>
        <p:txBody>
          <a:bodyPr wrap="none">
            <a:spAutoFit/>
          </a:bodyPr>
          <a:lstStyle/>
          <a:p>
            <a:r>
              <a:rPr lang="en-US">
                <a:solidFill>
                  <a:schemeClr val="accent2"/>
                </a:solidFill>
              </a:rPr>
              <a:t>+</a:t>
            </a:r>
          </a:p>
        </p:txBody>
      </p:sp>
      <p:sp>
        <p:nvSpPr>
          <p:cNvPr id="11289" name="Rectangle 24"/>
          <p:cNvSpPr>
            <a:spLocks noChangeArrowheads="1"/>
          </p:cNvSpPr>
          <p:nvPr/>
        </p:nvSpPr>
        <p:spPr bwMode="auto">
          <a:xfrm>
            <a:off x="3352800" y="5867400"/>
            <a:ext cx="990600" cy="498475"/>
          </a:xfrm>
          <a:prstGeom prst="rect">
            <a:avLst/>
          </a:prstGeom>
          <a:noFill/>
          <a:ln w="9525" algn="ctr">
            <a:noFill/>
            <a:round/>
            <a:headEnd/>
            <a:tailEnd/>
          </a:ln>
        </p:spPr>
        <p:txBody>
          <a:bodyPr anchor="b" anchorCtr="1"/>
          <a:lstStyle/>
          <a:p>
            <a:r>
              <a:rPr lang="en-US" sz="1400">
                <a:solidFill>
                  <a:schemeClr val="accent2"/>
                </a:solidFill>
              </a:rPr>
              <a:t>  Mars</a:t>
            </a:r>
          </a:p>
          <a:p>
            <a:r>
              <a:rPr lang="en-US" sz="1400">
                <a:solidFill>
                  <a:schemeClr val="accent2"/>
                </a:solidFill>
              </a:rPr>
              <a:t>Surface</a:t>
            </a:r>
          </a:p>
        </p:txBody>
      </p:sp>
      <p:pic>
        <p:nvPicPr>
          <p:cNvPr id="9243" name="Picture 71" descr="Moon-Full 959 copy.gif"/>
          <p:cNvPicPr>
            <a:picLocks noChangeAspect="1"/>
          </p:cNvPicPr>
          <p:nvPr/>
        </p:nvPicPr>
        <p:blipFill>
          <a:blip r:embed="rId7" cstate="print"/>
          <a:srcRect/>
          <a:stretch>
            <a:fillRect/>
          </a:stretch>
        </p:blipFill>
        <p:spPr bwMode="auto">
          <a:xfrm>
            <a:off x="2133600" y="1219200"/>
            <a:ext cx="914400" cy="914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1291" name="Rectangle 24"/>
          <p:cNvSpPr>
            <a:spLocks noChangeArrowheads="1"/>
          </p:cNvSpPr>
          <p:nvPr/>
        </p:nvSpPr>
        <p:spPr bwMode="auto">
          <a:xfrm>
            <a:off x="2971800" y="1295400"/>
            <a:ext cx="1066800" cy="727075"/>
          </a:xfrm>
          <a:prstGeom prst="rect">
            <a:avLst/>
          </a:prstGeom>
          <a:noFill/>
          <a:ln w="9525" algn="ctr">
            <a:noFill/>
            <a:round/>
            <a:headEnd/>
            <a:tailEnd/>
          </a:ln>
        </p:spPr>
        <p:txBody>
          <a:bodyPr anchor="b" anchorCtr="1"/>
          <a:lstStyle/>
          <a:p>
            <a:r>
              <a:rPr lang="en-US" sz="1400">
                <a:solidFill>
                  <a:schemeClr val="accent2"/>
                </a:solidFill>
              </a:rPr>
              <a:t>Lunar  </a:t>
            </a:r>
          </a:p>
          <a:p>
            <a:r>
              <a:rPr lang="en-US" sz="1400">
                <a:solidFill>
                  <a:schemeClr val="accent2"/>
                </a:solidFill>
              </a:rPr>
              <a:t>Vicinity &amp; Surface</a:t>
            </a:r>
          </a:p>
        </p:txBody>
      </p:sp>
      <p:sp>
        <p:nvSpPr>
          <p:cNvPr id="11292" name="Rectangle 24"/>
          <p:cNvSpPr>
            <a:spLocks noChangeArrowheads="1"/>
          </p:cNvSpPr>
          <p:nvPr/>
        </p:nvSpPr>
        <p:spPr bwMode="auto">
          <a:xfrm>
            <a:off x="4953000" y="1295400"/>
            <a:ext cx="1066800" cy="762000"/>
          </a:xfrm>
          <a:prstGeom prst="rect">
            <a:avLst/>
          </a:prstGeom>
          <a:noFill/>
          <a:ln w="9525" algn="ctr">
            <a:noFill/>
            <a:round/>
            <a:headEnd/>
            <a:tailEnd/>
          </a:ln>
        </p:spPr>
        <p:txBody>
          <a:bodyPr anchor="b" anchorCtr="1"/>
          <a:lstStyle/>
          <a:p>
            <a:pPr algn="r"/>
            <a:r>
              <a:rPr lang="en-US" sz="1400">
                <a:solidFill>
                  <a:schemeClr val="accent2"/>
                </a:solidFill>
              </a:rPr>
              <a:t>Near Earth Objects</a:t>
            </a:r>
          </a:p>
        </p:txBody>
      </p:sp>
      <p:pic>
        <p:nvPicPr>
          <p:cNvPr id="31" name="Picture 30" descr="Untitled-2.gif"/>
          <p:cNvPicPr>
            <a:picLocks noChangeAspect="1"/>
          </p:cNvPicPr>
          <p:nvPr/>
        </p:nvPicPr>
        <p:blipFill>
          <a:blip r:embed="rId8" cstate="print"/>
          <a:stretch>
            <a:fillRect/>
          </a:stretch>
        </p:blipFill>
        <p:spPr>
          <a:xfrm>
            <a:off x="5919788" y="1244600"/>
            <a:ext cx="862012" cy="863600"/>
          </a:xfrm>
          <a:prstGeom prst="rect">
            <a:avLst/>
          </a:prstGeom>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pic>
        <p:nvPicPr>
          <p:cNvPr id="6" name="Picture 5" descr="mars_full.gif"/>
          <p:cNvPicPr>
            <a:picLocks noChangeAspect="1"/>
          </p:cNvPicPr>
          <p:nvPr/>
        </p:nvPicPr>
        <p:blipFill>
          <a:blip r:embed="rId4" cstate="print">
            <a:lum bright="58000" contrast="-70000"/>
          </a:blip>
          <a:stretch>
            <a:fillRect/>
          </a:stretch>
        </p:blipFill>
        <p:spPr>
          <a:xfrm>
            <a:off x="4724400" y="1371600"/>
            <a:ext cx="3886200" cy="3886200"/>
          </a:xfrm>
          <a:prstGeom prst="rect">
            <a:avLst/>
          </a:prstGeom>
          <a:effectLst>
            <a:outerShdw blurRad="50800" dist="38100" dir="2700000" algn="tl" rotWithShape="0">
              <a:prstClr val="black">
                <a:alpha val="40000"/>
              </a:prstClr>
            </a:outerShdw>
          </a:effectLst>
        </p:spPr>
      </p:pic>
      <p:sp>
        <p:nvSpPr>
          <p:cNvPr id="12291" name="Rectangle 2"/>
          <p:cNvSpPr>
            <a:spLocks noGrp="1" noChangeArrowheads="1"/>
          </p:cNvSpPr>
          <p:nvPr>
            <p:ph type="title"/>
          </p:nvPr>
        </p:nvSpPr>
        <p:spPr/>
        <p:txBody>
          <a:bodyPr/>
          <a:lstStyle/>
          <a:p>
            <a:pPr eaLnBrk="1" hangingPunct="1"/>
            <a:r>
              <a:rPr lang="en-US" dirty="0" smtClean="0">
                <a:solidFill>
                  <a:srgbClr val="000000"/>
                </a:solidFill>
              </a:rPr>
              <a:t>Key Risks and Challenges for Humans to Mars</a:t>
            </a:r>
          </a:p>
        </p:txBody>
      </p:sp>
      <p:sp>
        <p:nvSpPr>
          <p:cNvPr id="12292" name="Rectangle 3"/>
          <p:cNvSpPr>
            <a:spLocks noGrp="1" noChangeArrowheads="1"/>
          </p:cNvSpPr>
          <p:nvPr>
            <p:ph idx="1"/>
          </p:nvPr>
        </p:nvSpPr>
        <p:spPr>
          <a:xfrm>
            <a:off x="457200" y="990600"/>
            <a:ext cx="8229600" cy="5715000"/>
          </a:xfrm>
        </p:spPr>
        <p:txBody>
          <a:bodyPr/>
          <a:lstStyle/>
          <a:p>
            <a:pPr eaLnBrk="1" hangingPunct="1">
              <a:lnSpc>
                <a:spcPct val="80000"/>
              </a:lnSpc>
              <a:spcBef>
                <a:spcPts val="1200"/>
              </a:spcBef>
            </a:pPr>
            <a:r>
              <a:rPr lang="en-US" sz="1400" smtClean="0"/>
              <a:t>Launch Campaign</a:t>
            </a:r>
          </a:p>
          <a:p>
            <a:pPr lvl="1" eaLnBrk="1" hangingPunct="1">
              <a:lnSpc>
                <a:spcPct val="80000"/>
              </a:lnSpc>
            </a:pPr>
            <a:r>
              <a:rPr lang="en-US" sz="1200" b="0" smtClean="0"/>
              <a:t>7+ Heavy Lift Launches within 26-month Mars injection opportunity</a:t>
            </a:r>
          </a:p>
          <a:p>
            <a:pPr lvl="1" eaLnBrk="1" hangingPunct="1">
              <a:lnSpc>
                <a:spcPct val="80000"/>
              </a:lnSpc>
            </a:pPr>
            <a:r>
              <a:rPr lang="en-US" sz="1200" b="0" smtClean="0"/>
              <a:t>800 – 1,200 t total mass in LEO</a:t>
            </a:r>
          </a:p>
          <a:p>
            <a:pPr lvl="1" eaLnBrk="1" hangingPunct="1">
              <a:lnSpc>
                <a:spcPct val="80000"/>
              </a:lnSpc>
            </a:pPr>
            <a:r>
              <a:rPr lang="en-US" sz="1200" b="0" smtClean="0"/>
              <a:t>Large payload volume</a:t>
            </a:r>
          </a:p>
          <a:p>
            <a:pPr eaLnBrk="1" hangingPunct="1">
              <a:lnSpc>
                <a:spcPct val="80000"/>
              </a:lnSpc>
              <a:spcBef>
                <a:spcPts val="1200"/>
              </a:spcBef>
            </a:pPr>
            <a:r>
              <a:rPr lang="en-US" sz="1400" smtClean="0"/>
              <a:t>Entry Descent and Landing </a:t>
            </a:r>
          </a:p>
          <a:p>
            <a:pPr lvl="1" eaLnBrk="1" hangingPunct="1">
              <a:lnSpc>
                <a:spcPct val="80000"/>
              </a:lnSpc>
            </a:pPr>
            <a:r>
              <a:rPr lang="en-US" sz="1200" b="0" smtClean="0"/>
              <a:t>The ability to land large (40 t) payloads on the surface of Mars.  Current limit is ~ 2 t</a:t>
            </a:r>
          </a:p>
          <a:p>
            <a:pPr eaLnBrk="1" hangingPunct="1">
              <a:lnSpc>
                <a:spcPct val="80000"/>
              </a:lnSpc>
              <a:spcBef>
                <a:spcPts val="1200"/>
              </a:spcBef>
            </a:pPr>
            <a:r>
              <a:rPr lang="en-US" sz="1400" smtClean="0"/>
              <a:t>Human Support</a:t>
            </a:r>
          </a:p>
          <a:p>
            <a:pPr lvl="1" eaLnBrk="1" hangingPunct="1">
              <a:lnSpc>
                <a:spcPct val="80000"/>
              </a:lnSpc>
            </a:pPr>
            <a:r>
              <a:rPr lang="en-US" sz="1200" b="0" smtClean="0"/>
              <a:t>Radiation protection (400 days deep space, 500 days on Mars)</a:t>
            </a:r>
          </a:p>
          <a:p>
            <a:pPr lvl="1" eaLnBrk="1" hangingPunct="1">
              <a:lnSpc>
                <a:spcPct val="80000"/>
              </a:lnSpc>
            </a:pPr>
            <a:r>
              <a:rPr lang="en-US" sz="1200" b="0" smtClean="0"/>
              <a:t>Hypo-gravity (Mars surface) countermeasures</a:t>
            </a:r>
          </a:p>
          <a:p>
            <a:pPr lvl="1" eaLnBrk="1" hangingPunct="1">
              <a:lnSpc>
                <a:spcPct val="80000"/>
              </a:lnSpc>
            </a:pPr>
            <a:r>
              <a:rPr lang="en-US" sz="1200" b="0" smtClean="0"/>
              <a:t>Reliable closed-loop life support (air and water)</a:t>
            </a:r>
            <a:endParaRPr lang="en-US" sz="700" b="0" smtClean="0"/>
          </a:p>
          <a:p>
            <a:pPr eaLnBrk="1" hangingPunct="1">
              <a:lnSpc>
                <a:spcPct val="80000"/>
              </a:lnSpc>
              <a:spcBef>
                <a:spcPts val="1200"/>
              </a:spcBef>
            </a:pPr>
            <a:r>
              <a:rPr lang="en-US" sz="1400" smtClean="0"/>
              <a:t>In-Situ Resource Utilization</a:t>
            </a:r>
          </a:p>
          <a:p>
            <a:pPr lvl="1" eaLnBrk="1" hangingPunct="1">
              <a:lnSpc>
                <a:spcPct val="80000"/>
              </a:lnSpc>
            </a:pPr>
            <a:r>
              <a:rPr lang="en-US" sz="1200" b="0" smtClean="0"/>
              <a:t>Generation and use of oxygen produced from the atmosphere</a:t>
            </a:r>
          </a:p>
          <a:p>
            <a:pPr eaLnBrk="1" hangingPunct="1">
              <a:lnSpc>
                <a:spcPct val="80000"/>
              </a:lnSpc>
              <a:spcBef>
                <a:spcPts val="1200"/>
              </a:spcBef>
            </a:pPr>
            <a:r>
              <a:rPr lang="en-US" sz="1400" smtClean="0"/>
              <a:t>System Reliability, Maintenance, and Supportability</a:t>
            </a:r>
          </a:p>
          <a:p>
            <a:pPr lvl="1" eaLnBrk="1" hangingPunct="1">
              <a:lnSpc>
                <a:spcPct val="80000"/>
              </a:lnSpc>
            </a:pPr>
            <a:r>
              <a:rPr lang="en-US" sz="1200" b="0" smtClean="0"/>
              <a:t>Lack of logistics and just-in-time supply necessitates highly reliable, maintainable systems</a:t>
            </a:r>
          </a:p>
          <a:p>
            <a:pPr eaLnBrk="1" hangingPunct="1">
              <a:lnSpc>
                <a:spcPct val="80000"/>
              </a:lnSpc>
              <a:spcBef>
                <a:spcPts val="1200"/>
              </a:spcBef>
            </a:pPr>
            <a:r>
              <a:rPr lang="en-US" sz="1400" smtClean="0"/>
              <a:t>Advanced In-space Propulsion                         </a:t>
            </a:r>
          </a:p>
          <a:p>
            <a:pPr lvl="1" eaLnBrk="1" hangingPunct="1">
              <a:lnSpc>
                <a:spcPct val="80000"/>
              </a:lnSpc>
            </a:pPr>
            <a:r>
              <a:rPr lang="en-US" sz="1200" b="0" smtClean="0"/>
              <a:t>Nuclear Propulsion Thermal Propulsion</a:t>
            </a:r>
          </a:p>
          <a:p>
            <a:pPr lvl="1" eaLnBrk="1" hangingPunct="1">
              <a:lnSpc>
                <a:spcPct val="80000"/>
              </a:lnSpc>
            </a:pPr>
            <a:r>
              <a:rPr lang="en-US" sz="1200" b="0" smtClean="0"/>
              <a:t>Advanced chemical with Aerocapture at Mars</a:t>
            </a:r>
          </a:p>
          <a:p>
            <a:pPr lvl="1" eaLnBrk="1" hangingPunct="1">
              <a:lnSpc>
                <a:spcPct val="80000"/>
              </a:lnSpc>
            </a:pPr>
            <a:r>
              <a:rPr lang="en-US" sz="1200" b="0" smtClean="0"/>
              <a:t>Zero-boiloff cryogenic storage of hydrogen, oxygen, and methane</a:t>
            </a:r>
          </a:p>
          <a:p>
            <a:pPr lvl="1" eaLnBrk="1" hangingPunct="1">
              <a:lnSpc>
                <a:spcPct val="80000"/>
              </a:lnSpc>
            </a:pPr>
            <a:r>
              <a:rPr lang="en-US" sz="1200" b="0" smtClean="0"/>
              <a:t>LO</a:t>
            </a:r>
            <a:r>
              <a:rPr lang="en-US" sz="1200" b="0" baseline="-25000" smtClean="0"/>
              <a:t>2</a:t>
            </a:r>
            <a:r>
              <a:rPr lang="en-US" sz="1200" b="0" smtClean="0"/>
              <a:t>/CH</a:t>
            </a:r>
            <a:r>
              <a:rPr lang="en-US" sz="1200" b="0" baseline="-25000" smtClean="0"/>
              <a:t>4</a:t>
            </a:r>
            <a:r>
              <a:rPr lang="en-US" sz="1200" b="0" smtClean="0"/>
              <a:t> propulsion for descent and ascent</a:t>
            </a:r>
            <a:endParaRPr lang="en-US" sz="1200" smtClean="0"/>
          </a:p>
          <a:p>
            <a:pPr eaLnBrk="1" hangingPunct="1">
              <a:lnSpc>
                <a:spcPct val="80000"/>
              </a:lnSpc>
              <a:spcBef>
                <a:spcPts val="1200"/>
              </a:spcBef>
            </a:pPr>
            <a:r>
              <a:rPr lang="en-US" sz="1400" smtClean="0"/>
              <a:t>Surface Nuclear Power</a:t>
            </a:r>
          </a:p>
          <a:p>
            <a:pPr lvl="1" eaLnBrk="1" hangingPunct="1">
              <a:lnSpc>
                <a:spcPct val="80000"/>
              </a:lnSpc>
            </a:pPr>
            <a:r>
              <a:rPr lang="en-US" sz="1200" b="0" smtClean="0"/>
              <a:t>40 kWe continuous power with demonstrated long-life reliability                                   </a:t>
            </a:r>
            <a:r>
              <a:rPr lang="en-US" sz="1200" smtClean="0"/>
              <a:t>       </a:t>
            </a:r>
          </a:p>
          <a:p>
            <a:pPr eaLnBrk="1" hangingPunct="1">
              <a:lnSpc>
                <a:spcPct val="80000"/>
              </a:lnSpc>
              <a:spcBef>
                <a:spcPts val="1200"/>
              </a:spcBef>
            </a:pPr>
            <a:r>
              <a:rPr lang="en-US" sz="1400" smtClean="0"/>
              <a:t>Mobility and Exploration</a:t>
            </a:r>
          </a:p>
          <a:p>
            <a:pPr lvl="1" eaLnBrk="1" hangingPunct="1">
              <a:lnSpc>
                <a:spcPct val="80000"/>
              </a:lnSpc>
            </a:pPr>
            <a:r>
              <a:rPr lang="en-US" sz="1200" b="0" smtClean="0"/>
              <a:t>100+ km roving range</a:t>
            </a:r>
          </a:p>
          <a:p>
            <a:pPr lvl="1" eaLnBrk="1" hangingPunct="1">
              <a:lnSpc>
                <a:spcPct val="80000"/>
              </a:lnSpc>
            </a:pPr>
            <a:r>
              <a:rPr lang="en-US" sz="1200" b="0" smtClean="0"/>
              <a:t>Light-weight, dexterous, maintainable EVA</a:t>
            </a:r>
          </a:p>
          <a:p>
            <a:pPr lvl="1" eaLnBrk="1" hangingPunct="1">
              <a:lnSpc>
                <a:spcPct val="80000"/>
              </a:lnSpc>
            </a:pPr>
            <a:r>
              <a:rPr lang="en-US" sz="1200" b="0" smtClean="0"/>
              <a:t>In-situ laboratory analysis capabilities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Line 2"/>
          <p:cNvSpPr>
            <a:spLocks noChangeAspect="1" noChangeShapeType="1"/>
          </p:cNvSpPr>
          <p:nvPr/>
        </p:nvSpPr>
        <p:spPr bwMode="auto">
          <a:xfrm>
            <a:off x="5740400" y="3943350"/>
            <a:ext cx="0" cy="1990725"/>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76" name="Line 3"/>
          <p:cNvSpPr>
            <a:spLocks noChangeAspect="1" noChangeShapeType="1"/>
          </p:cNvSpPr>
          <p:nvPr/>
        </p:nvSpPr>
        <p:spPr bwMode="auto">
          <a:xfrm>
            <a:off x="5603875" y="3943350"/>
            <a:ext cx="0" cy="1509713"/>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677" name="Rectangle 4"/>
          <p:cNvSpPr>
            <a:spLocks noChangeAspect="1" noChangeArrowheads="1"/>
          </p:cNvSpPr>
          <p:nvPr/>
        </p:nvSpPr>
        <p:spPr bwMode="auto">
          <a:xfrm>
            <a:off x="4986338" y="4149725"/>
            <a:ext cx="823912" cy="4794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678" name="Line 5"/>
          <p:cNvSpPr>
            <a:spLocks noChangeAspect="1" noChangeShapeType="1"/>
          </p:cNvSpPr>
          <p:nvPr/>
        </p:nvSpPr>
        <p:spPr bwMode="auto">
          <a:xfrm flipV="1">
            <a:off x="5740400" y="2090738"/>
            <a:ext cx="0" cy="1373187"/>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679" name="Rectangle 6"/>
          <p:cNvSpPr>
            <a:spLocks noChangeAspect="1" noChangeArrowheads="1"/>
          </p:cNvSpPr>
          <p:nvPr/>
        </p:nvSpPr>
        <p:spPr bwMode="auto">
          <a:xfrm>
            <a:off x="4918075" y="2228850"/>
            <a:ext cx="839788" cy="19685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680" name="Line 7"/>
          <p:cNvSpPr>
            <a:spLocks noChangeAspect="1" noChangeShapeType="1"/>
          </p:cNvSpPr>
          <p:nvPr/>
        </p:nvSpPr>
        <p:spPr bwMode="auto">
          <a:xfrm>
            <a:off x="6427788" y="3943350"/>
            <a:ext cx="0" cy="1166813"/>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681" name="Line 8"/>
          <p:cNvSpPr>
            <a:spLocks noChangeAspect="1" noChangeShapeType="1"/>
          </p:cNvSpPr>
          <p:nvPr/>
        </p:nvSpPr>
        <p:spPr bwMode="auto">
          <a:xfrm>
            <a:off x="5878513" y="3943350"/>
            <a:ext cx="0" cy="178435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682" name="Rectangle 9"/>
          <p:cNvSpPr>
            <a:spLocks noChangeAspect="1" noChangeArrowheads="1"/>
          </p:cNvSpPr>
          <p:nvPr/>
        </p:nvSpPr>
        <p:spPr bwMode="auto">
          <a:xfrm>
            <a:off x="6289675" y="5370513"/>
            <a:ext cx="823913" cy="3429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683" name="Line 10"/>
          <p:cNvSpPr>
            <a:spLocks noChangeAspect="1" noChangeShapeType="1"/>
          </p:cNvSpPr>
          <p:nvPr/>
        </p:nvSpPr>
        <p:spPr bwMode="auto">
          <a:xfrm flipV="1">
            <a:off x="4506913" y="2914650"/>
            <a:ext cx="0" cy="549275"/>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84" name="Rectangle 11"/>
          <p:cNvSpPr>
            <a:spLocks noChangeAspect="1" noChangeArrowheads="1"/>
          </p:cNvSpPr>
          <p:nvPr/>
        </p:nvSpPr>
        <p:spPr bwMode="auto">
          <a:xfrm>
            <a:off x="4162425" y="2982913"/>
            <a:ext cx="823913" cy="3429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685" name="Line 12"/>
          <p:cNvSpPr>
            <a:spLocks noChangeAspect="1" noChangeShapeType="1"/>
          </p:cNvSpPr>
          <p:nvPr/>
        </p:nvSpPr>
        <p:spPr bwMode="auto">
          <a:xfrm>
            <a:off x="5467350" y="3943350"/>
            <a:ext cx="0" cy="1441450"/>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86" name="Line 13"/>
          <p:cNvSpPr>
            <a:spLocks noChangeAspect="1" noChangeShapeType="1"/>
          </p:cNvSpPr>
          <p:nvPr/>
        </p:nvSpPr>
        <p:spPr bwMode="auto">
          <a:xfrm>
            <a:off x="5329238" y="3943350"/>
            <a:ext cx="0" cy="960438"/>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87" name="Line 14"/>
          <p:cNvSpPr>
            <a:spLocks noChangeAspect="1" noChangeShapeType="1"/>
          </p:cNvSpPr>
          <p:nvPr/>
        </p:nvSpPr>
        <p:spPr bwMode="auto">
          <a:xfrm flipV="1">
            <a:off x="3751263" y="1541463"/>
            <a:ext cx="0" cy="1922462"/>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88" name="Rectangle 15"/>
          <p:cNvSpPr>
            <a:spLocks noChangeAspect="1" noChangeArrowheads="1"/>
          </p:cNvSpPr>
          <p:nvPr/>
        </p:nvSpPr>
        <p:spPr bwMode="auto">
          <a:xfrm>
            <a:off x="3590925" y="1658938"/>
            <a:ext cx="342900" cy="41275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689" name="Line 16"/>
          <p:cNvSpPr>
            <a:spLocks noChangeAspect="1" noChangeShapeType="1"/>
          </p:cNvSpPr>
          <p:nvPr/>
        </p:nvSpPr>
        <p:spPr bwMode="auto">
          <a:xfrm flipV="1">
            <a:off x="3271838" y="2090738"/>
            <a:ext cx="0" cy="1373187"/>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90" name="Line 17"/>
          <p:cNvSpPr>
            <a:spLocks noChangeAspect="1" noChangeShapeType="1"/>
          </p:cNvSpPr>
          <p:nvPr/>
        </p:nvSpPr>
        <p:spPr bwMode="auto">
          <a:xfrm>
            <a:off x="3133725" y="3943350"/>
            <a:ext cx="0" cy="1990725"/>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91" name="Line 18"/>
          <p:cNvSpPr>
            <a:spLocks noChangeAspect="1" noChangeShapeType="1"/>
          </p:cNvSpPr>
          <p:nvPr/>
        </p:nvSpPr>
        <p:spPr bwMode="auto">
          <a:xfrm flipV="1">
            <a:off x="3133725" y="1679575"/>
            <a:ext cx="0" cy="1784350"/>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692" name="Rectangle 19"/>
          <p:cNvSpPr>
            <a:spLocks noChangeAspect="1" noChangeArrowheads="1"/>
          </p:cNvSpPr>
          <p:nvPr/>
        </p:nvSpPr>
        <p:spPr bwMode="auto">
          <a:xfrm>
            <a:off x="1419225" y="3463925"/>
            <a:ext cx="1096963" cy="479425"/>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sz="1600" b="1"/>
              <a:t>1950</a:t>
            </a:r>
          </a:p>
        </p:txBody>
      </p:sp>
      <p:sp>
        <p:nvSpPr>
          <p:cNvPr id="28693" name="Rectangle 20"/>
          <p:cNvSpPr>
            <a:spLocks noChangeAspect="1" noChangeArrowheads="1"/>
          </p:cNvSpPr>
          <p:nvPr/>
        </p:nvSpPr>
        <p:spPr bwMode="auto">
          <a:xfrm>
            <a:off x="2516188" y="3463925"/>
            <a:ext cx="1098550" cy="479425"/>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600" b="1"/>
              <a:t>1960</a:t>
            </a:r>
          </a:p>
        </p:txBody>
      </p:sp>
      <p:sp>
        <p:nvSpPr>
          <p:cNvPr id="28694" name="Rectangle 21"/>
          <p:cNvSpPr>
            <a:spLocks noChangeAspect="1" noChangeArrowheads="1"/>
          </p:cNvSpPr>
          <p:nvPr/>
        </p:nvSpPr>
        <p:spPr bwMode="auto">
          <a:xfrm>
            <a:off x="3614738" y="3463925"/>
            <a:ext cx="1096962" cy="479425"/>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sz="1600" b="1"/>
              <a:t>1970</a:t>
            </a:r>
          </a:p>
        </p:txBody>
      </p:sp>
      <p:sp>
        <p:nvSpPr>
          <p:cNvPr id="28695" name="Rectangle 22"/>
          <p:cNvSpPr>
            <a:spLocks noChangeAspect="1" noChangeArrowheads="1"/>
          </p:cNvSpPr>
          <p:nvPr/>
        </p:nvSpPr>
        <p:spPr bwMode="auto">
          <a:xfrm>
            <a:off x="4711700" y="3463925"/>
            <a:ext cx="1098550" cy="479425"/>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600" b="1"/>
              <a:t>1980</a:t>
            </a:r>
          </a:p>
        </p:txBody>
      </p:sp>
      <p:sp>
        <p:nvSpPr>
          <p:cNvPr id="28696" name="Rectangle 23"/>
          <p:cNvSpPr>
            <a:spLocks noChangeAspect="1" noChangeArrowheads="1"/>
          </p:cNvSpPr>
          <p:nvPr/>
        </p:nvSpPr>
        <p:spPr bwMode="auto">
          <a:xfrm>
            <a:off x="5810250" y="3463925"/>
            <a:ext cx="1096963" cy="479425"/>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sz="1600" b="1"/>
              <a:t>1990</a:t>
            </a:r>
          </a:p>
        </p:txBody>
      </p:sp>
      <p:sp>
        <p:nvSpPr>
          <p:cNvPr id="28697" name="Rectangle 24"/>
          <p:cNvSpPr>
            <a:spLocks noChangeAspect="1" noChangeArrowheads="1"/>
          </p:cNvSpPr>
          <p:nvPr/>
        </p:nvSpPr>
        <p:spPr bwMode="auto">
          <a:xfrm>
            <a:off x="6907213" y="3463925"/>
            <a:ext cx="1096962" cy="479425"/>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600" b="1"/>
              <a:t>2000</a:t>
            </a:r>
          </a:p>
        </p:txBody>
      </p:sp>
      <p:sp>
        <p:nvSpPr>
          <p:cNvPr id="28698" name="Text Box 25"/>
          <p:cNvSpPr txBox="1">
            <a:spLocks noChangeAspect="1" noChangeArrowheads="1"/>
          </p:cNvSpPr>
          <p:nvPr/>
        </p:nvSpPr>
        <p:spPr bwMode="auto">
          <a:xfrm>
            <a:off x="801688" y="2284413"/>
            <a:ext cx="1706562" cy="549275"/>
          </a:xfrm>
          <a:prstGeom prst="rect">
            <a:avLst/>
          </a:prstGeom>
          <a:noFill/>
          <a:ln w="9525">
            <a:noFill/>
            <a:miter lim="800000"/>
            <a:headEnd/>
            <a:tailEnd/>
          </a:ln>
        </p:spPr>
        <p:txBody>
          <a:bodyPr wrap="none">
            <a:prstTxWarp prst="textNoShape">
              <a:avLst/>
            </a:prstTxWarp>
            <a:spAutoFit/>
          </a:bodyPr>
          <a:lstStyle/>
          <a:p>
            <a:r>
              <a:rPr lang="en-US" sz="1000" i="1"/>
              <a:t>Electromagnetic Launching</a:t>
            </a:r>
          </a:p>
          <a:p>
            <a:r>
              <a:rPr lang="en-US" sz="1000" i="1"/>
              <a:t>As a Major Contribution to</a:t>
            </a:r>
          </a:p>
          <a:p>
            <a:r>
              <a:rPr lang="en-US" sz="1000" i="1"/>
              <a:t>Spaceflight, A.C. Clarke</a:t>
            </a:r>
          </a:p>
        </p:txBody>
      </p:sp>
      <p:sp>
        <p:nvSpPr>
          <p:cNvPr id="28699" name="Line 26"/>
          <p:cNvSpPr>
            <a:spLocks noChangeAspect="1" noChangeShapeType="1"/>
          </p:cNvSpPr>
          <p:nvPr/>
        </p:nvSpPr>
        <p:spPr bwMode="auto">
          <a:xfrm flipV="1">
            <a:off x="1419225" y="2776538"/>
            <a:ext cx="0" cy="687387"/>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00" name="Text Box 27"/>
          <p:cNvSpPr txBox="1">
            <a:spLocks noChangeAspect="1" noChangeArrowheads="1"/>
          </p:cNvSpPr>
          <p:nvPr/>
        </p:nvSpPr>
        <p:spPr bwMode="auto">
          <a:xfrm>
            <a:off x="1487488" y="2832100"/>
            <a:ext cx="949325" cy="396875"/>
          </a:xfrm>
          <a:prstGeom prst="rect">
            <a:avLst/>
          </a:prstGeom>
          <a:noFill/>
          <a:ln w="9525">
            <a:noFill/>
            <a:miter lim="800000"/>
            <a:headEnd/>
            <a:tailEnd/>
          </a:ln>
        </p:spPr>
        <p:txBody>
          <a:bodyPr wrap="none">
            <a:prstTxWarp prst="textNoShape">
              <a:avLst/>
            </a:prstTxWarp>
            <a:spAutoFit/>
          </a:bodyPr>
          <a:lstStyle/>
          <a:p>
            <a:r>
              <a:rPr lang="en-US" sz="1000" i="1"/>
              <a:t>Collier’s</a:t>
            </a:r>
          </a:p>
          <a:p>
            <a:r>
              <a:rPr lang="en-US" sz="1000" i="1"/>
              <a:t>W. von Braun</a:t>
            </a:r>
          </a:p>
        </p:txBody>
      </p:sp>
      <p:sp>
        <p:nvSpPr>
          <p:cNvPr id="28701" name="Line 28"/>
          <p:cNvSpPr>
            <a:spLocks noChangeAspect="1" noChangeShapeType="1"/>
          </p:cNvSpPr>
          <p:nvPr/>
        </p:nvSpPr>
        <p:spPr bwMode="auto">
          <a:xfrm flipV="1">
            <a:off x="1555750" y="3189288"/>
            <a:ext cx="0" cy="274637"/>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02" name="Text Box 29"/>
          <p:cNvSpPr txBox="1">
            <a:spLocks noChangeAspect="1" noChangeArrowheads="1"/>
          </p:cNvSpPr>
          <p:nvPr/>
        </p:nvSpPr>
        <p:spPr bwMode="auto">
          <a:xfrm>
            <a:off x="801688" y="4217988"/>
            <a:ext cx="1147762" cy="396875"/>
          </a:xfrm>
          <a:prstGeom prst="rect">
            <a:avLst/>
          </a:prstGeom>
          <a:noFill/>
          <a:ln w="9525">
            <a:noFill/>
            <a:miter lim="800000"/>
            <a:headEnd/>
            <a:tailEnd/>
          </a:ln>
        </p:spPr>
        <p:txBody>
          <a:bodyPr wrap="none">
            <a:prstTxWarp prst="textNoShape">
              <a:avLst/>
            </a:prstTxWarp>
            <a:spAutoFit/>
          </a:bodyPr>
          <a:lstStyle/>
          <a:p>
            <a:r>
              <a:rPr lang="en-US" sz="1000" i="1"/>
              <a:t>The Mars Project</a:t>
            </a:r>
          </a:p>
          <a:p>
            <a:r>
              <a:rPr lang="en-US" sz="1000" i="1"/>
              <a:t>W. von Braun</a:t>
            </a:r>
          </a:p>
        </p:txBody>
      </p:sp>
      <p:sp>
        <p:nvSpPr>
          <p:cNvPr id="28703" name="Line 30"/>
          <p:cNvSpPr>
            <a:spLocks noChangeAspect="1" noChangeShapeType="1"/>
          </p:cNvSpPr>
          <p:nvPr/>
        </p:nvSpPr>
        <p:spPr bwMode="auto">
          <a:xfrm>
            <a:off x="1693863" y="3943350"/>
            <a:ext cx="0" cy="3429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04" name="Text Box 31"/>
          <p:cNvSpPr txBox="1">
            <a:spLocks noChangeAspect="1" noChangeArrowheads="1"/>
          </p:cNvSpPr>
          <p:nvPr/>
        </p:nvSpPr>
        <p:spPr bwMode="auto">
          <a:xfrm>
            <a:off x="801688" y="4546600"/>
            <a:ext cx="1377950" cy="396875"/>
          </a:xfrm>
          <a:prstGeom prst="rect">
            <a:avLst/>
          </a:prstGeom>
          <a:noFill/>
          <a:ln w="9525">
            <a:noFill/>
            <a:miter lim="800000"/>
            <a:headEnd/>
            <a:tailEnd/>
          </a:ln>
        </p:spPr>
        <p:txBody>
          <a:bodyPr wrap="none">
            <a:prstTxWarp prst="textNoShape">
              <a:avLst/>
            </a:prstTxWarp>
            <a:spAutoFit/>
          </a:bodyPr>
          <a:lstStyle/>
          <a:p>
            <a:r>
              <a:rPr lang="en-US" sz="1000" i="1"/>
              <a:t>Can we Get to Mars?</a:t>
            </a:r>
          </a:p>
          <a:p>
            <a:r>
              <a:rPr lang="en-US" sz="1000" i="1"/>
              <a:t>W. von Braun</a:t>
            </a:r>
          </a:p>
        </p:txBody>
      </p:sp>
      <p:sp>
        <p:nvSpPr>
          <p:cNvPr id="28705" name="Line 32"/>
          <p:cNvSpPr>
            <a:spLocks noChangeAspect="1" noChangeShapeType="1"/>
          </p:cNvSpPr>
          <p:nvPr/>
        </p:nvSpPr>
        <p:spPr bwMode="auto">
          <a:xfrm>
            <a:off x="1898650" y="3943350"/>
            <a:ext cx="0" cy="617538"/>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06" name="Text Box 33"/>
          <p:cNvSpPr txBox="1">
            <a:spLocks noChangeAspect="1" noChangeArrowheads="1"/>
          </p:cNvSpPr>
          <p:nvPr/>
        </p:nvSpPr>
        <p:spPr bwMode="auto">
          <a:xfrm>
            <a:off x="1281113" y="1735138"/>
            <a:ext cx="1612900" cy="549275"/>
          </a:xfrm>
          <a:prstGeom prst="rect">
            <a:avLst/>
          </a:prstGeom>
          <a:noFill/>
          <a:ln w="9525">
            <a:noFill/>
            <a:miter lim="800000"/>
            <a:headEnd/>
            <a:tailEnd/>
          </a:ln>
        </p:spPr>
        <p:txBody>
          <a:bodyPr wrap="none">
            <a:prstTxWarp prst="textNoShape">
              <a:avLst/>
            </a:prstTxWarp>
            <a:spAutoFit/>
          </a:bodyPr>
          <a:lstStyle/>
          <a:p>
            <a:r>
              <a:rPr lang="en-US" sz="1000" i="1"/>
              <a:t>A Study of Manned</a:t>
            </a:r>
          </a:p>
          <a:p>
            <a:r>
              <a:rPr lang="en-US" sz="1000" i="1"/>
              <a:t>Nuclear-Rocket Missions</a:t>
            </a:r>
          </a:p>
          <a:p>
            <a:r>
              <a:rPr lang="en-US" sz="1000" i="1"/>
              <a:t>To Mars, S. Himmel, et al</a:t>
            </a:r>
          </a:p>
        </p:txBody>
      </p:sp>
      <p:sp>
        <p:nvSpPr>
          <p:cNvPr id="28707" name="Line 34"/>
          <p:cNvSpPr>
            <a:spLocks noChangeAspect="1" noChangeShapeType="1"/>
          </p:cNvSpPr>
          <p:nvPr/>
        </p:nvSpPr>
        <p:spPr bwMode="auto">
          <a:xfrm flipV="1">
            <a:off x="2654300" y="2228850"/>
            <a:ext cx="0" cy="1235075"/>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08" name="Line 35"/>
          <p:cNvSpPr>
            <a:spLocks noChangeAspect="1" noChangeShapeType="1"/>
          </p:cNvSpPr>
          <p:nvPr/>
        </p:nvSpPr>
        <p:spPr bwMode="auto">
          <a:xfrm>
            <a:off x="2654300" y="3943350"/>
            <a:ext cx="0" cy="1373188"/>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09" name="Line 36"/>
          <p:cNvSpPr>
            <a:spLocks noChangeAspect="1" noChangeShapeType="1"/>
          </p:cNvSpPr>
          <p:nvPr/>
        </p:nvSpPr>
        <p:spPr bwMode="auto">
          <a:xfrm flipV="1">
            <a:off x="2790825" y="2640013"/>
            <a:ext cx="0" cy="823912"/>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10" name="Line 37"/>
          <p:cNvSpPr>
            <a:spLocks noChangeAspect="1" noChangeShapeType="1"/>
          </p:cNvSpPr>
          <p:nvPr/>
        </p:nvSpPr>
        <p:spPr bwMode="auto">
          <a:xfrm flipV="1">
            <a:off x="2928938" y="3325813"/>
            <a:ext cx="0" cy="138112"/>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11" name="Text Box 38"/>
          <p:cNvSpPr txBox="1">
            <a:spLocks noChangeAspect="1" noChangeArrowheads="1"/>
          </p:cNvSpPr>
          <p:nvPr/>
        </p:nvSpPr>
        <p:spPr bwMode="auto">
          <a:xfrm>
            <a:off x="801688" y="4903788"/>
            <a:ext cx="1527175" cy="396875"/>
          </a:xfrm>
          <a:prstGeom prst="rect">
            <a:avLst/>
          </a:prstGeom>
          <a:noFill/>
          <a:ln w="9525">
            <a:noFill/>
            <a:miter lim="800000"/>
            <a:headEnd/>
            <a:tailEnd/>
          </a:ln>
        </p:spPr>
        <p:txBody>
          <a:bodyPr wrap="none">
            <a:prstTxWarp prst="textNoShape">
              <a:avLst/>
            </a:prstTxWarp>
            <a:spAutoFit/>
          </a:bodyPr>
          <a:lstStyle/>
          <a:p>
            <a:r>
              <a:rPr lang="en-US" sz="1000" i="1"/>
              <a:t>The Exploration of Mars</a:t>
            </a:r>
          </a:p>
          <a:p>
            <a:r>
              <a:rPr lang="en-US" sz="1000" i="1"/>
              <a:t>W. Ley &amp; W. von Braun</a:t>
            </a:r>
          </a:p>
        </p:txBody>
      </p:sp>
      <p:sp>
        <p:nvSpPr>
          <p:cNvPr id="28712" name="Line 39"/>
          <p:cNvSpPr>
            <a:spLocks noChangeAspect="1" noChangeShapeType="1"/>
          </p:cNvSpPr>
          <p:nvPr/>
        </p:nvSpPr>
        <p:spPr bwMode="auto">
          <a:xfrm>
            <a:off x="2036763" y="3943350"/>
            <a:ext cx="0" cy="960438"/>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13" name="Line 40"/>
          <p:cNvSpPr>
            <a:spLocks noChangeAspect="1" noChangeShapeType="1"/>
          </p:cNvSpPr>
          <p:nvPr/>
        </p:nvSpPr>
        <p:spPr bwMode="auto">
          <a:xfrm>
            <a:off x="2447925" y="3943350"/>
            <a:ext cx="0" cy="1577975"/>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14" name="Line 41"/>
          <p:cNvSpPr>
            <a:spLocks noChangeAspect="1" noChangeShapeType="1"/>
          </p:cNvSpPr>
          <p:nvPr/>
        </p:nvSpPr>
        <p:spPr bwMode="auto">
          <a:xfrm>
            <a:off x="2790825" y="3943350"/>
            <a:ext cx="0" cy="892175"/>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15" name="Line 42"/>
          <p:cNvSpPr>
            <a:spLocks noChangeAspect="1" noChangeShapeType="1"/>
          </p:cNvSpPr>
          <p:nvPr/>
        </p:nvSpPr>
        <p:spPr bwMode="auto">
          <a:xfrm>
            <a:off x="2928938" y="3943350"/>
            <a:ext cx="0" cy="549275"/>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16" name="Text Box 43"/>
          <p:cNvSpPr txBox="1">
            <a:spLocks noChangeAspect="1" noChangeArrowheads="1"/>
          </p:cNvSpPr>
          <p:nvPr/>
        </p:nvSpPr>
        <p:spPr bwMode="auto">
          <a:xfrm>
            <a:off x="1898650" y="1198563"/>
            <a:ext cx="1627188" cy="549275"/>
          </a:xfrm>
          <a:prstGeom prst="rect">
            <a:avLst/>
          </a:prstGeom>
          <a:noFill/>
          <a:ln w="9525">
            <a:noFill/>
            <a:miter lim="800000"/>
            <a:headEnd/>
            <a:tailEnd/>
          </a:ln>
        </p:spPr>
        <p:txBody>
          <a:bodyPr wrap="none">
            <a:prstTxWarp prst="textNoShape">
              <a:avLst/>
            </a:prstTxWarp>
            <a:spAutoFit/>
          </a:bodyPr>
          <a:lstStyle/>
          <a:p>
            <a:r>
              <a:rPr lang="en-US" sz="1000" i="1"/>
              <a:t>Study of Conjunction</a:t>
            </a:r>
          </a:p>
          <a:p>
            <a:r>
              <a:rPr lang="en-US" sz="1000" i="1"/>
              <a:t>Class Manned Mars Trips</a:t>
            </a:r>
          </a:p>
          <a:p>
            <a:r>
              <a:rPr lang="en-US" sz="1000" i="1"/>
              <a:t>Douglas Missile &amp; Space</a:t>
            </a:r>
          </a:p>
        </p:txBody>
      </p:sp>
      <p:sp>
        <p:nvSpPr>
          <p:cNvPr id="28717" name="Text Box 44"/>
          <p:cNvSpPr txBox="1">
            <a:spLocks noChangeAspect="1" noChangeArrowheads="1"/>
          </p:cNvSpPr>
          <p:nvPr/>
        </p:nvSpPr>
        <p:spPr bwMode="auto">
          <a:xfrm>
            <a:off x="1487488" y="5781675"/>
            <a:ext cx="2044700" cy="549275"/>
          </a:xfrm>
          <a:prstGeom prst="rect">
            <a:avLst/>
          </a:prstGeom>
          <a:noFill/>
          <a:ln w="9525">
            <a:noFill/>
            <a:miter lim="800000"/>
            <a:headEnd/>
            <a:tailEnd/>
          </a:ln>
        </p:spPr>
        <p:txBody>
          <a:bodyPr wrap="none">
            <a:prstTxWarp prst="textNoShape">
              <a:avLst/>
            </a:prstTxWarp>
            <a:spAutoFit/>
          </a:bodyPr>
          <a:lstStyle/>
          <a:p>
            <a:r>
              <a:rPr lang="en-US" sz="1000" i="1"/>
              <a:t>Capability of the Saturn V</a:t>
            </a:r>
          </a:p>
          <a:p>
            <a:r>
              <a:rPr lang="en-US" sz="1000" i="1"/>
              <a:t>To Support Planetary Exploration</a:t>
            </a:r>
          </a:p>
          <a:p>
            <a:r>
              <a:rPr lang="en-US" sz="1000" i="1"/>
              <a:t>G.R. Woodcock</a:t>
            </a:r>
          </a:p>
        </p:txBody>
      </p:sp>
      <p:sp>
        <p:nvSpPr>
          <p:cNvPr id="28718" name="Rectangle 45"/>
          <p:cNvSpPr>
            <a:spLocks noChangeAspect="1" noChangeArrowheads="1"/>
          </p:cNvSpPr>
          <p:nvPr/>
        </p:nvSpPr>
        <p:spPr bwMode="auto">
          <a:xfrm>
            <a:off x="2997200" y="4560888"/>
            <a:ext cx="1096963"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719" name="Rectangle 46"/>
          <p:cNvSpPr>
            <a:spLocks noChangeAspect="1" noChangeArrowheads="1"/>
          </p:cNvSpPr>
          <p:nvPr/>
        </p:nvSpPr>
        <p:spPr bwMode="auto">
          <a:xfrm>
            <a:off x="2928938" y="4903788"/>
            <a:ext cx="1096962" cy="388937"/>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720" name="Rectangle 47"/>
          <p:cNvSpPr>
            <a:spLocks noChangeAspect="1" noChangeArrowheads="1"/>
          </p:cNvSpPr>
          <p:nvPr/>
        </p:nvSpPr>
        <p:spPr bwMode="auto">
          <a:xfrm>
            <a:off x="2928938" y="5375275"/>
            <a:ext cx="1096962" cy="38893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721" name="Text Box 48"/>
          <p:cNvSpPr txBox="1">
            <a:spLocks noChangeAspect="1" noChangeArrowheads="1"/>
          </p:cNvSpPr>
          <p:nvPr/>
        </p:nvSpPr>
        <p:spPr bwMode="auto">
          <a:xfrm>
            <a:off x="2573338" y="5316538"/>
            <a:ext cx="1498600" cy="549275"/>
          </a:xfrm>
          <a:prstGeom prst="rect">
            <a:avLst/>
          </a:prstGeom>
          <a:noFill/>
          <a:ln w="9525">
            <a:noFill/>
            <a:miter lim="800000"/>
            <a:headEnd/>
            <a:tailEnd/>
          </a:ln>
        </p:spPr>
        <p:txBody>
          <a:bodyPr wrap="none">
            <a:prstTxWarp prst="textNoShape">
              <a:avLst/>
            </a:prstTxWarp>
            <a:spAutoFit/>
          </a:bodyPr>
          <a:lstStyle/>
          <a:p>
            <a:r>
              <a:rPr lang="en-US" sz="1000" i="1"/>
              <a:t>Manned Entry Missions</a:t>
            </a:r>
          </a:p>
          <a:p>
            <a:r>
              <a:rPr lang="en-US" sz="1000" i="1"/>
              <a:t>To Mars and Venus,</a:t>
            </a:r>
          </a:p>
          <a:p>
            <a:r>
              <a:rPr lang="en-US" sz="1000" i="1"/>
              <a:t>Lowe &amp; Cervais</a:t>
            </a:r>
          </a:p>
        </p:txBody>
      </p:sp>
      <p:sp>
        <p:nvSpPr>
          <p:cNvPr id="28722" name="Text Box 49"/>
          <p:cNvSpPr txBox="1">
            <a:spLocks noChangeAspect="1" noChangeArrowheads="1"/>
          </p:cNvSpPr>
          <p:nvPr/>
        </p:nvSpPr>
        <p:spPr bwMode="auto">
          <a:xfrm>
            <a:off x="801688" y="5384800"/>
            <a:ext cx="1924050" cy="396875"/>
          </a:xfrm>
          <a:prstGeom prst="rect">
            <a:avLst/>
          </a:prstGeom>
          <a:noFill/>
          <a:ln w="9525">
            <a:noFill/>
            <a:miter lim="800000"/>
            <a:headEnd/>
            <a:tailEnd/>
          </a:ln>
        </p:spPr>
        <p:txBody>
          <a:bodyPr wrap="none">
            <a:prstTxWarp prst="textNoShape">
              <a:avLst/>
            </a:prstTxWarp>
            <a:spAutoFit/>
          </a:bodyPr>
          <a:lstStyle/>
          <a:p>
            <a:r>
              <a:rPr lang="en-US" sz="1000" i="1"/>
              <a:t>Conceptual Design for a</a:t>
            </a:r>
          </a:p>
          <a:p>
            <a:r>
              <a:rPr lang="en-US" sz="1000" i="1"/>
              <a:t>Manned Mars Vehicle, P. Bono</a:t>
            </a:r>
          </a:p>
        </p:txBody>
      </p:sp>
      <p:sp>
        <p:nvSpPr>
          <p:cNvPr id="28723" name="Text Box 50"/>
          <p:cNvSpPr txBox="1">
            <a:spLocks noChangeAspect="1" noChangeArrowheads="1"/>
          </p:cNvSpPr>
          <p:nvPr/>
        </p:nvSpPr>
        <p:spPr bwMode="auto">
          <a:xfrm>
            <a:off x="2654300" y="4835525"/>
            <a:ext cx="1778000" cy="549275"/>
          </a:xfrm>
          <a:prstGeom prst="rect">
            <a:avLst/>
          </a:prstGeom>
          <a:noFill/>
          <a:ln w="9525">
            <a:noFill/>
            <a:miter lim="800000"/>
            <a:headEnd/>
            <a:tailEnd/>
          </a:ln>
        </p:spPr>
        <p:txBody>
          <a:bodyPr wrap="none">
            <a:prstTxWarp prst="textNoShape">
              <a:avLst/>
            </a:prstTxWarp>
            <a:spAutoFit/>
          </a:bodyPr>
          <a:lstStyle/>
          <a:p>
            <a:r>
              <a:rPr lang="en-US" sz="1000" i="1"/>
              <a:t>Concept for a Manned Mars</a:t>
            </a:r>
          </a:p>
          <a:p>
            <a:r>
              <a:rPr lang="en-US" sz="1000" i="1"/>
              <a:t>Expedition with Electrically...</a:t>
            </a:r>
          </a:p>
          <a:p>
            <a:r>
              <a:rPr lang="en-US" sz="1000" i="1"/>
              <a:t>E. Stuhlinger &amp; J. King</a:t>
            </a:r>
          </a:p>
        </p:txBody>
      </p:sp>
      <p:sp>
        <p:nvSpPr>
          <p:cNvPr id="28724" name="Text Box 51"/>
          <p:cNvSpPr txBox="1">
            <a:spLocks noChangeAspect="1" noChangeArrowheads="1"/>
          </p:cNvSpPr>
          <p:nvPr/>
        </p:nvSpPr>
        <p:spPr bwMode="auto">
          <a:xfrm>
            <a:off x="2859088" y="4492625"/>
            <a:ext cx="1587500" cy="396875"/>
          </a:xfrm>
          <a:prstGeom prst="rect">
            <a:avLst/>
          </a:prstGeom>
          <a:noFill/>
          <a:ln w="9525">
            <a:noFill/>
            <a:miter lim="800000"/>
            <a:headEnd/>
            <a:tailEnd/>
          </a:ln>
        </p:spPr>
        <p:txBody>
          <a:bodyPr wrap="none">
            <a:prstTxWarp prst="textNoShape">
              <a:avLst/>
            </a:prstTxWarp>
            <a:spAutoFit/>
          </a:bodyPr>
          <a:lstStyle/>
          <a:p>
            <a:r>
              <a:rPr lang="en-US" sz="1000" i="1"/>
              <a:t>Manned Interplanetary</a:t>
            </a:r>
          </a:p>
          <a:p>
            <a:r>
              <a:rPr lang="en-US" sz="1000" i="1"/>
              <a:t>Mission Study, Lockheed</a:t>
            </a:r>
          </a:p>
        </p:txBody>
      </p:sp>
      <p:sp>
        <p:nvSpPr>
          <p:cNvPr id="28725" name="Rectangle 52"/>
          <p:cNvSpPr>
            <a:spLocks noChangeAspect="1" noChangeArrowheads="1"/>
          </p:cNvSpPr>
          <p:nvPr/>
        </p:nvSpPr>
        <p:spPr bwMode="auto">
          <a:xfrm>
            <a:off x="2997200" y="2173288"/>
            <a:ext cx="822325" cy="41275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726" name="Text Box 53"/>
          <p:cNvSpPr txBox="1">
            <a:spLocks noChangeAspect="1" noChangeArrowheads="1"/>
          </p:cNvSpPr>
          <p:nvPr/>
        </p:nvSpPr>
        <p:spPr bwMode="auto">
          <a:xfrm>
            <a:off x="2654300" y="2159000"/>
            <a:ext cx="1609725" cy="549275"/>
          </a:xfrm>
          <a:prstGeom prst="rect">
            <a:avLst/>
          </a:prstGeom>
          <a:noFill/>
          <a:ln w="9525">
            <a:noFill/>
            <a:miter lim="800000"/>
            <a:headEnd/>
            <a:tailEnd/>
          </a:ln>
        </p:spPr>
        <p:txBody>
          <a:bodyPr wrap="none">
            <a:prstTxWarp prst="textNoShape">
              <a:avLst/>
            </a:prstTxWarp>
            <a:spAutoFit/>
          </a:bodyPr>
          <a:lstStyle/>
          <a:p>
            <a:r>
              <a:rPr lang="en-US" sz="1000" i="1"/>
              <a:t>EMPIRE, Study of Early</a:t>
            </a:r>
          </a:p>
          <a:p>
            <a:r>
              <a:rPr lang="en-US" sz="1000" i="1"/>
              <a:t>Manned Interplanetary…,</a:t>
            </a:r>
          </a:p>
          <a:p>
            <a:r>
              <a:rPr lang="en-US" sz="1000" i="1"/>
              <a:t>Ford Aeronautic</a:t>
            </a:r>
          </a:p>
        </p:txBody>
      </p:sp>
      <p:sp>
        <p:nvSpPr>
          <p:cNvPr id="28727" name="Rectangle 54"/>
          <p:cNvSpPr>
            <a:spLocks noChangeAspect="1" noChangeArrowheads="1"/>
          </p:cNvSpPr>
          <p:nvPr/>
        </p:nvSpPr>
        <p:spPr bwMode="auto">
          <a:xfrm>
            <a:off x="2997200" y="2846388"/>
            <a:ext cx="822325" cy="4794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728" name="Text Box 55"/>
          <p:cNvSpPr txBox="1">
            <a:spLocks noChangeAspect="1" noChangeArrowheads="1"/>
          </p:cNvSpPr>
          <p:nvPr/>
        </p:nvSpPr>
        <p:spPr bwMode="auto">
          <a:xfrm>
            <a:off x="2790825" y="2830513"/>
            <a:ext cx="1419225" cy="549275"/>
          </a:xfrm>
          <a:prstGeom prst="rect">
            <a:avLst/>
          </a:prstGeom>
          <a:noFill/>
          <a:ln w="9525">
            <a:noFill/>
            <a:miter lim="800000"/>
            <a:headEnd/>
            <a:tailEnd/>
          </a:ln>
        </p:spPr>
        <p:txBody>
          <a:bodyPr wrap="none">
            <a:prstTxWarp prst="textNoShape">
              <a:avLst/>
            </a:prstTxWarp>
            <a:spAutoFit/>
          </a:bodyPr>
          <a:lstStyle/>
          <a:p>
            <a:r>
              <a:rPr lang="en-US" sz="1000" i="1"/>
              <a:t>A Study of Early Inter-</a:t>
            </a:r>
          </a:p>
          <a:p>
            <a:r>
              <a:rPr lang="en-US" sz="1000" i="1"/>
              <a:t>planetary Missions…,</a:t>
            </a:r>
          </a:p>
          <a:p>
            <a:r>
              <a:rPr lang="en-US" sz="1000" i="1"/>
              <a:t>General Dynamics</a:t>
            </a:r>
          </a:p>
        </p:txBody>
      </p:sp>
      <p:sp>
        <p:nvSpPr>
          <p:cNvPr id="28729" name="Text Box 56"/>
          <p:cNvSpPr txBox="1">
            <a:spLocks noChangeAspect="1" noChangeArrowheads="1"/>
          </p:cNvSpPr>
          <p:nvPr/>
        </p:nvSpPr>
        <p:spPr bwMode="auto">
          <a:xfrm>
            <a:off x="3201988" y="1609725"/>
            <a:ext cx="1577975" cy="549275"/>
          </a:xfrm>
          <a:prstGeom prst="rect">
            <a:avLst/>
          </a:prstGeom>
          <a:noFill/>
          <a:ln w="9525">
            <a:noFill/>
            <a:miter lim="800000"/>
            <a:headEnd/>
            <a:tailEnd/>
          </a:ln>
        </p:spPr>
        <p:txBody>
          <a:bodyPr wrap="none">
            <a:prstTxWarp prst="textNoShape">
              <a:avLst/>
            </a:prstTxWarp>
            <a:spAutoFit/>
          </a:bodyPr>
          <a:lstStyle/>
          <a:p>
            <a:r>
              <a:rPr lang="en-US" sz="1000" i="1"/>
              <a:t>Study of NERVA-Electric</a:t>
            </a:r>
          </a:p>
          <a:p>
            <a:r>
              <a:rPr lang="en-US" sz="1000" i="1"/>
              <a:t>Manned Mars…,</a:t>
            </a:r>
          </a:p>
          <a:p>
            <a:r>
              <a:rPr lang="en-US" sz="1000" i="1"/>
              <a:t>E. Stuhlinger, et al</a:t>
            </a:r>
          </a:p>
        </p:txBody>
      </p:sp>
      <p:sp>
        <p:nvSpPr>
          <p:cNvPr id="28730" name="Text Box 57"/>
          <p:cNvSpPr txBox="1">
            <a:spLocks noChangeAspect="1" noChangeArrowheads="1"/>
          </p:cNvSpPr>
          <p:nvPr/>
        </p:nvSpPr>
        <p:spPr bwMode="auto">
          <a:xfrm>
            <a:off x="6113463" y="5041900"/>
            <a:ext cx="1287462" cy="396875"/>
          </a:xfrm>
          <a:prstGeom prst="rect">
            <a:avLst/>
          </a:prstGeom>
          <a:noFill/>
          <a:ln w="9525">
            <a:noFill/>
            <a:miter lim="800000"/>
            <a:headEnd/>
            <a:tailEnd/>
          </a:ln>
        </p:spPr>
        <p:txBody>
          <a:bodyPr wrap="none">
            <a:prstTxWarp prst="textNoShape">
              <a:avLst/>
            </a:prstTxWarp>
            <a:spAutoFit/>
          </a:bodyPr>
          <a:lstStyle/>
          <a:p>
            <a:r>
              <a:rPr lang="en-US" sz="1000" b="1"/>
              <a:t>Design Reference</a:t>
            </a:r>
          </a:p>
          <a:p>
            <a:r>
              <a:rPr lang="en-US" sz="1000" b="1"/>
              <a:t>Mission 1.0, NASA</a:t>
            </a:r>
          </a:p>
        </p:txBody>
      </p:sp>
      <p:sp>
        <p:nvSpPr>
          <p:cNvPr id="28731" name="Text Box 58"/>
          <p:cNvSpPr txBox="1">
            <a:spLocks noChangeAspect="1" noChangeArrowheads="1"/>
          </p:cNvSpPr>
          <p:nvPr/>
        </p:nvSpPr>
        <p:spPr bwMode="auto">
          <a:xfrm>
            <a:off x="5846763" y="1609725"/>
            <a:ext cx="1354137" cy="396875"/>
          </a:xfrm>
          <a:prstGeom prst="rect">
            <a:avLst/>
          </a:prstGeom>
          <a:noFill/>
          <a:ln w="9525">
            <a:noFill/>
            <a:miter lim="800000"/>
            <a:headEnd/>
            <a:tailEnd/>
          </a:ln>
        </p:spPr>
        <p:txBody>
          <a:bodyPr wrap="none">
            <a:prstTxWarp prst="textNoShape">
              <a:avLst/>
            </a:prstTxWarp>
            <a:spAutoFit/>
          </a:bodyPr>
          <a:lstStyle/>
          <a:p>
            <a:r>
              <a:rPr lang="en-US" sz="1000" i="1"/>
              <a:t>ExPO Mars Program</a:t>
            </a:r>
          </a:p>
          <a:p>
            <a:r>
              <a:rPr lang="en-US" sz="1000" i="1"/>
              <a:t>Study, NASA</a:t>
            </a:r>
          </a:p>
        </p:txBody>
      </p:sp>
      <p:sp>
        <p:nvSpPr>
          <p:cNvPr id="28732" name="Line 59"/>
          <p:cNvSpPr>
            <a:spLocks noChangeAspect="1" noChangeShapeType="1"/>
          </p:cNvSpPr>
          <p:nvPr/>
        </p:nvSpPr>
        <p:spPr bwMode="auto">
          <a:xfrm flipV="1">
            <a:off x="6015038" y="1954213"/>
            <a:ext cx="0" cy="1509712"/>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33" name="Text Box 60"/>
          <p:cNvSpPr txBox="1">
            <a:spLocks noChangeAspect="1" noChangeArrowheads="1"/>
          </p:cNvSpPr>
          <p:nvPr/>
        </p:nvSpPr>
        <p:spPr bwMode="auto">
          <a:xfrm>
            <a:off x="5237163" y="1200150"/>
            <a:ext cx="1697037" cy="396875"/>
          </a:xfrm>
          <a:prstGeom prst="rect">
            <a:avLst/>
          </a:prstGeom>
          <a:noFill/>
          <a:ln w="9525">
            <a:noFill/>
            <a:miter lim="800000"/>
            <a:headEnd/>
            <a:tailEnd/>
          </a:ln>
        </p:spPr>
        <p:txBody>
          <a:bodyPr wrap="none">
            <a:prstTxWarp prst="textNoShape">
              <a:avLst/>
            </a:prstTxWarp>
            <a:spAutoFit/>
          </a:bodyPr>
          <a:lstStyle/>
          <a:p>
            <a:r>
              <a:rPr lang="en-US" sz="1000" b="1"/>
              <a:t>America at the Threshold</a:t>
            </a:r>
          </a:p>
          <a:p>
            <a:r>
              <a:rPr lang="en-US" sz="1000" b="1"/>
              <a:t>SEI Synthesis Group</a:t>
            </a:r>
          </a:p>
        </p:txBody>
      </p:sp>
      <p:sp>
        <p:nvSpPr>
          <p:cNvPr id="28734" name="Line 61"/>
          <p:cNvSpPr>
            <a:spLocks noChangeAspect="1" noChangeShapeType="1"/>
          </p:cNvSpPr>
          <p:nvPr/>
        </p:nvSpPr>
        <p:spPr bwMode="auto">
          <a:xfrm flipV="1">
            <a:off x="5878513" y="1541463"/>
            <a:ext cx="0" cy="1922462"/>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735" name="Text Box 62"/>
          <p:cNvSpPr txBox="1">
            <a:spLocks noChangeAspect="1" noChangeArrowheads="1"/>
          </p:cNvSpPr>
          <p:nvPr/>
        </p:nvSpPr>
        <p:spPr bwMode="auto">
          <a:xfrm>
            <a:off x="4800600" y="1541463"/>
            <a:ext cx="1141413" cy="396875"/>
          </a:xfrm>
          <a:prstGeom prst="rect">
            <a:avLst/>
          </a:prstGeom>
          <a:noFill/>
          <a:ln w="9525">
            <a:noFill/>
            <a:miter lim="800000"/>
            <a:headEnd/>
            <a:tailEnd/>
          </a:ln>
        </p:spPr>
        <p:txBody>
          <a:bodyPr wrap="none">
            <a:prstTxWarp prst="textNoShape">
              <a:avLst/>
            </a:prstTxWarp>
            <a:spAutoFit/>
          </a:bodyPr>
          <a:lstStyle/>
          <a:p>
            <a:r>
              <a:rPr lang="en-US" sz="1000" i="1"/>
              <a:t>The Mars Transit</a:t>
            </a:r>
          </a:p>
          <a:p>
            <a:r>
              <a:rPr lang="en-US" sz="1000" i="1"/>
              <a:t>System, B Aldrin</a:t>
            </a:r>
          </a:p>
        </p:txBody>
      </p:sp>
      <p:sp>
        <p:nvSpPr>
          <p:cNvPr id="28736" name="Line 63"/>
          <p:cNvSpPr>
            <a:spLocks noChangeAspect="1" noChangeShapeType="1"/>
          </p:cNvSpPr>
          <p:nvPr/>
        </p:nvSpPr>
        <p:spPr bwMode="auto">
          <a:xfrm flipV="1">
            <a:off x="5810250" y="1747838"/>
            <a:ext cx="0" cy="1716087"/>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37" name="Text Box 64"/>
          <p:cNvSpPr txBox="1">
            <a:spLocks noChangeAspect="1" noChangeArrowheads="1"/>
          </p:cNvSpPr>
          <p:nvPr/>
        </p:nvSpPr>
        <p:spPr bwMode="auto">
          <a:xfrm>
            <a:off x="4233863" y="5713413"/>
            <a:ext cx="1716087" cy="549275"/>
          </a:xfrm>
          <a:prstGeom prst="rect">
            <a:avLst/>
          </a:prstGeom>
          <a:noFill/>
          <a:ln w="9525">
            <a:noFill/>
            <a:miter lim="800000"/>
            <a:headEnd/>
            <a:tailEnd/>
          </a:ln>
        </p:spPr>
        <p:txBody>
          <a:bodyPr wrap="none">
            <a:prstTxWarp prst="textNoShape">
              <a:avLst/>
            </a:prstTxWarp>
            <a:spAutoFit/>
          </a:bodyPr>
          <a:lstStyle/>
          <a:p>
            <a:r>
              <a:rPr lang="en-US" sz="1000" i="1"/>
              <a:t>A Smaller Scale Manned</a:t>
            </a:r>
          </a:p>
          <a:p>
            <a:r>
              <a:rPr lang="en-US" sz="1000" i="1"/>
              <a:t>Mars Evolutionary Program</a:t>
            </a:r>
          </a:p>
          <a:p>
            <a:r>
              <a:rPr lang="en-US" sz="1000" i="1"/>
              <a:t>I. Bekey</a:t>
            </a:r>
          </a:p>
        </p:txBody>
      </p:sp>
      <p:sp>
        <p:nvSpPr>
          <p:cNvPr id="28738" name="Text Box 65"/>
          <p:cNvSpPr txBox="1">
            <a:spLocks noChangeAspect="1" noChangeArrowheads="1"/>
          </p:cNvSpPr>
          <p:nvPr/>
        </p:nvSpPr>
        <p:spPr bwMode="auto">
          <a:xfrm>
            <a:off x="4025900" y="2214563"/>
            <a:ext cx="2030413" cy="396875"/>
          </a:xfrm>
          <a:prstGeom prst="rect">
            <a:avLst/>
          </a:prstGeom>
          <a:noFill/>
          <a:ln w="9525">
            <a:noFill/>
            <a:miter lim="800000"/>
            <a:headEnd/>
            <a:tailEnd/>
          </a:ln>
        </p:spPr>
        <p:txBody>
          <a:bodyPr wrap="none">
            <a:prstTxWarp prst="textNoShape">
              <a:avLst/>
            </a:prstTxWarp>
            <a:spAutoFit/>
          </a:bodyPr>
          <a:lstStyle/>
          <a:p>
            <a:r>
              <a:rPr lang="en-US" sz="1000" b="1"/>
              <a:t>Report on the 90-Day Study on</a:t>
            </a:r>
          </a:p>
          <a:p>
            <a:r>
              <a:rPr lang="en-US" sz="1000" b="1"/>
              <a:t>Human Exploration…, NASA</a:t>
            </a:r>
          </a:p>
        </p:txBody>
      </p:sp>
      <p:sp>
        <p:nvSpPr>
          <p:cNvPr id="28739" name="Line 66"/>
          <p:cNvSpPr>
            <a:spLocks noChangeAspect="1" noChangeShapeType="1"/>
          </p:cNvSpPr>
          <p:nvPr/>
        </p:nvSpPr>
        <p:spPr bwMode="auto">
          <a:xfrm flipV="1">
            <a:off x="5672138" y="2571750"/>
            <a:ext cx="0" cy="892175"/>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740" name="Text Box 67"/>
          <p:cNvSpPr txBox="1">
            <a:spLocks noChangeAspect="1" noChangeArrowheads="1"/>
          </p:cNvSpPr>
          <p:nvPr/>
        </p:nvSpPr>
        <p:spPr bwMode="auto">
          <a:xfrm>
            <a:off x="4162425" y="5095875"/>
            <a:ext cx="1641475" cy="396875"/>
          </a:xfrm>
          <a:prstGeom prst="rect">
            <a:avLst/>
          </a:prstGeom>
          <a:noFill/>
          <a:ln w="9525">
            <a:noFill/>
            <a:miter lim="800000"/>
            <a:headEnd/>
            <a:tailEnd/>
          </a:ln>
        </p:spPr>
        <p:txBody>
          <a:bodyPr wrap="none">
            <a:prstTxWarp prst="textNoShape">
              <a:avLst/>
            </a:prstTxWarp>
            <a:spAutoFit/>
          </a:bodyPr>
          <a:lstStyle/>
          <a:p>
            <a:r>
              <a:rPr lang="en-US" sz="1000" i="1"/>
              <a:t>Leadership and America’s</a:t>
            </a:r>
          </a:p>
          <a:p>
            <a:r>
              <a:rPr lang="en-US" sz="1000" i="1"/>
              <a:t>Future in Space, NASA</a:t>
            </a:r>
          </a:p>
        </p:txBody>
      </p:sp>
      <p:sp>
        <p:nvSpPr>
          <p:cNvPr id="28741" name="Text Box 68"/>
          <p:cNvSpPr txBox="1">
            <a:spLocks noChangeAspect="1" noChangeArrowheads="1"/>
          </p:cNvSpPr>
          <p:nvPr/>
        </p:nvSpPr>
        <p:spPr bwMode="auto">
          <a:xfrm>
            <a:off x="4368800" y="4614863"/>
            <a:ext cx="1389063" cy="549275"/>
          </a:xfrm>
          <a:prstGeom prst="rect">
            <a:avLst/>
          </a:prstGeom>
          <a:noFill/>
          <a:ln w="9525">
            <a:noFill/>
            <a:miter lim="800000"/>
            <a:headEnd/>
            <a:tailEnd/>
          </a:ln>
        </p:spPr>
        <p:txBody>
          <a:bodyPr wrap="none">
            <a:prstTxWarp prst="textNoShape">
              <a:avLst/>
            </a:prstTxWarp>
            <a:spAutoFit/>
          </a:bodyPr>
          <a:lstStyle/>
          <a:p>
            <a:r>
              <a:rPr lang="en-US" sz="1000" i="1"/>
              <a:t>Pioneering the Space</a:t>
            </a:r>
          </a:p>
          <a:p>
            <a:r>
              <a:rPr lang="en-US" sz="1000" i="1"/>
              <a:t>Frontier, Nat’l </a:t>
            </a:r>
          </a:p>
          <a:p>
            <a:r>
              <a:rPr lang="en-US" sz="1000" i="1"/>
              <a:t>Comm on Space</a:t>
            </a:r>
          </a:p>
        </p:txBody>
      </p:sp>
      <p:sp>
        <p:nvSpPr>
          <p:cNvPr id="28742" name="Text Box 69"/>
          <p:cNvSpPr txBox="1">
            <a:spLocks noChangeAspect="1" noChangeArrowheads="1"/>
          </p:cNvSpPr>
          <p:nvPr/>
        </p:nvSpPr>
        <p:spPr bwMode="auto">
          <a:xfrm>
            <a:off x="3394075" y="1198563"/>
            <a:ext cx="1230313" cy="396875"/>
          </a:xfrm>
          <a:prstGeom prst="rect">
            <a:avLst/>
          </a:prstGeom>
          <a:noFill/>
          <a:ln w="9525">
            <a:noFill/>
            <a:miter lim="800000"/>
            <a:headEnd/>
            <a:tailEnd/>
          </a:ln>
        </p:spPr>
        <p:txBody>
          <a:bodyPr wrap="none">
            <a:prstTxWarp prst="textNoShape">
              <a:avLst/>
            </a:prstTxWarp>
            <a:spAutoFit/>
          </a:bodyPr>
          <a:lstStyle/>
          <a:p>
            <a:r>
              <a:rPr lang="en-US" sz="1000" i="1"/>
              <a:t>Manned Mars</a:t>
            </a:r>
          </a:p>
          <a:p>
            <a:r>
              <a:rPr lang="en-US" sz="1000" i="1"/>
              <a:t>Exploration, NASA</a:t>
            </a:r>
          </a:p>
        </p:txBody>
      </p:sp>
      <p:sp>
        <p:nvSpPr>
          <p:cNvPr id="28743" name="Rectangle 70"/>
          <p:cNvSpPr>
            <a:spLocks noChangeAspect="1" noChangeArrowheads="1"/>
          </p:cNvSpPr>
          <p:nvPr/>
        </p:nvSpPr>
        <p:spPr bwMode="auto">
          <a:xfrm>
            <a:off x="3316288" y="4217988"/>
            <a:ext cx="1096962"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744" name="Text Box 71"/>
          <p:cNvSpPr txBox="1">
            <a:spLocks noChangeAspect="1" noChangeArrowheads="1"/>
          </p:cNvSpPr>
          <p:nvPr/>
        </p:nvSpPr>
        <p:spPr bwMode="auto">
          <a:xfrm>
            <a:off x="3178175" y="4149725"/>
            <a:ext cx="1425575" cy="396875"/>
          </a:xfrm>
          <a:prstGeom prst="rect">
            <a:avLst/>
          </a:prstGeom>
          <a:noFill/>
          <a:ln w="9525">
            <a:noFill/>
            <a:miter lim="800000"/>
            <a:headEnd/>
            <a:tailEnd/>
          </a:ln>
        </p:spPr>
        <p:txBody>
          <a:bodyPr wrap="none">
            <a:prstTxWarp prst="textNoShape">
              <a:avLst/>
            </a:prstTxWarp>
            <a:spAutoFit/>
          </a:bodyPr>
          <a:lstStyle/>
          <a:p>
            <a:r>
              <a:rPr lang="en-US" sz="1000" i="1"/>
              <a:t>Planetary Engineering</a:t>
            </a:r>
          </a:p>
          <a:p>
            <a:r>
              <a:rPr lang="en-US" sz="1000" i="1"/>
              <a:t>On Mars, C. Sagan</a:t>
            </a:r>
          </a:p>
        </p:txBody>
      </p:sp>
      <p:sp>
        <p:nvSpPr>
          <p:cNvPr id="28745" name="Line 72"/>
          <p:cNvSpPr>
            <a:spLocks noChangeAspect="1" noChangeShapeType="1"/>
          </p:cNvSpPr>
          <p:nvPr/>
        </p:nvSpPr>
        <p:spPr bwMode="auto">
          <a:xfrm>
            <a:off x="3957638" y="3943350"/>
            <a:ext cx="0" cy="274638"/>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46" name="Text Box 73"/>
          <p:cNvSpPr txBox="1">
            <a:spLocks noChangeAspect="1" noChangeArrowheads="1"/>
          </p:cNvSpPr>
          <p:nvPr/>
        </p:nvSpPr>
        <p:spPr bwMode="auto">
          <a:xfrm>
            <a:off x="7270750" y="1131888"/>
            <a:ext cx="1873250" cy="641350"/>
          </a:xfrm>
          <a:prstGeom prst="rect">
            <a:avLst/>
          </a:prstGeom>
          <a:noFill/>
          <a:ln w="9525">
            <a:noFill/>
            <a:miter lim="800000"/>
            <a:headEnd/>
            <a:tailEnd/>
          </a:ln>
        </p:spPr>
        <p:txBody>
          <a:bodyPr wrap="none">
            <a:prstTxWarp prst="textNoShape">
              <a:avLst/>
            </a:prstTxWarp>
            <a:spAutoFit/>
          </a:bodyPr>
          <a:lstStyle/>
          <a:p>
            <a:r>
              <a:rPr lang="en-US" sz="1600" b="1"/>
              <a:t>243 Annotations</a:t>
            </a:r>
          </a:p>
          <a:p>
            <a:r>
              <a:rPr lang="en-US" sz="1000" b="1"/>
              <a:t>The Annotated Bibliography</a:t>
            </a:r>
          </a:p>
          <a:p>
            <a:r>
              <a:rPr lang="en-US" sz="1000" b="1"/>
              <a:t>D.S. Portree</a:t>
            </a:r>
          </a:p>
        </p:txBody>
      </p:sp>
      <p:sp>
        <p:nvSpPr>
          <p:cNvPr id="28747" name="Text Box 74"/>
          <p:cNvSpPr txBox="1">
            <a:spLocks noChangeAspect="1" noChangeArrowheads="1"/>
          </p:cNvSpPr>
          <p:nvPr/>
        </p:nvSpPr>
        <p:spPr bwMode="auto">
          <a:xfrm>
            <a:off x="3911600" y="2557463"/>
            <a:ext cx="1957388" cy="396875"/>
          </a:xfrm>
          <a:prstGeom prst="rect">
            <a:avLst/>
          </a:prstGeom>
          <a:noFill/>
          <a:ln w="9525">
            <a:noFill/>
            <a:miter lim="800000"/>
            <a:headEnd/>
            <a:tailEnd/>
          </a:ln>
        </p:spPr>
        <p:txBody>
          <a:bodyPr wrap="none">
            <a:prstTxWarp prst="textNoShape">
              <a:avLst/>
            </a:prstTxWarp>
            <a:spAutoFit/>
          </a:bodyPr>
          <a:lstStyle/>
          <a:p>
            <a:r>
              <a:rPr lang="en-US" sz="1000" i="1"/>
              <a:t>The Viking Results-The</a:t>
            </a:r>
          </a:p>
          <a:p>
            <a:r>
              <a:rPr lang="en-US" sz="1000" i="1"/>
              <a:t>Case for Man on Mars, B. Clark</a:t>
            </a:r>
          </a:p>
        </p:txBody>
      </p:sp>
      <p:sp>
        <p:nvSpPr>
          <p:cNvPr id="28748" name="Text Box 75"/>
          <p:cNvSpPr txBox="1">
            <a:spLocks noChangeAspect="1" noChangeArrowheads="1"/>
          </p:cNvSpPr>
          <p:nvPr/>
        </p:nvSpPr>
        <p:spPr bwMode="auto">
          <a:xfrm>
            <a:off x="4437063" y="4135438"/>
            <a:ext cx="1625600" cy="549275"/>
          </a:xfrm>
          <a:prstGeom prst="rect">
            <a:avLst/>
          </a:prstGeom>
          <a:noFill/>
          <a:ln w="9525">
            <a:noFill/>
            <a:miter lim="800000"/>
            <a:headEnd/>
            <a:tailEnd/>
          </a:ln>
        </p:spPr>
        <p:txBody>
          <a:bodyPr wrap="none">
            <a:prstTxWarp prst="textNoShape">
              <a:avLst/>
            </a:prstTxWarp>
            <a:spAutoFit/>
          </a:bodyPr>
          <a:lstStyle/>
          <a:p>
            <a:r>
              <a:rPr lang="en-US" sz="1000" i="1"/>
              <a:t>Libration-Point Staging</a:t>
            </a:r>
          </a:p>
          <a:p>
            <a:r>
              <a:rPr lang="en-US" sz="1000" i="1"/>
              <a:t>Concepts for Earth-Mars</a:t>
            </a:r>
          </a:p>
          <a:p>
            <a:r>
              <a:rPr lang="en-US" sz="1000" i="1"/>
              <a:t>R. Farquhar &amp; D. Durham</a:t>
            </a:r>
          </a:p>
        </p:txBody>
      </p:sp>
      <p:sp>
        <p:nvSpPr>
          <p:cNvPr id="28749" name="Line 76"/>
          <p:cNvSpPr>
            <a:spLocks noChangeAspect="1" noChangeShapeType="1"/>
          </p:cNvSpPr>
          <p:nvPr/>
        </p:nvSpPr>
        <p:spPr bwMode="auto">
          <a:xfrm flipV="1">
            <a:off x="5192713" y="3943350"/>
            <a:ext cx="0" cy="138113"/>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50" name="Text Box 77"/>
          <p:cNvSpPr txBox="1">
            <a:spLocks noChangeAspect="1" noChangeArrowheads="1"/>
          </p:cNvSpPr>
          <p:nvPr/>
        </p:nvSpPr>
        <p:spPr bwMode="auto">
          <a:xfrm>
            <a:off x="4024313" y="2968625"/>
            <a:ext cx="1727200" cy="396875"/>
          </a:xfrm>
          <a:prstGeom prst="rect">
            <a:avLst/>
          </a:prstGeom>
          <a:noFill/>
          <a:ln w="9525">
            <a:noFill/>
            <a:miter lim="800000"/>
            <a:headEnd/>
            <a:tailEnd/>
          </a:ln>
        </p:spPr>
        <p:txBody>
          <a:bodyPr wrap="none">
            <a:prstTxWarp prst="textNoShape">
              <a:avLst/>
            </a:prstTxWarp>
            <a:spAutoFit/>
          </a:bodyPr>
          <a:lstStyle/>
          <a:p>
            <a:r>
              <a:rPr lang="en-US" sz="1000" i="1"/>
              <a:t>A Case for Mars: Concept</a:t>
            </a:r>
          </a:p>
          <a:p>
            <a:r>
              <a:rPr lang="en-US" sz="1000" i="1"/>
              <a:t>Devlpmt for Mars Research</a:t>
            </a:r>
          </a:p>
        </p:txBody>
      </p:sp>
      <p:sp>
        <p:nvSpPr>
          <p:cNvPr id="28751" name="Line 78"/>
          <p:cNvSpPr>
            <a:spLocks noChangeAspect="1" noChangeShapeType="1"/>
          </p:cNvSpPr>
          <p:nvPr/>
        </p:nvSpPr>
        <p:spPr bwMode="auto">
          <a:xfrm flipV="1">
            <a:off x="5260975" y="3325813"/>
            <a:ext cx="0" cy="138112"/>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52" name="Text Box 79"/>
          <p:cNvSpPr txBox="1">
            <a:spLocks noChangeAspect="1" noChangeArrowheads="1"/>
          </p:cNvSpPr>
          <p:nvPr/>
        </p:nvSpPr>
        <p:spPr bwMode="auto">
          <a:xfrm>
            <a:off x="5851525" y="5715000"/>
            <a:ext cx="1522413" cy="396875"/>
          </a:xfrm>
          <a:prstGeom prst="rect">
            <a:avLst/>
          </a:prstGeom>
          <a:noFill/>
          <a:ln w="9525">
            <a:noFill/>
            <a:miter lim="800000"/>
            <a:headEnd/>
            <a:tailEnd/>
          </a:ln>
        </p:spPr>
        <p:txBody>
          <a:bodyPr wrap="none">
            <a:prstTxWarp prst="textNoShape">
              <a:avLst/>
            </a:prstTxWarp>
            <a:spAutoFit/>
          </a:bodyPr>
          <a:lstStyle/>
          <a:p>
            <a:r>
              <a:rPr lang="en-US" sz="1000" b="1"/>
              <a:t>Mars Direct: A Simple,</a:t>
            </a:r>
          </a:p>
          <a:p>
            <a:r>
              <a:rPr lang="en-US" sz="1000" b="1"/>
              <a:t>Robust…, R. Zubrin</a:t>
            </a:r>
          </a:p>
        </p:txBody>
      </p:sp>
      <p:sp>
        <p:nvSpPr>
          <p:cNvPr id="28753" name="Text Box 80"/>
          <p:cNvSpPr txBox="1">
            <a:spLocks noChangeAspect="1" noChangeArrowheads="1"/>
          </p:cNvSpPr>
          <p:nvPr/>
        </p:nvSpPr>
        <p:spPr bwMode="auto">
          <a:xfrm>
            <a:off x="5876925" y="5370513"/>
            <a:ext cx="1425575" cy="396875"/>
          </a:xfrm>
          <a:prstGeom prst="rect">
            <a:avLst/>
          </a:prstGeom>
          <a:noFill/>
          <a:ln w="9525">
            <a:noFill/>
            <a:miter lim="800000"/>
            <a:headEnd/>
            <a:tailEnd/>
          </a:ln>
        </p:spPr>
        <p:txBody>
          <a:bodyPr wrap="none">
            <a:prstTxWarp prst="textNoShape">
              <a:avLst/>
            </a:prstTxWarp>
            <a:spAutoFit/>
          </a:bodyPr>
          <a:lstStyle/>
          <a:p>
            <a:r>
              <a:rPr lang="en-US" sz="1000" i="1"/>
              <a:t>The L1 Transportation</a:t>
            </a:r>
          </a:p>
          <a:p>
            <a:r>
              <a:rPr lang="en-US" sz="1000" i="1"/>
              <a:t>Node, N. Lemke</a:t>
            </a:r>
          </a:p>
        </p:txBody>
      </p:sp>
      <p:sp>
        <p:nvSpPr>
          <p:cNvPr id="28754" name="Line 81"/>
          <p:cNvSpPr>
            <a:spLocks noChangeAspect="1" noChangeShapeType="1"/>
          </p:cNvSpPr>
          <p:nvPr/>
        </p:nvSpPr>
        <p:spPr bwMode="auto">
          <a:xfrm>
            <a:off x="6083300" y="3943350"/>
            <a:ext cx="0" cy="1441450"/>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55" name="Text Box 82"/>
          <p:cNvSpPr txBox="1">
            <a:spLocks noChangeAspect="1" noChangeArrowheads="1"/>
          </p:cNvSpPr>
          <p:nvPr/>
        </p:nvSpPr>
        <p:spPr bwMode="auto">
          <a:xfrm>
            <a:off x="6015038" y="1955800"/>
            <a:ext cx="1301750" cy="396875"/>
          </a:xfrm>
          <a:prstGeom prst="rect">
            <a:avLst/>
          </a:prstGeom>
          <a:noFill/>
          <a:ln w="9525">
            <a:noFill/>
            <a:miter lim="800000"/>
            <a:headEnd/>
            <a:tailEnd/>
          </a:ln>
        </p:spPr>
        <p:txBody>
          <a:bodyPr wrap="none">
            <a:prstTxWarp prst="textNoShape">
              <a:avLst/>
            </a:prstTxWarp>
            <a:spAutoFit/>
          </a:bodyPr>
          <a:lstStyle/>
          <a:p>
            <a:r>
              <a:rPr lang="en-US" sz="1000" i="1"/>
              <a:t>First Lunar Outpost,</a:t>
            </a:r>
          </a:p>
          <a:p>
            <a:r>
              <a:rPr lang="en-US" sz="1000" i="1"/>
              <a:t>A.L. Dupont, et al</a:t>
            </a:r>
          </a:p>
        </p:txBody>
      </p:sp>
      <p:sp>
        <p:nvSpPr>
          <p:cNvPr id="28756" name="Line 83"/>
          <p:cNvSpPr>
            <a:spLocks noChangeAspect="1" noChangeShapeType="1"/>
          </p:cNvSpPr>
          <p:nvPr/>
        </p:nvSpPr>
        <p:spPr bwMode="auto">
          <a:xfrm flipV="1">
            <a:off x="6153150" y="2297113"/>
            <a:ext cx="0" cy="1166812"/>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57" name="Text Box 84"/>
          <p:cNvSpPr txBox="1">
            <a:spLocks noChangeAspect="1" noChangeArrowheads="1"/>
          </p:cNvSpPr>
          <p:nvPr/>
        </p:nvSpPr>
        <p:spPr bwMode="auto">
          <a:xfrm>
            <a:off x="6153150" y="2282825"/>
            <a:ext cx="2108200" cy="396875"/>
          </a:xfrm>
          <a:prstGeom prst="rect">
            <a:avLst/>
          </a:prstGeom>
          <a:noFill/>
          <a:ln w="9525">
            <a:noFill/>
            <a:miter lim="800000"/>
            <a:headEnd/>
            <a:tailEnd/>
          </a:ln>
        </p:spPr>
        <p:txBody>
          <a:bodyPr wrap="none">
            <a:prstTxWarp prst="textNoShape">
              <a:avLst/>
            </a:prstTxWarp>
            <a:spAutoFit/>
          </a:bodyPr>
          <a:lstStyle/>
          <a:p>
            <a:r>
              <a:rPr lang="en-US" sz="1000" i="1"/>
              <a:t>The Moon as a Way station</a:t>
            </a:r>
          </a:p>
          <a:p>
            <a:r>
              <a:rPr lang="en-US" sz="1000" i="1"/>
              <a:t>for Planetary Exploration, M. Duke</a:t>
            </a:r>
          </a:p>
        </p:txBody>
      </p:sp>
      <p:sp>
        <p:nvSpPr>
          <p:cNvPr id="28758" name="Line 85"/>
          <p:cNvSpPr>
            <a:spLocks noChangeAspect="1" noChangeShapeType="1"/>
          </p:cNvSpPr>
          <p:nvPr/>
        </p:nvSpPr>
        <p:spPr bwMode="auto">
          <a:xfrm flipV="1">
            <a:off x="6289675" y="2776538"/>
            <a:ext cx="0" cy="687387"/>
          </a:xfrm>
          <a:prstGeom prst="line">
            <a:avLst/>
          </a:prstGeom>
          <a:noFill/>
          <a:ln w="9525">
            <a:solidFill>
              <a:srgbClr val="FF0000"/>
            </a:solidFill>
            <a:round/>
            <a:headEnd/>
            <a:tailEnd/>
          </a:ln>
        </p:spPr>
        <p:txBody>
          <a:bodyPr>
            <a:prstTxWarp prst="textNoShape">
              <a:avLst/>
            </a:prstTxWarp>
          </a:bodyPr>
          <a:lstStyle/>
          <a:p>
            <a:endParaRPr lang="en-US"/>
          </a:p>
        </p:txBody>
      </p:sp>
      <p:sp>
        <p:nvSpPr>
          <p:cNvPr id="28759" name="Text Box 86"/>
          <p:cNvSpPr txBox="1">
            <a:spLocks noChangeAspect="1" noChangeArrowheads="1"/>
          </p:cNvSpPr>
          <p:nvPr/>
        </p:nvSpPr>
        <p:spPr bwMode="auto">
          <a:xfrm>
            <a:off x="6356350" y="2695575"/>
            <a:ext cx="1481138" cy="396875"/>
          </a:xfrm>
          <a:prstGeom prst="rect">
            <a:avLst/>
          </a:prstGeom>
          <a:noFill/>
          <a:ln w="9525">
            <a:noFill/>
            <a:miter lim="800000"/>
            <a:headEnd/>
            <a:tailEnd/>
          </a:ln>
        </p:spPr>
        <p:txBody>
          <a:bodyPr wrap="none">
            <a:prstTxWarp prst="textNoShape">
              <a:avLst/>
            </a:prstTxWarp>
            <a:spAutoFit/>
          </a:bodyPr>
          <a:lstStyle/>
          <a:p>
            <a:r>
              <a:rPr lang="en-US" sz="1000" b="1"/>
              <a:t>Combination Lander</a:t>
            </a:r>
          </a:p>
          <a:p>
            <a:r>
              <a:rPr lang="en-US" sz="1000" b="1"/>
              <a:t>All-Up Mission, NASA</a:t>
            </a:r>
          </a:p>
        </p:txBody>
      </p:sp>
      <p:sp>
        <p:nvSpPr>
          <p:cNvPr id="28760" name="Line 87"/>
          <p:cNvSpPr>
            <a:spLocks noChangeAspect="1" noChangeShapeType="1"/>
          </p:cNvSpPr>
          <p:nvPr/>
        </p:nvSpPr>
        <p:spPr bwMode="auto">
          <a:xfrm flipV="1">
            <a:off x="6700838" y="3325813"/>
            <a:ext cx="0" cy="138112"/>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761" name="Line 88"/>
          <p:cNvSpPr>
            <a:spLocks noChangeAspect="1" noChangeShapeType="1"/>
          </p:cNvSpPr>
          <p:nvPr/>
        </p:nvSpPr>
        <p:spPr bwMode="auto">
          <a:xfrm>
            <a:off x="6564313" y="3943350"/>
            <a:ext cx="0" cy="823913"/>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762" name="Text Box 89"/>
          <p:cNvSpPr txBox="1">
            <a:spLocks noChangeAspect="1" noChangeArrowheads="1"/>
          </p:cNvSpPr>
          <p:nvPr/>
        </p:nvSpPr>
        <p:spPr bwMode="auto">
          <a:xfrm>
            <a:off x="6426200" y="4754563"/>
            <a:ext cx="1285875" cy="396875"/>
          </a:xfrm>
          <a:prstGeom prst="rect">
            <a:avLst/>
          </a:prstGeom>
          <a:noFill/>
          <a:ln w="9525">
            <a:noFill/>
            <a:miter lim="800000"/>
            <a:headEnd/>
            <a:tailEnd/>
          </a:ln>
        </p:spPr>
        <p:txBody>
          <a:bodyPr wrap="none">
            <a:prstTxWarp prst="textNoShape">
              <a:avLst/>
            </a:prstTxWarp>
            <a:spAutoFit/>
          </a:bodyPr>
          <a:lstStyle/>
          <a:p>
            <a:r>
              <a:rPr lang="en-US" sz="1000" b="1"/>
              <a:t>Design Reference</a:t>
            </a:r>
          </a:p>
          <a:p>
            <a:r>
              <a:rPr lang="en-US" sz="1000" b="1"/>
              <a:t>Mission 3.0, NASA</a:t>
            </a:r>
          </a:p>
        </p:txBody>
      </p:sp>
      <p:sp>
        <p:nvSpPr>
          <p:cNvPr id="28763" name="Line 90"/>
          <p:cNvSpPr>
            <a:spLocks noChangeAspect="1" noChangeShapeType="1"/>
          </p:cNvSpPr>
          <p:nvPr/>
        </p:nvSpPr>
        <p:spPr bwMode="auto">
          <a:xfrm>
            <a:off x="6700838" y="3943350"/>
            <a:ext cx="0" cy="481013"/>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764" name="Text Box 91"/>
          <p:cNvSpPr txBox="1">
            <a:spLocks noChangeAspect="1" noChangeArrowheads="1"/>
          </p:cNvSpPr>
          <p:nvPr/>
        </p:nvSpPr>
        <p:spPr bwMode="auto">
          <a:xfrm>
            <a:off x="6578600" y="4424363"/>
            <a:ext cx="2195513" cy="396875"/>
          </a:xfrm>
          <a:prstGeom prst="rect">
            <a:avLst/>
          </a:prstGeom>
          <a:noFill/>
          <a:ln w="9525">
            <a:noFill/>
            <a:miter lim="800000"/>
            <a:headEnd/>
            <a:tailEnd/>
          </a:ln>
        </p:spPr>
        <p:txBody>
          <a:bodyPr wrap="none">
            <a:prstTxWarp prst="textNoShape">
              <a:avLst/>
            </a:prstTxWarp>
            <a:spAutoFit/>
          </a:bodyPr>
          <a:lstStyle/>
          <a:p>
            <a:r>
              <a:rPr lang="en-US" sz="1000" b="1"/>
              <a:t>(2) Design Reference Mission 4.0,</a:t>
            </a:r>
          </a:p>
          <a:p>
            <a:r>
              <a:rPr lang="en-US" sz="1000" b="1"/>
              <a:t>Bimodal and SEP, NASA</a:t>
            </a:r>
          </a:p>
        </p:txBody>
      </p:sp>
      <p:sp>
        <p:nvSpPr>
          <p:cNvPr id="28765" name="Line 92"/>
          <p:cNvSpPr>
            <a:spLocks noChangeAspect="1" noChangeShapeType="1"/>
          </p:cNvSpPr>
          <p:nvPr/>
        </p:nvSpPr>
        <p:spPr bwMode="auto">
          <a:xfrm flipV="1">
            <a:off x="6632575" y="3051175"/>
            <a:ext cx="0" cy="41275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766" name="Text Box 93"/>
          <p:cNvSpPr txBox="1">
            <a:spLocks noChangeAspect="1" noChangeArrowheads="1"/>
          </p:cNvSpPr>
          <p:nvPr/>
        </p:nvSpPr>
        <p:spPr bwMode="auto">
          <a:xfrm>
            <a:off x="6632575" y="3036888"/>
            <a:ext cx="1403350" cy="396875"/>
          </a:xfrm>
          <a:prstGeom prst="rect">
            <a:avLst/>
          </a:prstGeom>
          <a:noFill/>
          <a:ln w="9525">
            <a:noFill/>
            <a:miter lim="800000"/>
            <a:headEnd/>
            <a:tailEnd/>
          </a:ln>
        </p:spPr>
        <p:txBody>
          <a:bodyPr wrap="none">
            <a:prstTxWarp prst="textNoShape">
              <a:avLst/>
            </a:prstTxWarp>
            <a:spAutoFit/>
          </a:bodyPr>
          <a:lstStyle/>
          <a:p>
            <a:r>
              <a:rPr lang="en-US" sz="1000" b="1"/>
              <a:t>Three-Magnum Split</a:t>
            </a:r>
          </a:p>
          <a:p>
            <a:r>
              <a:rPr lang="en-US" sz="1000" b="1"/>
              <a:t>Mission, NASA</a:t>
            </a:r>
          </a:p>
        </p:txBody>
      </p:sp>
      <p:sp>
        <p:nvSpPr>
          <p:cNvPr id="28767" name="Text Box 94"/>
          <p:cNvSpPr txBox="1">
            <a:spLocks noChangeAspect="1" noChangeArrowheads="1"/>
          </p:cNvSpPr>
          <p:nvPr/>
        </p:nvSpPr>
        <p:spPr bwMode="auto">
          <a:xfrm>
            <a:off x="6700838" y="4083050"/>
            <a:ext cx="1789112" cy="396875"/>
          </a:xfrm>
          <a:prstGeom prst="rect">
            <a:avLst/>
          </a:prstGeom>
          <a:noFill/>
          <a:ln w="9525">
            <a:noFill/>
            <a:miter lim="800000"/>
            <a:headEnd/>
            <a:tailEnd/>
          </a:ln>
        </p:spPr>
        <p:txBody>
          <a:bodyPr wrap="none">
            <a:prstTxWarp prst="textNoShape">
              <a:avLst/>
            </a:prstTxWarp>
            <a:spAutoFit/>
          </a:bodyPr>
          <a:lstStyle/>
          <a:p>
            <a:r>
              <a:rPr lang="en-US" sz="1000" b="1"/>
              <a:t>Dual Landers Presentation</a:t>
            </a:r>
          </a:p>
          <a:p>
            <a:r>
              <a:rPr lang="en-US" sz="1000" b="1"/>
              <a:t>NASA (B. Drake)</a:t>
            </a:r>
          </a:p>
        </p:txBody>
      </p:sp>
      <p:sp>
        <p:nvSpPr>
          <p:cNvPr id="28768" name="Line 95"/>
          <p:cNvSpPr>
            <a:spLocks noChangeAspect="1" noChangeShapeType="1"/>
          </p:cNvSpPr>
          <p:nvPr/>
        </p:nvSpPr>
        <p:spPr bwMode="auto">
          <a:xfrm>
            <a:off x="6838950" y="3943350"/>
            <a:ext cx="0" cy="138113"/>
          </a:xfrm>
          <a:prstGeom prst="line">
            <a:avLst/>
          </a:prstGeom>
          <a:noFill/>
          <a:ln w="19050">
            <a:solidFill>
              <a:srgbClr val="FF0000"/>
            </a:solidFill>
            <a:round/>
            <a:headEnd/>
            <a:tailEnd/>
          </a:ln>
        </p:spPr>
        <p:txBody>
          <a:bodyPr>
            <a:prstTxWarp prst="textNoShape">
              <a:avLst/>
            </a:prstTxWarp>
          </a:bodyPr>
          <a:lstStyle/>
          <a:p>
            <a:endParaRPr lang="en-US"/>
          </a:p>
        </p:txBody>
      </p:sp>
      <p:sp>
        <p:nvSpPr>
          <p:cNvPr id="28769" name="Text Box 96"/>
          <p:cNvSpPr txBox="1">
            <a:spLocks noChangeAspect="1" noChangeArrowheads="1"/>
          </p:cNvSpPr>
          <p:nvPr/>
        </p:nvSpPr>
        <p:spPr bwMode="auto">
          <a:xfrm>
            <a:off x="4246563" y="5410200"/>
            <a:ext cx="1736725" cy="396875"/>
          </a:xfrm>
          <a:prstGeom prst="rect">
            <a:avLst/>
          </a:prstGeom>
          <a:noFill/>
          <a:ln w="9525">
            <a:noFill/>
            <a:miter lim="800000"/>
            <a:headEnd/>
            <a:tailEnd/>
          </a:ln>
        </p:spPr>
        <p:txBody>
          <a:bodyPr wrap="none">
            <a:prstTxWarp prst="textNoShape">
              <a:avLst/>
            </a:prstTxWarp>
            <a:spAutoFit/>
          </a:bodyPr>
          <a:lstStyle/>
          <a:p>
            <a:r>
              <a:rPr lang="en-US" sz="1000" b="1"/>
              <a:t>Exploration Tech Studies,</a:t>
            </a:r>
          </a:p>
          <a:p>
            <a:r>
              <a:rPr lang="en-US" sz="1000" b="1"/>
              <a:t>Office of Explor., NASA</a:t>
            </a:r>
          </a:p>
        </p:txBody>
      </p:sp>
      <p:sp>
        <p:nvSpPr>
          <p:cNvPr id="28770" name="Text Box 97"/>
          <p:cNvSpPr txBox="1">
            <a:spLocks noChangeAspect="1" noChangeArrowheads="1"/>
          </p:cNvSpPr>
          <p:nvPr/>
        </p:nvSpPr>
        <p:spPr bwMode="auto">
          <a:xfrm>
            <a:off x="4300538" y="1870075"/>
            <a:ext cx="1739900" cy="396875"/>
          </a:xfrm>
          <a:prstGeom prst="rect">
            <a:avLst/>
          </a:prstGeom>
          <a:noFill/>
          <a:ln w="9525">
            <a:noFill/>
            <a:miter lim="800000"/>
            <a:headEnd/>
            <a:tailEnd/>
          </a:ln>
        </p:spPr>
        <p:txBody>
          <a:bodyPr wrap="none">
            <a:prstTxWarp prst="textNoShape">
              <a:avLst/>
            </a:prstTxWarp>
            <a:spAutoFit/>
          </a:bodyPr>
          <a:lstStyle/>
          <a:p>
            <a:r>
              <a:rPr lang="en-US" sz="1000" b="1"/>
              <a:t>Exploration Tech Studies,</a:t>
            </a:r>
          </a:p>
          <a:p>
            <a:r>
              <a:rPr lang="en-US" sz="1000" b="1"/>
              <a:t>Office of Explor., NASA</a:t>
            </a:r>
          </a:p>
        </p:txBody>
      </p:sp>
      <p:sp>
        <p:nvSpPr>
          <p:cNvPr id="28771" name="Text Box 98"/>
          <p:cNvSpPr txBox="1">
            <a:spLocks noChangeArrowheads="1"/>
          </p:cNvSpPr>
          <p:nvPr/>
        </p:nvSpPr>
        <p:spPr bwMode="auto">
          <a:xfrm>
            <a:off x="5943600" y="6262688"/>
            <a:ext cx="30480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b="1"/>
              <a:t>**Bold type represents selected studies</a:t>
            </a:r>
          </a:p>
        </p:txBody>
      </p:sp>
      <p:sp>
        <p:nvSpPr>
          <p:cNvPr id="28772" name="Rectangle 99"/>
          <p:cNvSpPr>
            <a:spLocks noGrp="1" noChangeArrowheads="1"/>
          </p:cNvSpPr>
          <p:nvPr>
            <p:ph type="title"/>
          </p:nvPr>
        </p:nvSpPr>
        <p:spPr/>
        <p:txBody>
          <a:bodyPr/>
          <a:lstStyle/>
          <a:p>
            <a:pPr eaLnBrk="1" hangingPunct="1"/>
            <a:r>
              <a:rPr lang="en-US"/>
              <a:t>Timeline for Mars Studies*</a:t>
            </a:r>
          </a:p>
        </p:txBody>
      </p:sp>
      <p:sp>
        <p:nvSpPr>
          <p:cNvPr id="28773" name="Rectangle 100"/>
          <p:cNvSpPr>
            <a:spLocks noChangeArrowheads="1"/>
          </p:cNvSpPr>
          <p:nvPr/>
        </p:nvSpPr>
        <p:spPr bwMode="auto">
          <a:xfrm>
            <a:off x="296863" y="6292850"/>
            <a:ext cx="5153025" cy="244475"/>
          </a:xfrm>
          <a:prstGeom prst="rect">
            <a:avLst/>
          </a:prstGeom>
          <a:noFill/>
          <a:ln w="9525">
            <a:noFill/>
            <a:miter lim="800000"/>
            <a:headEnd/>
            <a:tailEnd/>
          </a:ln>
        </p:spPr>
        <p:txBody>
          <a:bodyPr wrap="none" anchor="ctr">
            <a:prstTxWarp prst="textNoShape">
              <a:avLst/>
            </a:prstTxWarp>
            <a:spAutoFit/>
          </a:bodyPr>
          <a:lstStyle/>
          <a:p>
            <a:pPr algn="ctr"/>
            <a:r>
              <a:rPr lang="en-US" sz="1000"/>
              <a:t>*A Comparison of Transportation Systems for Human Missions to Mars, AIAA 2004-3834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8991600" cy="5455023"/>
          </a:xfrm>
        </p:spPr>
        <p:txBody>
          <a:bodyPr>
            <a:noAutofit/>
          </a:bodyPr>
          <a:lstStyle/>
          <a:p>
            <a:pPr>
              <a:spcBef>
                <a:spcPts val="1200"/>
              </a:spcBef>
            </a:pPr>
            <a:r>
              <a:rPr lang="en-US" sz="1400" b="1" u="sng" dirty="0" smtClean="0"/>
              <a:t>Challenge</a:t>
            </a:r>
            <a:r>
              <a:rPr lang="en-US" sz="1400" b="1" dirty="0" smtClean="0"/>
              <a:t>:  </a:t>
            </a:r>
            <a:r>
              <a:rPr lang="en-US" sz="1400" dirty="0" smtClean="0"/>
              <a:t>Long-duration human interplanetary space missions, including NEA missions, present unique challenges for the crew, spacecraft systems, and the mission control team</a:t>
            </a:r>
          </a:p>
          <a:p>
            <a:pPr lvl="1">
              <a:spcBef>
                <a:spcPts val="600"/>
              </a:spcBef>
            </a:pPr>
            <a:r>
              <a:rPr lang="en-US" sz="1200" dirty="0" smtClean="0"/>
              <a:t>The cumulative experience and knowledgebase for human space missions beyond six months and an understanding of the risks to humans and human-rated vehicle systems outside of the Earth’s protective magnetosphere is limited at this time</a:t>
            </a:r>
          </a:p>
          <a:p>
            <a:pPr lvl="1">
              <a:spcBef>
                <a:spcPts val="600"/>
              </a:spcBef>
            </a:pPr>
            <a:r>
              <a:rPr lang="en-US" sz="1200" dirty="0" smtClean="0"/>
              <a:t>New challenges include:</a:t>
            </a:r>
          </a:p>
          <a:p>
            <a:pPr lvl="2"/>
            <a:r>
              <a:rPr lang="en-US" sz="1200" dirty="0" smtClean="0"/>
              <a:t>Radiation exposure (cumulative dosage and episodic risks)</a:t>
            </a:r>
          </a:p>
          <a:p>
            <a:pPr lvl="2"/>
            <a:r>
              <a:rPr lang="en-US" sz="1200" dirty="0" smtClean="0"/>
              <a:t>Physiological effects</a:t>
            </a:r>
          </a:p>
          <a:p>
            <a:pPr lvl="2"/>
            <a:r>
              <a:rPr lang="en-US" sz="1200" dirty="0" smtClean="0"/>
              <a:t>Psychological and social-psychological concerns</a:t>
            </a:r>
          </a:p>
          <a:p>
            <a:pPr lvl="2"/>
            <a:r>
              <a:rPr lang="en-US" sz="1200" dirty="0" smtClean="0"/>
              <a:t>Habitability issues</a:t>
            </a:r>
          </a:p>
          <a:p>
            <a:pPr lvl="2"/>
            <a:r>
              <a:rPr lang="en-US" sz="1200" dirty="0" smtClean="0"/>
              <a:t>Supportability &amp; Sustainability</a:t>
            </a:r>
          </a:p>
          <a:p>
            <a:pPr lvl="2"/>
            <a:r>
              <a:rPr lang="en-US" sz="1200" dirty="0" smtClean="0"/>
              <a:t>System redundancy and life support systems reliability</a:t>
            </a:r>
          </a:p>
          <a:p>
            <a:pPr lvl="2"/>
            <a:r>
              <a:rPr lang="en-US" sz="1200" dirty="0" smtClean="0"/>
              <a:t>Limited mission contingencies and abort scenarios</a:t>
            </a:r>
          </a:p>
          <a:p>
            <a:pPr lvl="2"/>
            <a:r>
              <a:rPr lang="en-US" sz="1200" dirty="0" smtClean="0"/>
              <a:t>Consumables and trash management with no supply chain</a:t>
            </a:r>
          </a:p>
          <a:p>
            <a:pPr lvl="2"/>
            <a:r>
              <a:rPr lang="en-US" sz="1200" dirty="0" smtClean="0"/>
              <a:t>Communications light-time delays (crew autonomy, mission control operations, etc.)</a:t>
            </a:r>
          </a:p>
          <a:p>
            <a:pPr>
              <a:spcBef>
                <a:spcPts val="1200"/>
              </a:spcBef>
            </a:pPr>
            <a:r>
              <a:rPr lang="en-US" sz="1400" b="1" u="sng" dirty="0" smtClean="0"/>
              <a:t>Risk Reduction</a:t>
            </a:r>
            <a:r>
              <a:rPr lang="en-US" sz="1400" b="1" dirty="0" smtClean="0"/>
              <a:t>:</a:t>
            </a:r>
            <a:endParaRPr lang="en-US" sz="1400" dirty="0" smtClean="0"/>
          </a:p>
          <a:p>
            <a:pPr lvl="1">
              <a:spcBef>
                <a:spcPts val="600"/>
              </a:spcBef>
            </a:pPr>
            <a:r>
              <a:rPr lang="en-US" sz="1200" dirty="0" smtClean="0"/>
              <a:t>Option 1: Utilize ISS for progressively longer crew missions (&gt; 6 months) with advanced technologies required for NEA missions</a:t>
            </a:r>
          </a:p>
          <a:p>
            <a:pPr lvl="2">
              <a:spcBef>
                <a:spcPts val="600"/>
              </a:spcBef>
            </a:pPr>
            <a:r>
              <a:rPr lang="en-US" sz="1200" dirty="0" smtClean="0"/>
              <a:t>Does not operate at pressure and radiation environments commensurate with deep-space</a:t>
            </a:r>
          </a:p>
          <a:p>
            <a:pPr lvl="1">
              <a:spcBef>
                <a:spcPts val="600"/>
              </a:spcBef>
            </a:pPr>
            <a:r>
              <a:rPr lang="en-US" sz="1200" dirty="0" smtClean="0"/>
              <a:t>Option 2: Early deployment of NEA mission Deep-space Habitat in deep-space to allow for gradual increase in mission duration prior to NEA mission</a:t>
            </a:r>
          </a:p>
          <a:p>
            <a:pPr lvl="2">
              <a:spcBef>
                <a:spcPts val="600"/>
              </a:spcBef>
            </a:pPr>
            <a:r>
              <a:rPr lang="en-US" sz="1200" dirty="0" smtClean="0"/>
              <a:t>Improves our understanding of the human response to radiation and micro-gravity environments with relatively quick Earth return</a:t>
            </a:r>
          </a:p>
          <a:p>
            <a:pPr lvl="2">
              <a:spcBef>
                <a:spcPts val="600"/>
              </a:spcBef>
            </a:pPr>
            <a:r>
              <a:rPr lang="en-US" sz="1200" dirty="0" smtClean="0"/>
              <a:t>Development of radiation shielding approaches</a:t>
            </a:r>
          </a:p>
          <a:p>
            <a:pPr lvl="2">
              <a:spcBef>
                <a:spcPts val="600"/>
              </a:spcBef>
            </a:pPr>
            <a:r>
              <a:rPr lang="en-US" sz="1200" dirty="0" smtClean="0"/>
              <a:t>Allows for the maturation of needed capabilities and development of high-reliability systems in the NEA mission environment</a:t>
            </a:r>
          </a:p>
        </p:txBody>
      </p:sp>
      <p:sp>
        <p:nvSpPr>
          <p:cNvPr id="5" name="Title 1"/>
          <p:cNvSpPr>
            <a:spLocks noGrp="1"/>
          </p:cNvSpPr>
          <p:nvPr>
            <p:ph type="title"/>
          </p:nvPr>
        </p:nvSpPr>
        <p:spPr>
          <a:xfrm>
            <a:off x="1013460" y="112144"/>
            <a:ext cx="6377940" cy="698740"/>
          </a:xfrm>
        </p:spPr>
        <p:txBody>
          <a:bodyPr>
            <a:normAutofit fontScale="90000"/>
          </a:bodyPr>
          <a:lstStyle/>
          <a:p>
            <a:pPr algn="l"/>
            <a:r>
              <a:rPr lang="en-US" sz="2000" dirty="0" smtClean="0"/>
              <a:t>Deep Space Habitation </a:t>
            </a:r>
            <a:br>
              <a:rPr lang="en-US" sz="2000" dirty="0" smtClean="0"/>
            </a:br>
            <a:r>
              <a:rPr lang="en-US" sz="2000" dirty="0" smtClean="0"/>
              <a:t>Long Duration Mission Challenge and Risk Reduction</a:t>
            </a:r>
          </a:p>
        </p:txBody>
      </p:sp>
      <p:pic>
        <p:nvPicPr>
          <p:cNvPr id="6" name="Picture 5" descr="DSH_CycleB_persp.png"/>
          <p:cNvPicPr>
            <a:picLocks noChangeAspect="1"/>
          </p:cNvPicPr>
          <p:nvPr/>
        </p:nvPicPr>
        <p:blipFill>
          <a:blip r:embed="rId3" cstate="print">
            <a:lum bright="30000"/>
          </a:blip>
          <a:stretch>
            <a:fillRect/>
          </a:stretch>
        </p:blipFill>
        <p:spPr>
          <a:xfrm>
            <a:off x="5019368" y="2543926"/>
            <a:ext cx="3958393" cy="13992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Enabling Capabilities</a:t>
            </a:r>
            <a:endParaRPr lang="en-US" sz="2000" dirty="0"/>
          </a:p>
        </p:txBody>
      </p:sp>
      <p:sp>
        <p:nvSpPr>
          <p:cNvPr id="5" name="Content Placeholder 4"/>
          <p:cNvSpPr>
            <a:spLocks noGrp="1"/>
          </p:cNvSpPr>
          <p:nvPr>
            <p:ph idx="1"/>
          </p:nvPr>
        </p:nvSpPr>
        <p:spPr/>
        <p:txBody>
          <a:bodyPr>
            <a:noAutofit/>
          </a:bodyPr>
          <a:lstStyle/>
          <a:p>
            <a:pPr lvl="0"/>
            <a:r>
              <a:rPr lang="en-US" sz="1000" dirty="0" smtClean="0"/>
              <a:t>For 3 – 4 crew</a:t>
            </a:r>
          </a:p>
          <a:p>
            <a:pPr lvl="0"/>
            <a:r>
              <a:rPr lang="en-US" sz="1000" dirty="0" smtClean="0"/>
              <a:t>Adequate volume and layout to support 365 – 400 days crewed habitation</a:t>
            </a:r>
          </a:p>
          <a:p>
            <a:pPr lvl="0"/>
            <a:r>
              <a:rPr lang="en-US" sz="1000" dirty="0" smtClean="0"/>
              <a:t>Long duration logistics storage and management </a:t>
            </a:r>
          </a:p>
          <a:p>
            <a:pPr lvl="1"/>
            <a:r>
              <a:rPr lang="en-US" sz="1000" dirty="0" smtClean="0"/>
              <a:t>Compact logistics storage methods</a:t>
            </a:r>
          </a:p>
          <a:p>
            <a:pPr lvl="1"/>
            <a:r>
              <a:rPr lang="en-US" sz="1000" dirty="0" smtClean="0"/>
              <a:t>Methods for tracking, disposal and reuse of logistics and empty packaging</a:t>
            </a:r>
          </a:p>
          <a:p>
            <a:pPr lvl="0"/>
            <a:r>
              <a:rPr lang="en-US" sz="1000" dirty="0" smtClean="0"/>
              <a:t>System designed for operational lifetime period no less than 10 years </a:t>
            </a:r>
          </a:p>
          <a:p>
            <a:pPr lvl="1"/>
            <a:r>
              <a:rPr lang="en-US" sz="1000" dirty="0" smtClean="0"/>
              <a:t>Reliable subsystems and materials designed anticipating degradation caused by the space environment</a:t>
            </a:r>
          </a:p>
          <a:p>
            <a:pPr lvl="0"/>
            <a:r>
              <a:rPr lang="en-US" sz="1000" dirty="0" smtClean="0"/>
              <a:t>Radiation protection for Solar Particle Events (SPEs) and Galactic Cosmic Radiation (GCRs)</a:t>
            </a:r>
          </a:p>
          <a:p>
            <a:pPr lvl="1"/>
            <a:r>
              <a:rPr lang="en-US" sz="1000" dirty="0" smtClean="0"/>
              <a:t>Crew protection from or mitigation of biological effects caused by radiation exposure (cancer, central nervous system, heart disease, etc)</a:t>
            </a:r>
          </a:p>
          <a:p>
            <a:pPr lvl="1"/>
            <a:r>
              <a:rPr lang="en-US" sz="1000" dirty="0" smtClean="0"/>
              <a:t>Electronics radiation hardening for 1000+ days</a:t>
            </a:r>
          </a:p>
          <a:p>
            <a:pPr lvl="0"/>
            <a:r>
              <a:rPr lang="en-US" sz="1000" dirty="0" smtClean="0"/>
              <a:t>Countermeasures for physiological effects of microgravity and long duration spaceflight</a:t>
            </a:r>
          </a:p>
          <a:p>
            <a:pPr lvl="1"/>
            <a:r>
              <a:rPr lang="en-US" sz="1000" dirty="0" smtClean="0"/>
              <a:t>Bone loss, muscle atrophy, cardiovascular functions, intracranial pressure on the optic nerve, etc.</a:t>
            </a:r>
          </a:p>
          <a:p>
            <a:pPr lvl="1"/>
            <a:r>
              <a:rPr lang="en-US" sz="1000" dirty="0" smtClean="0"/>
              <a:t>Countermeasures including resistive exercise, pharmaceutical supplements, etc. </a:t>
            </a:r>
          </a:p>
          <a:p>
            <a:pPr lvl="0"/>
            <a:r>
              <a:rPr lang="en-US" sz="1000" dirty="0" smtClean="0"/>
              <a:t>Long duration crew accommodations</a:t>
            </a:r>
          </a:p>
          <a:p>
            <a:pPr lvl="1"/>
            <a:r>
              <a:rPr lang="en-US" sz="1000" dirty="0" smtClean="0"/>
              <a:t>Compact, storable accommodations designed for long duration mission requirements and maximum space efficiency</a:t>
            </a:r>
          </a:p>
          <a:p>
            <a:pPr lvl="1"/>
            <a:r>
              <a:rPr lang="en-US" sz="1000" dirty="0" smtClean="0"/>
              <a:t>Particularly, smaller exercise equipment and workstations</a:t>
            </a:r>
          </a:p>
          <a:p>
            <a:pPr lvl="0"/>
            <a:r>
              <a:rPr lang="en-US" sz="1000" dirty="0" smtClean="0"/>
              <a:t>Highly reliable and maintainable life support and thermal systems capable of current ISS levels of performance/closure</a:t>
            </a:r>
          </a:p>
          <a:p>
            <a:pPr lvl="1"/>
            <a:r>
              <a:rPr lang="en-US" sz="1000" dirty="0" smtClean="0"/>
              <a:t>Higher reliability equipment reducing the need for redundant units/large amounts of spares and enabling long duration missions</a:t>
            </a:r>
          </a:p>
          <a:p>
            <a:pPr lvl="0"/>
            <a:r>
              <a:rPr lang="en-US" sz="1000" dirty="0" smtClean="0"/>
              <a:t>Increased life support closure for Mars</a:t>
            </a:r>
          </a:p>
          <a:p>
            <a:pPr lvl="0"/>
            <a:r>
              <a:rPr lang="en-US" sz="1000" dirty="0" smtClean="0"/>
              <a:t>Life support systems operable at 70.3 </a:t>
            </a:r>
            <a:r>
              <a:rPr lang="en-US" sz="1000" dirty="0" err="1" smtClean="0"/>
              <a:t>kPa</a:t>
            </a:r>
            <a:r>
              <a:rPr lang="en-US" sz="1000" dirty="0" smtClean="0"/>
              <a:t> (10.2 psi) atmospheric pressures (30% Oxygen)</a:t>
            </a:r>
          </a:p>
          <a:p>
            <a:pPr lvl="0"/>
            <a:r>
              <a:rPr lang="en-US" sz="1000" dirty="0" smtClean="0"/>
              <a:t>Advanced exploration communications</a:t>
            </a:r>
          </a:p>
          <a:p>
            <a:pPr lvl="1"/>
            <a:r>
              <a:rPr lang="en-US" sz="1000" dirty="0" smtClean="0"/>
              <a:t>High data rate forward link communications for critical software updates</a:t>
            </a:r>
          </a:p>
          <a:p>
            <a:pPr lvl="1"/>
            <a:r>
              <a:rPr lang="en-US" sz="1000" dirty="0" smtClean="0"/>
              <a:t>Hardware and software to maintain functionality and safety in the event of comm. delay</a:t>
            </a:r>
          </a:p>
          <a:p>
            <a:pPr lvl="0"/>
            <a:r>
              <a:rPr lang="en-US" sz="1000" dirty="0" smtClean="0"/>
              <a:t>Autonomous vehicle systems management</a:t>
            </a:r>
          </a:p>
          <a:p>
            <a:pPr lvl="1"/>
            <a:r>
              <a:rPr lang="en-US" sz="1000" dirty="0" smtClean="0"/>
              <a:t>Vehicle monitoring, maintenance, control over subsystems, etc. necessary for vehicle to maintain good health as independently from crew as possible</a:t>
            </a:r>
          </a:p>
          <a:p>
            <a:pPr lvl="0"/>
            <a:r>
              <a:rPr lang="en-US" sz="1000" dirty="0" smtClean="0"/>
              <a:t>Autonomous crew systems</a:t>
            </a:r>
          </a:p>
          <a:p>
            <a:pPr lvl="1"/>
            <a:r>
              <a:rPr lang="en-US" sz="1000" dirty="0" smtClean="0"/>
              <a:t>Displays, controls, software, crew scheduling, and procedures necessary for crew to operate autonomously from mission control</a:t>
            </a:r>
          </a:p>
          <a:p>
            <a:pPr lvl="0"/>
            <a:r>
              <a:rPr lang="en-US" sz="1000" dirty="0" smtClean="0"/>
              <a:t>Long duration crew medical care capability</a:t>
            </a:r>
          </a:p>
          <a:p>
            <a:pPr lvl="1"/>
            <a:r>
              <a:rPr lang="en-US" sz="1000" dirty="0" smtClean="0"/>
              <a:t>Autonomous crew procedures for medical care</a:t>
            </a:r>
          </a:p>
          <a:p>
            <a:pPr lvl="1"/>
            <a:r>
              <a:rPr lang="en-US" sz="1000" dirty="0" smtClean="0"/>
              <a:t>Equipment to deal with emergencies and long duration issues when return is no longer an option, such as surgery and in-situ sample analysis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71" name="Straight Connector 270"/>
          <p:cNvCxnSpPr>
            <a:endCxn id="260" idx="1"/>
          </p:cNvCxnSpPr>
          <p:nvPr/>
        </p:nvCxnSpPr>
        <p:spPr bwMode="auto">
          <a:xfrm>
            <a:off x="2705100" y="3825240"/>
            <a:ext cx="160782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cxnSp>
        <p:nvCxnSpPr>
          <p:cNvPr id="327" name="Straight Connector 326"/>
          <p:cNvCxnSpPr/>
          <p:nvPr/>
        </p:nvCxnSpPr>
        <p:spPr bwMode="auto">
          <a:xfrm>
            <a:off x="4465320" y="4594860"/>
            <a:ext cx="125730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cxnSp>
        <p:nvCxnSpPr>
          <p:cNvPr id="325" name="Straight Connector 324"/>
          <p:cNvCxnSpPr/>
          <p:nvPr/>
        </p:nvCxnSpPr>
        <p:spPr bwMode="auto">
          <a:xfrm flipV="1">
            <a:off x="2743200" y="4594863"/>
            <a:ext cx="1838325" cy="15237"/>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cxnSp>
        <p:nvCxnSpPr>
          <p:cNvPr id="281" name="Straight Connector 280"/>
          <p:cNvCxnSpPr>
            <a:stCxn id="260" idx="3"/>
            <a:endCxn id="218" idx="1"/>
          </p:cNvCxnSpPr>
          <p:nvPr/>
        </p:nvCxnSpPr>
        <p:spPr bwMode="auto">
          <a:xfrm>
            <a:off x="4465320" y="3825240"/>
            <a:ext cx="121158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sp>
        <p:nvSpPr>
          <p:cNvPr id="386" name="TextBox 95"/>
          <p:cNvSpPr txBox="1">
            <a:spLocks noChangeArrowheads="1"/>
          </p:cNvSpPr>
          <p:nvPr/>
        </p:nvSpPr>
        <p:spPr bwMode="auto">
          <a:xfrm>
            <a:off x="7863840" y="3283310"/>
            <a:ext cx="533400" cy="228600"/>
          </a:xfrm>
          <a:prstGeom prst="rect">
            <a:avLst/>
          </a:prstGeom>
          <a:solidFill>
            <a:schemeClr val="bg1"/>
          </a:solidFill>
          <a:ln w="9525">
            <a:noFill/>
            <a:miter lim="800000"/>
            <a:headEnd/>
            <a:tailEnd/>
          </a:ln>
        </p:spPr>
        <p:txBody>
          <a:bodyPr wrap="square" lIns="0" tIns="0" rIns="0" bIns="0" anchor="ctr" anchorCtr="1">
            <a:noAutofit/>
          </a:bodyPr>
          <a:lstStyle/>
          <a:p>
            <a:pPr algn="ctr" eaLnBrk="0" hangingPunct="0"/>
            <a:r>
              <a:rPr lang="en-US" sz="600" dirty="0" smtClean="0">
                <a:latin typeface="Comic Sans MS" pitchFamily="66" charset="0"/>
              </a:rPr>
              <a:t>Crew</a:t>
            </a:r>
          </a:p>
          <a:p>
            <a:pPr algn="ctr" eaLnBrk="0" hangingPunct="0"/>
            <a:r>
              <a:rPr lang="en-US" sz="600" dirty="0" smtClean="0">
                <a:latin typeface="Comic Sans MS" pitchFamily="66" charset="0"/>
              </a:rPr>
              <a:t>Mission</a:t>
            </a:r>
            <a:endParaRPr lang="en-US" sz="600" dirty="0">
              <a:latin typeface="Comic Sans MS" pitchFamily="66" charset="0"/>
            </a:endParaRPr>
          </a:p>
        </p:txBody>
      </p:sp>
      <p:sp>
        <p:nvSpPr>
          <p:cNvPr id="387" name="TextBox 95"/>
          <p:cNvSpPr txBox="1">
            <a:spLocks noChangeArrowheads="1"/>
          </p:cNvSpPr>
          <p:nvPr/>
        </p:nvSpPr>
        <p:spPr bwMode="auto">
          <a:xfrm>
            <a:off x="7406640" y="3283310"/>
            <a:ext cx="457200" cy="228600"/>
          </a:xfrm>
          <a:prstGeom prst="rect">
            <a:avLst/>
          </a:prstGeom>
          <a:solidFill>
            <a:schemeClr val="bg1"/>
          </a:solidFill>
          <a:ln w="9525">
            <a:noFill/>
            <a:miter lim="800000"/>
            <a:headEnd/>
            <a:tailEnd/>
          </a:ln>
        </p:spPr>
        <p:txBody>
          <a:bodyPr wrap="square" lIns="0" tIns="0" rIns="0" bIns="0" anchor="ctr" anchorCtr="1">
            <a:noAutofit/>
          </a:bodyPr>
          <a:lstStyle/>
          <a:p>
            <a:pPr algn="ctr" eaLnBrk="0" hangingPunct="0"/>
            <a:r>
              <a:rPr lang="en-US" sz="600" dirty="0" smtClean="0">
                <a:latin typeface="Comic Sans MS" pitchFamily="66" charset="0"/>
              </a:rPr>
              <a:t>Crew</a:t>
            </a:r>
          </a:p>
          <a:p>
            <a:pPr algn="ctr" eaLnBrk="0" hangingPunct="0"/>
            <a:r>
              <a:rPr lang="en-US" sz="600" dirty="0" smtClean="0">
                <a:latin typeface="Comic Sans MS" pitchFamily="66" charset="0"/>
              </a:rPr>
              <a:t>Launch</a:t>
            </a:r>
            <a:endParaRPr lang="en-US" sz="600" dirty="0">
              <a:latin typeface="Comic Sans MS" pitchFamily="66" charset="0"/>
            </a:endParaRPr>
          </a:p>
        </p:txBody>
      </p:sp>
      <p:sp>
        <p:nvSpPr>
          <p:cNvPr id="388" name="TextBox 95"/>
          <p:cNvSpPr txBox="1">
            <a:spLocks noChangeArrowheads="1"/>
          </p:cNvSpPr>
          <p:nvPr/>
        </p:nvSpPr>
        <p:spPr bwMode="auto">
          <a:xfrm>
            <a:off x="7025640" y="3283310"/>
            <a:ext cx="533400" cy="228600"/>
          </a:xfrm>
          <a:prstGeom prst="rect">
            <a:avLst/>
          </a:prstGeom>
          <a:noFill/>
          <a:ln w="9525">
            <a:noFill/>
            <a:miter lim="800000"/>
            <a:headEnd/>
            <a:tailEnd/>
          </a:ln>
        </p:spPr>
        <p:txBody>
          <a:bodyPr wrap="square" lIns="0" tIns="0" rIns="0" bIns="0" anchor="ctr" anchorCtr="1">
            <a:noAutofit/>
          </a:bodyPr>
          <a:lstStyle/>
          <a:p>
            <a:pPr algn="ctr" eaLnBrk="0" hangingPunct="0"/>
            <a:r>
              <a:rPr lang="en-US" sz="600" dirty="0" smtClean="0">
                <a:latin typeface="Comic Sans MS" pitchFamily="66" charset="0"/>
              </a:rPr>
              <a:t>Launch Campaign</a:t>
            </a:r>
            <a:endParaRPr lang="en-US" sz="600" dirty="0">
              <a:latin typeface="Comic Sans MS" pitchFamily="66" charset="0"/>
            </a:endParaRPr>
          </a:p>
        </p:txBody>
      </p:sp>
      <p:grpSp>
        <p:nvGrpSpPr>
          <p:cNvPr id="2" name="Group 155"/>
          <p:cNvGrpSpPr/>
          <p:nvPr/>
        </p:nvGrpSpPr>
        <p:grpSpPr>
          <a:xfrm>
            <a:off x="1226820" y="982980"/>
            <a:ext cx="7627620" cy="5562600"/>
            <a:chOff x="1371600" y="990600"/>
            <a:chExt cx="7620000" cy="5562600"/>
          </a:xfrm>
        </p:grpSpPr>
        <p:grpSp>
          <p:nvGrpSpPr>
            <p:cNvPr id="3" name="Group 154"/>
            <p:cNvGrpSpPr/>
            <p:nvPr/>
          </p:nvGrpSpPr>
          <p:grpSpPr>
            <a:xfrm>
              <a:off x="1371600" y="990600"/>
              <a:ext cx="7620000" cy="228600"/>
              <a:chOff x="1371600" y="990600"/>
              <a:chExt cx="7620000" cy="228600"/>
            </a:xfrm>
          </p:grpSpPr>
          <p:sp>
            <p:nvSpPr>
              <p:cNvPr id="14" name="Rectangle 13"/>
              <p:cNvSpPr/>
              <p:nvPr/>
            </p:nvSpPr>
            <p:spPr bwMode="auto">
              <a:xfrm>
                <a:off x="13716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12</a:t>
                </a:r>
              </a:p>
            </p:txBody>
          </p:sp>
          <p:sp>
            <p:nvSpPr>
              <p:cNvPr id="15" name="Rectangle 14"/>
              <p:cNvSpPr/>
              <p:nvPr/>
            </p:nvSpPr>
            <p:spPr bwMode="auto">
              <a:xfrm>
                <a:off x="16764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13</a:t>
                </a:r>
              </a:p>
            </p:txBody>
          </p:sp>
          <p:sp>
            <p:nvSpPr>
              <p:cNvPr id="16" name="Rectangle 15"/>
              <p:cNvSpPr/>
              <p:nvPr/>
            </p:nvSpPr>
            <p:spPr bwMode="auto">
              <a:xfrm>
                <a:off x="19812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14</a:t>
                </a:r>
              </a:p>
            </p:txBody>
          </p:sp>
          <p:sp>
            <p:nvSpPr>
              <p:cNvPr id="17" name="Rectangle 16"/>
              <p:cNvSpPr/>
              <p:nvPr/>
            </p:nvSpPr>
            <p:spPr bwMode="auto">
              <a:xfrm>
                <a:off x="22860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15</a:t>
                </a:r>
              </a:p>
            </p:txBody>
          </p:sp>
          <p:sp>
            <p:nvSpPr>
              <p:cNvPr id="18" name="Rectangle 17"/>
              <p:cNvSpPr/>
              <p:nvPr/>
            </p:nvSpPr>
            <p:spPr bwMode="auto">
              <a:xfrm>
                <a:off x="25908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16</a:t>
                </a:r>
              </a:p>
            </p:txBody>
          </p:sp>
          <p:sp>
            <p:nvSpPr>
              <p:cNvPr id="19" name="Rectangle 18"/>
              <p:cNvSpPr/>
              <p:nvPr/>
            </p:nvSpPr>
            <p:spPr bwMode="auto">
              <a:xfrm>
                <a:off x="28956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17</a:t>
                </a:r>
              </a:p>
            </p:txBody>
          </p:sp>
          <p:sp>
            <p:nvSpPr>
              <p:cNvPr id="20" name="Rectangle 19"/>
              <p:cNvSpPr/>
              <p:nvPr/>
            </p:nvSpPr>
            <p:spPr bwMode="auto">
              <a:xfrm>
                <a:off x="32004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18</a:t>
                </a:r>
              </a:p>
            </p:txBody>
          </p:sp>
          <p:sp>
            <p:nvSpPr>
              <p:cNvPr id="21" name="Rectangle 20"/>
              <p:cNvSpPr/>
              <p:nvPr/>
            </p:nvSpPr>
            <p:spPr bwMode="auto">
              <a:xfrm>
                <a:off x="35052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19</a:t>
                </a:r>
              </a:p>
            </p:txBody>
          </p:sp>
          <p:sp>
            <p:nvSpPr>
              <p:cNvPr id="22" name="Rectangle 21"/>
              <p:cNvSpPr/>
              <p:nvPr/>
            </p:nvSpPr>
            <p:spPr bwMode="auto">
              <a:xfrm>
                <a:off x="3810000" y="990600"/>
                <a:ext cx="304800" cy="228600"/>
              </a:xfrm>
              <a:prstGeom prst="rect">
                <a:avLst/>
              </a:prstGeom>
              <a:solidFill>
                <a:srgbClr val="CCFFFF"/>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20</a:t>
                </a:r>
              </a:p>
            </p:txBody>
          </p:sp>
          <p:sp>
            <p:nvSpPr>
              <p:cNvPr id="23" name="Rectangle 22"/>
              <p:cNvSpPr/>
              <p:nvPr/>
            </p:nvSpPr>
            <p:spPr bwMode="auto">
              <a:xfrm>
                <a:off x="4114800" y="990600"/>
                <a:ext cx="304800" cy="228600"/>
              </a:xfrm>
              <a:prstGeom prst="rect">
                <a:avLst/>
              </a:prstGeom>
              <a:solidFill>
                <a:srgbClr val="CCFFFF"/>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21</a:t>
                </a:r>
              </a:p>
            </p:txBody>
          </p:sp>
          <p:sp>
            <p:nvSpPr>
              <p:cNvPr id="24" name="Rectangle 23"/>
              <p:cNvSpPr/>
              <p:nvPr/>
            </p:nvSpPr>
            <p:spPr bwMode="auto">
              <a:xfrm>
                <a:off x="4419600" y="990600"/>
                <a:ext cx="304800" cy="228600"/>
              </a:xfrm>
              <a:prstGeom prst="rect">
                <a:avLst/>
              </a:prstGeom>
              <a:solidFill>
                <a:srgbClr val="CCFFFF"/>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22</a:t>
                </a:r>
              </a:p>
            </p:txBody>
          </p:sp>
          <p:sp>
            <p:nvSpPr>
              <p:cNvPr id="25" name="Rectangle 24"/>
              <p:cNvSpPr/>
              <p:nvPr/>
            </p:nvSpPr>
            <p:spPr bwMode="auto">
              <a:xfrm>
                <a:off x="4724400" y="990600"/>
                <a:ext cx="304800" cy="228600"/>
              </a:xfrm>
              <a:prstGeom prst="rect">
                <a:avLst/>
              </a:prstGeom>
              <a:solidFill>
                <a:srgbClr val="CCFFFF"/>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23</a:t>
                </a:r>
              </a:p>
            </p:txBody>
          </p:sp>
          <p:sp>
            <p:nvSpPr>
              <p:cNvPr id="26" name="Rectangle 25"/>
              <p:cNvSpPr/>
              <p:nvPr/>
            </p:nvSpPr>
            <p:spPr bwMode="auto">
              <a:xfrm>
                <a:off x="5029200" y="990600"/>
                <a:ext cx="304800" cy="228600"/>
              </a:xfrm>
              <a:prstGeom prst="rect">
                <a:avLst/>
              </a:prstGeom>
              <a:solidFill>
                <a:srgbClr val="CCFFFF"/>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24</a:t>
                </a:r>
              </a:p>
            </p:txBody>
          </p:sp>
          <p:sp>
            <p:nvSpPr>
              <p:cNvPr id="27" name="Rectangle 26"/>
              <p:cNvSpPr/>
              <p:nvPr/>
            </p:nvSpPr>
            <p:spPr bwMode="auto">
              <a:xfrm>
                <a:off x="53340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25</a:t>
                </a:r>
              </a:p>
            </p:txBody>
          </p:sp>
          <p:sp>
            <p:nvSpPr>
              <p:cNvPr id="28" name="Rectangle 27"/>
              <p:cNvSpPr/>
              <p:nvPr/>
            </p:nvSpPr>
            <p:spPr bwMode="auto">
              <a:xfrm>
                <a:off x="56388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26</a:t>
                </a:r>
              </a:p>
            </p:txBody>
          </p:sp>
          <p:sp>
            <p:nvSpPr>
              <p:cNvPr id="29" name="Rectangle 28"/>
              <p:cNvSpPr/>
              <p:nvPr/>
            </p:nvSpPr>
            <p:spPr bwMode="auto">
              <a:xfrm>
                <a:off x="59436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27</a:t>
                </a:r>
              </a:p>
            </p:txBody>
          </p:sp>
          <p:sp>
            <p:nvSpPr>
              <p:cNvPr id="30" name="Rectangle 29"/>
              <p:cNvSpPr/>
              <p:nvPr/>
            </p:nvSpPr>
            <p:spPr bwMode="auto">
              <a:xfrm>
                <a:off x="62484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28</a:t>
                </a:r>
              </a:p>
            </p:txBody>
          </p:sp>
          <p:sp>
            <p:nvSpPr>
              <p:cNvPr id="31" name="Rectangle 30"/>
              <p:cNvSpPr/>
              <p:nvPr/>
            </p:nvSpPr>
            <p:spPr bwMode="auto">
              <a:xfrm>
                <a:off x="6553200" y="990600"/>
                <a:ext cx="304800" cy="228600"/>
              </a:xfrm>
              <a:prstGeom prst="rect">
                <a:avLst/>
              </a:prstGeom>
              <a:solidFill>
                <a:srgbClr val="CC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29</a:t>
                </a:r>
              </a:p>
            </p:txBody>
          </p:sp>
          <p:sp>
            <p:nvSpPr>
              <p:cNvPr id="32" name="Rectangle 31"/>
              <p:cNvSpPr/>
              <p:nvPr/>
            </p:nvSpPr>
            <p:spPr bwMode="auto">
              <a:xfrm>
                <a:off x="68580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30</a:t>
                </a:r>
              </a:p>
            </p:txBody>
          </p:sp>
          <p:sp>
            <p:nvSpPr>
              <p:cNvPr id="33" name="Rectangle 32"/>
              <p:cNvSpPr/>
              <p:nvPr/>
            </p:nvSpPr>
            <p:spPr bwMode="auto">
              <a:xfrm>
                <a:off x="71628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31</a:t>
                </a:r>
              </a:p>
            </p:txBody>
          </p:sp>
          <p:sp>
            <p:nvSpPr>
              <p:cNvPr id="34" name="Rectangle 33"/>
              <p:cNvSpPr/>
              <p:nvPr/>
            </p:nvSpPr>
            <p:spPr bwMode="auto">
              <a:xfrm>
                <a:off x="74676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32</a:t>
                </a:r>
              </a:p>
            </p:txBody>
          </p:sp>
          <p:sp>
            <p:nvSpPr>
              <p:cNvPr id="35" name="Rectangle 34"/>
              <p:cNvSpPr/>
              <p:nvPr/>
            </p:nvSpPr>
            <p:spPr bwMode="auto">
              <a:xfrm>
                <a:off x="77724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33</a:t>
                </a:r>
              </a:p>
            </p:txBody>
          </p:sp>
          <p:sp>
            <p:nvSpPr>
              <p:cNvPr id="36" name="Rectangle 35"/>
              <p:cNvSpPr/>
              <p:nvPr/>
            </p:nvSpPr>
            <p:spPr bwMode="auto">
              <a:xfrm>
                <a:off x="8077200" y="990600"/>
                <a:ext cx="304800" cy="228600"/>
              </a:xfrm>
              <a:prstGeom prst="rect">
                <a:avLst/>
              </a:prstGeom>
              <a:solidFill>
                <a:srgbClr val="FFFFCC"/>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a:latin typeface="+mn-lt"/>
                    <a:ea typeface="ＭＳ Ｐゴシック" charset="-128"/>
                  </a:rPr>
                  <a:t>34</a:t>
                </a:r>
              </a:p>
            </p:txBody>
          </p:sp>
          <p:sp>
            <p:nvSpPr>
              <p:cNvPr id="153" name="Rectangle 152"/>
              <p:cNvSpPr/>
              <p:nvPr/>
            </p:nvSpPr>
            <p:spPr bwMode="auto">
              <a:xfrm>
                <a:off x="8382000" y="990600"/>
                <a:ext cx="304800" cy="228600"/>
              </a:xfrm>
              <a:prstGeom prst="rect">
                <a:avLst/>
              </a:prstGeom>
              <a:solidFill>
                <a:srgbClr val="CCFFFF"/>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smtClean="0">
                    <a:latin typeface="+mn-lt"/>
                    <a:ea typeface="ＭＳ Ｐゴシック" charset="-128"/>
                  </a:rPr>
                  <a:t>35</a:t>
                </a:r>
                <a:endParaRPr lang="en-US" sz="800" dirty="0">
                  <a:latin typeface="+mn-lt"/>
                  <a:ea typeface="ＭＳ Ｐゴシック" charset="-128"/>
                </a:endParaRPr>
              </a:p>
            </p:txBody>
          </p:sp>
          <p:sp>
            <p:nvSpPr>
              <p:cNvPr id="154" name="Rectangle 153"/>
              <p:cNvSpPr/>
              <p:nvPr/>
            </p:nvSpPr>
            <p:spPr bwMode="auto">
              <a:xfrm>
                <a:off x="8686800" y="990600"/>
                <a:ext cx="304800" cy="228600"/>
              </a:xfrm>
              <a:prstGeom prst="rect">
                <a:avLst/>
              </a:prstGeom>
              <a:solidFill>
                <a:srgbClr val="CCFFFF"/>
              </a:solidFill>
              <a:ln w="6350" cap="flat" cmpd="sng" algn="ctr">
                <a:solidFill>
                  <a:schemeClr val="tx1"/>
                </a:solidFill>
                <a:prstDash val="solid"/>
                <a:round/>
                <a:headEnd type="none" w="med" len="med"/>
                <a:tailEnd type="none" w="med" len="med"/>
              </a:ln>
              <a:effectLst/>
            </p:spPr>
            <p:txBody>
              <a:bodyPr/>
              <a:lstStyle/>
              <a:p>
                <a:pPr algn="ctr" eaLnBrk="0" hangingPunct="0">
                  <a:defRPr/>
                </a:pPr>
                <a:r>
                  <a:rPr lang="en-US" sz="800" dirty="0" smtClean="0">
                    <a:latin typeface="+mn-lt"/>
                    <a:ea typeface="ＭＳ Ｐゴシック" charset="-128"/>
                  </a:rPr>
                  <a:t>36</a:t>
                </a:r>
                <a:endParaRPr lang="en-US" sz="800" dirty="0">
                  <a:latin typeface="+mn-lt"/>
                  <a:ea typeface="ＭＳ Ｐゴシック" charset="-128"/>
                </a:endParaRPr>
              </a:p>
            </p:txBody>
          </p:sp>
        </p:grpSp>
        <p:cxnSp>
          <p:nvCxnSpPr>
            <p:cNvPr id="7" name="Straight Connector 6"/>
            <p:cNvCxnSpPr/>
            <p:nvPr/>
          </p:nvCxnSpPr>
          <p:spPr bwMode="auto">
            <a:xfrm rot="5400000">
              <a:off x="-381000" y="3886200"/>
              <a:ext cx="53340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rot="5400000">
              <a:off x="1143000" y="3886200"/>
              <a:ext cx="53340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rot="5400000">
              <a:off x="2667000" y="3886200"/>
              <a:ext cx="53340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4191000" y="3886200"/>
              <a:ext cx="53340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sp>
          <p:nvSpPr>
            <p:cNvPr id="11" name="Rectangle 10"/>
            <p:cNvSpPr/>
            <p:nvPr/>
          </p:nvSpPr>
          <p:spPr bwMode="auto">
            <a:xfrm>
              <a:off x="1371600" y="990600"/>
              <a:ext cx="7620000" cy="5562600"/>
            </a:xfrm>
            <a:prstGeom prst="rect">
              <a:avLst/>
            </a:prstGeom>
            <a:noFill/>
            <a:ln w="28575" cap="flat" cmpd="sng" algn="ctr">
              <a:solidFill>
                <a:schemeClr val="tx1"/>
              </a:solidFill>
              <a:prstDash val="solid"/>
              <a:round/>
              <a:headEnd type="none" w="med" len="med"/>
              <a:tailEnd type="none" w="med" len="med"/>
            </a:ln>
            <a:effectLst/>
          </p:spPr>
          <p:txBody>
            <a:bodyPr/>
            <a:lstStyle/>
            <a:p>
              <a:pPr algn="ctr" eaLnBrk="0" hangingPunct="0">
                <a:defRPr/>
              </a:pPr>
              <a:endParaRPr lang="en-US" sz="900">
                <a:latin typeface="Times New Roman" pitchFamily="18" charset="0"/>
                <a:ea typeface="ＭＳ Ｐゴシック" charset="-128"/>
              </a:endParaRPr>
            </a:p>
          </p:txBody>
        </p:sp>
        <p:cxnSp>
          <p:nvCxnSpPr>
            <p:cNvPr id="152" name="Straight Connector 151"/>
            <p:cNvCxnSpPr/>
            <p:nvPr/>
          </p:nvCxnSpPr>
          <p:spPr bwMode="auto">
            <a:xfrm rot="5400000">
              <a:off x="5714999" y="3886200"/>
              <a:ext cx="53340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grpSp>
      <p:sp>
        <p:nvSpPr>
          <p:cNvPr id="382" name="Rectangle 381"/>
          <p:cNvSpPr/>
          <p:nvPr/>
        </p:nvSpPr>
        <p:spPr>
          <a:xfrm>
            <a:off x="7635240" y="3076592"/>
            <a:ext cx="914400" cy="152400"/>
          </a:xfrm>
          <a:prstGeom prst="rect">
            <a:avLst/>
          </a:prstGeom>
          <a:solidFill>
            <a:schemeClr val="accent1"/>
          </a:solidFill>
          <a:ln w="317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sz="2000" dirty="0" smtClean="0"/>
              <a:t>Habitat Systems Strategic Roadmap: Nominal</a:t>
            </a:r>
            <a:endParaRPr lang="en-US" sz="2000" dirty="0"/>
          </a:p>
        </p:txBody>
      </p:sp>
      <p:cxnSp>
        <p:nvCxnSpPr>
          <p:cNvPr id="157" name="Straight Connector 156"/>
          <p:cNvCxnSpPr/>
          <p:nvPr/>
        </p:nvCxnSpPr>
        <p:spPr bwMode="auto">
          <a:xfrm>
            <a:off x="1234440" y="3596640"/>
            <a:ext cx="7620000" cy="0"/>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158" name="Diamond 157"/>
          <p:cNvSpPr/>
          <p:nvPr/>
        </p:nvSpPr>
        <p:spPr bwMode="auto">
          <a:xfrm>
            <a:off x="2827020" y="1295400"/>
            <a:ext cx="152400" cy="152400"/>
          </a:xfrm>
          <a:prstGeom prst="diamond">
            <a:avLst/>
          </a:prstGeom>
          <a:solidFill>
            <a:schemeClr val="accent6"/>
          </a:solidFill>
          <a:ln w="3175" cap="flat" cmpd="sng" algn="ctr">
            <a:solidFill>
              <a:schemeClr val="accent6"/>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159" name="TextBox 95"/>
          <p:cNvSpPr txBox="1">
            <a:spLocks noChangeArrowheads="1"/>
          </p:cNvSpPr>
          <p:nvPr/>
        </p:nvSpPr>
        <p:spPr bwMode="auto">
          <a:xfrm>
            <a:off x="2217420" y="1263650"/>
            <a:ext cx="609600" cy="276999"/>
          </a:xfrm>
          <a:prstGeom prst="rect">
            <a:avLst/>
          </a:prstGeom>
          <a:solidFill>
            <a:schemeClr val="bg1"/>
          </a:solidFill>
          <a:ln w="9525">
            <a:noFill/>
            <a:miter lim="800000"/>
            <a:headEnd/>
            <a:tailEnd/>
          </a:ln>
        </p:spPr>
        <p:txBody>
          <a:bodyPr>
            <a:spAutoFit/>
          </a:bodyPr>
          <a:lstStyle/>
          <a:p>
            <a:pPr algn="r" eaLnBrk="0" hangingPunct="0"/>
            <a:r>
              <a:rPr lang="en-US" sz="600" dirty="0">
                <a:latin typeface="Comic Sans MS" pitchFamily="66" charset="0"/>
              </a:rPr>
              <a:t>Heavy </a:t>
            </a:r>
            <a:r>
              <a:rPr lang="en-US" sz="600" dirty="0" smtClean="0">
                <a:latin typeface="Comic Sans MS" pitchFamily="66" charset="0"/>
              </a:rPr>
              <a:t>Lift/Orion </a:t>
            </a:r>
            <a:endParaRPr lang="en-US" sz="600" dirty="0">
              <a:latin typeface="Comic Sans MS" pitchFamily="66" charset="0"/>
            </a:endParaRPr>
          </a:p>
        </p:txBody>
      </p:sp>
      <p:sp>
        <p:nvSpPr>
          <p:cNvPr id="160" name="TextBox 159"/>
          <p:cNvSpPr txBox="1"/>
          <p:nvPr/>
        </p:nvSpPr>
        <p:spPr>
          <a:xfrm>
            <a:off x="0" y="1219200"/>
            <a:ext cx="1371600" cy="461963"/>
          </a:xfrm>
          <a:prstGeom prst="rect">
            <a:avLst/>
          </a:prstGeom>
          <a:noFill/>
        </p:spPr>
        <p:txBody>
          <a:bodyPr>
            <a:spAutoFit/>
          </a:bodyPr>
          <a:lstStyle/>
          <a:p>
            <a:pPr eaLnBrk="0" hangingPunct="0">
              <a:defRPr/>
            </a:pPr>
            <a:r>
              <a:rPr lang="en-US" sz="1200" b="1" dirty="0">
                <a:latin typeface="Comic Sans MS" pitchFamily="66" charset="0"/>
                <a:ea typeface="ＭＳ Ｐゴシック" charset="-128"/>
              </a:rPr>
              <a:t>Significant Events</a:t>
            </a:r>
          </a:p>
        </p:txBody>
      </p:sp>
      <p:sp>
        <p:nvSpPr>
          <p:cNvPr id="216" name="TextBox 215"/>
          <p:cNvSpPr txBox="1"/>
          <p:nvPr/>
        </p:nvSpPr>
        <p:spPr>
          <a:xfrm>
            <a:off x="0" y="3729038"/>
            <a:ext cx="1371600" cy="461665"/>
          </a:xfrm>
          <a:prstGeom prst="rect">
            <a:avLst/>
          </a:prstGeom>
          <a:noFill/>
        </p:spPr>
        <p:txBody>
          <a:bodyPr>
            <a:spAutoFit/>
          </a:bodyPr>
          <a:lstStyle/>
          <a:p>
            <a:pPr eaLnBrk="0" hangingPunct="0">
              <a:defRPr/>
            </a:pPr>
            <a:r>
              <a:rPr lang="en-US" sz="1200" b="1" dirty="0" smtClean="0">
                <a:latin typeface="Comic Sans MS" pitchFamily="66" charset="0"/>
                <a:ea typeface="ＭＳ Ｐゴシック" charset="-128"/>
              </a:rPr>
              <a:t>Technology </a:t>
            </a:r>
            <a:r>
              <a:rPr lang="en-US" sz="1200" b="1" dirty="0">
                <a:latin typeface="Comic Sans MS" pitchFamily="66" charset="0"/>
                <a:ea typeface="ＭＳ Ｐゴシック" charset="-128"/>
              </a:rPr>
              <a:t>Gaps</a:t>
            </a:r>
          </a:p>
        </p:txBody>
      </p:sp>
      <p:sp>
        <p:nvSpPr>
          <p:cNvPr id="222" name="Rectangle 221"/>
          <p:cNvSpPr/>
          <p:nvPr/>
        </p:nvSpPr>
        <p:spPr bwMode="auto">
          <a:xfrm>
            <a:off x="1226820" y="1600200"/>
            <a:ext cx="2743200" cy="152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nchorCtr="1"/>
          <a:lstStyle/>
          <a:p>
            <a:pPr algn="ctr" eaLnBrk="0" hangingPunct="0">
              <a:defRPr/>
            </a:pPr>
            <a:r>
              <a:rPr lang="en-US" sz="800" b="1" dirty="0">
                <a:latin typeface="Comic Sans MS" pitchFamily="66" charset="0"/>
                <a:ea typeface="ＭＳ Ｐゴシック" charset="-128"/>
              </a:rPr>
              <a:t> International Space Station</a:t>
            </a:r>
            <a:endParaRPr lang="en-US" sz="800" dirty="0">
              <a:latin typeface="Comic Sans MS" pitchFamily="66" charset="0"/>
              <a:ea typeface="ＭＳ Ｐゴシック" charset="-128"/>
            </a:endParaRPr>
          </a:p>
        </p:txBody>
      </p:sp>
      <p:cxnSp>
        <p:nvCxnSpPr>
          <p:cNvPr id="224" name="Straight Arrow Connector 301"/>
          <p:cNvCxnSpPr>
            <a:cxnSpLocks noChangeShapeType="1"/>
          </p:cNvCxnSpPr>
          <p:nvPr/>
        </p:nvCxnSpPr>
        <p:spPr bwMode="auto">
          <a:xfrm flipV="1">
            <a:off x="3314700" y="3467100"/>
            <a:ext cx="0" cy="381000"/>
          </a:xfrm>
          <a:prstGeom prst="straightConnector1">
            <a:avLst/>
          </a:prstGeom>
          <a:noFill/>
          <a:ln w="25400" algn="ctr">
            <a:solidFill>
              <a:schemeClr val="accent2"/>
            </a:solidFill>
            <a:round/>
            <a:headEnd/>
            <a:tailEnd type="triangle" w="med" len="med"/>
          </a:ln>
        </p:spPr>
      </p:cxnSp>
      <p:sp>
        <p:nvSpPr>
          <p:cNvPr id="256" name="TextBox 95"/>
          <p:cNvSpPr txBox="1">
            <a:spLocks noChangeArrowheads="1"/>
          </p:cNvSpPr>
          <p:nvPr/>
        </p:nvSpPr>
        <p:spPr bwMode="auto">
          <a:xfrm>
            <a:off x="1226818" y="3627120"/>
            <a:ext cx="1607821" cy="754053"/>
          </a:xfrm>
          <a:prstGeom prst="rect">
            <a:avLst/>
          </a:prstGeom>
          <a:noFill/>
          <a:ln w="9525">
            <a:noFill/>
            <a:miter lim="800000"/>
            <a:headEnd/>
            <a:tailEnd/>
          </a:ln>
        </p:spPr>
        <p:txBody>
          <a:bodyPr wrap="square">
            <a:spAutoFit/>
          </a:bodyPr>
          <a:lstStyle/>
          <a:p>
            <a:pPr eaLnBrk="0" hangingPunct="0">
              <a:spcAft>
                <a:spcPts val="0"/>
              </a:spcAft>
              <a:defRPr/>
            </a:pPr>
            <a:r>
              <a:rPr lang="en-US" sz="800" b="1" dirty="0">
                <a:latin typeface="Comic Sans MS" pitchFamily="66" charset="0"/>
              </a:rPr>
              <a:t>Life </a:t>
            </a:r>
            <a:r>
              <a:rPr lang="en-US" sz="800" b="1" dirty="0" smtClean="0">
                <a:latin typeface="Comic Sans MS" pitchFamily="66" charset="0"/>
              </a:rPr>
              <a:t>Support Gaps</a:t>
            </a:r>
            <a:endParaRPr lang="en-US" sz="800" b="1" dirty="0">
              <a:latin typeface="Comic Sans MS" pitchFamily="66" charset="0"/>
            </a:endParaRP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Highly reliable, maintainable subsystems  </a:t>
            </a:r>
            <a:endParaRPr lang="en-US" sz="700" dirty="0">
              <a:latin typeface="Comic Sans MS" pitchFamily="66" charset="0"/>
            </a:endParaRP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Operation at 70.3 </a:t>
            </a:r>
            <a:r>
              <a:rPr lang="en-US" sz="700" dirty="0" err="1" smtClean="0">
                <a:latin typeface="Comic Sans MS" pitchFamily="66" charset="0"/>
              </a:rPr>
              <a:t>kPa</a:t>
            </a:r>
            <a:r>
              <a:rPr lang="en-US" sz="700" dirty="0" smtClean="0">
                <a:latin typeface="Comic Sans MS" pitchFamily="66" charset="0"/>
              </a:rPr>
              <a:t> atmosphere</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Increased closure for Mars</a:t>
            </a:r>
          </a:p>
        </p:txBody>
      </p:sp>
      <p:sp>
        <p:nvSpPr>
          <p:cNvPr id="262" name="Diamond 261"/>
          <p:cNvSpPr/>
          <p:nvPr/>
        </p:nvSpPr>
        <p:spPr bwMode="auto">
          <a:xfrm>
            <a:off x="3238500" y="3749040"/>
            <a:ext cx="152400" cy="152400"/>
          </a:xfrm>
          <a:prstGeom prst="diamond">
            <a:avLst/>
          </a:prstGeom>
          <a:solidFill>
            <a:schemeClr val="bg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65" name="TextBox 95"/>
          <p:cNvSpPr txBox="1">
            <a:spLocks noChangeArrowheads="1"/>
          </p:cNvSpPr>
          <p:nvPr/>
        </p:nvSpPr>
        <p:spPr bwMode="auto">
          <a:xfrm>
            <a:off x="1203960" y="4427220"/>
            <a:ext cx="1524000" cy="969496"/>
          </a:xfrm>
          <a:prstGeom prst="rect">
            <a:avLst/>
          </a:prstGeom>
          <a:noFill/>
          <a:ln w="9525">
            <a:noFill/>
            <a:miter lim="800000"/>
            <a:headEnd/>
            <a:tailEnd/>
          </a:ln>
        </p:spPr>
        <p:txBody>
          <a:bodyPr wrap="square">
            <a:spAutoFit/>
          </a:bodyPr>
          <a:lstStyle/>
          <a:p>
            <a:pPr eaLnBrk="0" hangingPunct="0">
              <a:spcAft>
                <a:spcPts val="0"/>
              </a:spcAft>
              <a:defRPr/>
            </a:pPr>
            <a:r>
              <a:rPr lang="en-US" sz="800" b="1" dirty="0" smtClean="0">
                <a:latin typeface="Comic Sans MS" pitchFamily="66" charset="0"/>
              </a:rPr>
              <a:t>HRP Gaps</a:t>
            </a:r>
            <a:endParaRPr lang="en-US" sz="800" b="1" dirty="0">
              <a:latin typeface="Comic Sans MS" pitchFamily="66" charset="0"/>
            </a:endParaRP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Behavioral health/Volume</a:t>
            </a:r>
            <a:endParaRPr lang="en-US" sz="700" dirty="0">
              <a:latin typeface="Comic Sans MS" pitchFamily="66" charset="0"/>
            </a:endParaRP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Long duration physiological countermeasures (bone density loss, VI/IP)</a:t>
            </a:r>
            <a:endParaRPr lang="en-US" sz="700" dirty="0">
              <a:latin typeface="Comic Sans MS" pitchFamily="66" charset="0"/>
            </a:endParaRP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Long duration, no abort medical care</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Long duration food</a:t>
            </a:r>
            <a:endParaRPr lang="en-US" sz="700" dirty="0">
              <a:latin typeface="Comic Sans MS" pitchFamily="66" charset="0"/>
            </a:endParaRPr>
          </a:p>
        </p:txBody>
      </p:sp>
      <p:pic>
        <p:nvPicPr>
          <p:cNvPr id="272" name="Picture 279" descr="mars.png"/>
          <p:cNvPicPr>
            <a:picLocks noChangeAspect="1"/>
          </p:cNvPicPr>
          <p:nvPr/>
        </p:nvPicPr>
        <p:blipFill>
          <a:blip r:embed="rId3" cstate="print"/>
          <a:srcRect/>
          <a:stretch>
            <a:fillRect/>
          </a:stretch>
        </p:blipFill>
        <p:spPr bwMode="auto">
          <a:xfrm>
            <a:off x="7744460" y="1435100"/>
            <a:ext cx="393700" cy="393700"/>
          </a:xfrm>
          <a:prstGeom prst="rect">
            <a:avLst/>
          </a:prstGeom>
          <a:noFill/>
          <a:ln w="9525">
            <a:noFill/>
            <a:miter lim="800000"/>
            <a:headEnd/>
            <a:tailEnd/>
          </a:ln>
        </p:spPr>
      </p:pic>
      <p:sp>
        <p:nvSpPr>
          <p:cNvPr id="273" name="TextBox 74"/>
          <p:cNvSpPr txBox="1">
            <a:spLocks noChangeArrowheads="1"/>
          </p:cNvSpPr>
          <p:nvPr/>
        </p:nvSpPr>
        <p:spPr bwMode="auto">
          <a:xfrm>
            <a:off x="7620000" y="1219200"/>
            <a:ext cx="609600" cy="276999"/>
          </a:xfrm>
          <a:prstGeom prst="rect">
            <a:avLst/>
          </a:prstGeom>
          <a:noFill/>
          <a:ln w="9525">
            <a:noFill/>
            <a:miter lim="800000"/>
            <a:headEnd/>
            <a:tailEnd/>
          </a:ln>
        </p:spPr>
        <p:txBody>
          <a:bodyPr>
            <a:spAutoFit/>
          </a:bodyPr>
          <a:lstStyle/>
          <a:p>
            <a:pPr algn="ctr" eaLnBrk="0" hangingPunct="0"/>
            <a:r>
              <a:rPr lang="en-US" sz="600" b="1" dirty="0" smtClean="0">
                <a:latin typeface="Comic Sans MS" pitchFamily="66" charset="0"/>
              </a:rPr>
              <a:t>Humans to Mars Orbit</a:t>
            </a:r>
            <a:endParaRPr lang="en-US" sz="600" b="1" dirty="0">
              <a:latin typeface="Comic Sans MS" pitchFamily="66" charset="0"/>
            </a:endParaRPr>
          </a:p>
        </p:txBody>
      </p:sp>
      <p:cxnSp>
        <p:nvCxnSpPr>
          <p:cNvPr id="274" name="Straight Connector 273"/>
          <p:cNvCxnSpPr/>
          <p:nvPr/>
        </p:nvCxnSpPr>
        <p:spPr bwMode="auto">
          <a:xfrm>
            <a:off x="1196340" y="1919874"/>
            <a:ext cx="7620000" cy="0"/>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275" name="Rectangle 274"/>
          <p:cNvSpPr/>
          <p:nvPr/>
        </p:nvSpPr>
        <p:spPr bwMode="auto">
          <a:xfrm>
            <a:off x="1743547" y="2049326"/>
            <a:ext cx="4800600" cy="152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nchorCtr="1"/>
          <a:lstStyle/>
          <a:p>
            <a:pPr algn="ctr" eaLnBrk="0" hangingPunct="0">
              <a:defRPr/>
            </a:pPr>
            <a:r>
              <a:rPr lang="en-US" sz="800" b="1" dirty="0">
                <a:latin typeface="Comic Sans MS" pitchFamily="66" charset="0"/>
                <a:ea typeface="ＭＳ Ｐゴシック" charset="-128"/>
              </a:rPr>
              <a:t> Large Scale Integrated Tests </a:t>
            </a:r>
            <a:r>
              <a:rPr lang="en-US" sz="800" dirty="0">
                <a:latin typeface="Comic Sans MS" pitchFamily="66" charset="0"/>
                <a:ea typeface="ＭＳ Ｐゴシック" charset="-128"/>
              </a:rPr>
              <a:t>(Earth Lab, </a:t>
            </a:r>
            <a:r>
              <a:rPr lang="en-US" sz="800" dirty="0" smtClean="0">
                <a:latin typeface="Comic Sans MS" pitchFamily="66" charset="0"/>
                <a:ea typeface="ＭＳ Ｐゴシック" charset="-128"/>
              </a:rPr>
              <a:t>Analogs, ISS)</a:t>
            </a:r>
            <a:endParaRPr lang="en-US" sz="800" dirty="0">
              <a:latin typeface="Comic Sans MS" pitchFamily="66" charset="0"/>
              <a:ea typeface="ＭＳ Ｐゴシック" charset="-128"/>
            </a:endParaRPr>
          </a:p>
        </p:txBody>
      </p:sp>
      <p:sp>
        <p:nvSpPr>
          <p:cNvPr id="282" name="TextBox 334"/>
          <p:cNvSpPr txBox="1">
            <a:spLocks noChangeArrowheads="1"/>
          </p:cNvSpPr>
          <p:nvPr/>
        </p:nvSpPr>
        <p:spPr bwMode="auto">
          <a:xfrm>
            <a:off x="2995565" y="2557861"/>
            <a:ext cx="1524000" cy="215444"/>
          </a:xfrm>
          <a:prstGeom prst="rect">
            <a:avLst/>
          </a:prstGeom>
          <a:noFill/>
          <a:ln w="9525">
            <a:noFill/>
            <a:miter lim="800000"/>
            <a:headEnd/>
            <a:tailEnd/>
          </a:ln>
        </p:spPr>
        <p:txBody>
          <a:bodyPr wrap="square">
            <a:spAutoFit/>
          </a:bodyPr>
          <a:lstStyle/>
          <a:p>
            <a:pPr eaLnBrk="0" hangingPunct="0"/>
            <a:r>
              <a:rPr lang="en-US" sz="800" b="1" dirty="0" smtClean="0">
                <a:latin typeface="Comic Sans MS" pitchFamily="66" charset="0"/>
              </a:rPr>
              <a:t>Deep Space Habitat</a:t>
            </a:r>
            <a:endParaRPr lang="en-US" sz="800" b="1" dirty="0">
              <a:latin typeface="Comic Sans MS" pitchFamily="66" charset="0"/>
            </a:endParaRPr>
          </a:p>
        </p:txBody>
      </p:sp>
      <p:cxnSp>
        <p:nvCxnSpPr>
          <p:cNvPr id="349" name="Straight Arrow Connector 334"/>
          <p:cNvCxnSpPr>
            <a:cxnSpLocks noChangeShapeType="1"/>
            <a:stCxn id="365" idx="0"/>
            <a:endCxn id="272" idx="2"/>
          </p:cNvCxnSpPr>
          <p:nvPr/>
        </p:nvCxnSpPr>
        <p:spPr bwMode="auto">
          <a:xfrm flipV="1">
            <a:off x="7940040" y="1828800"/>
            <a:ext cx="1270" cy="1247792"/>
          </a:xfrm>
          <a:prstGeom prst="straightConnector1">
            <a:avLst/>
          </a:prstGeom>
          <a:noFill/>
          <a:ln w="25400" algn="ctr">
            <a:solidFill>
              <a:srgbClr val="FF0000"/>
            </a:solidFill>
            <a:round/>
            <a:headEnd/>
            <a:tailEnd type="triangle" w="med" len="med"/>
          </a:ln>
        </p:spPr>
      </p:cxnSp>
      <p:cxnSp>
        <p:nvCxnSpPr>
          <p:cNvPr id="350" name="Straight Arrow Connector 334"/>
          <p:cNvCxnSpPr>
            <a:cxnSpLocks noChangeShapeType="1"/>
          </p:cNvCxnSpPr>
          <p:nvPr/>
        </p:nvCxnSpPr>
        <p:spPr bwMode="auto">
          <a:xfrm>
            <a:off x="6560820" y="1440180"/>
            <a:ext cx="0" cy="1645920"/>
          </a:xfrm>
          <a:prstGeom prst="straightConnector1">
            <a:avLst/>
          </a:prstGeom>
          <a:noFill/>
          <a:ln w="25400" algn="ctr">
            <a:solidFill>
              <a:schemeClr val="accent2"/>
            </a:solidFill>
            <a:round/>
            <a:headEnd/>
            <a:tailEnd type="triangle" w="med" len="med"/>
          </a:ln>
        </p:spPr>
      </p:cxnSp>
      <p:sp>
        <p:nvSpPr>
          <p:cNvPr id="354" name="Diamond 353"/>
          <p:cNvSpPr/>
          <p:nvPr/>
        </p:nvSpPr>
        <p:spPr bwMode="auto">
          <a:xfrm>
            <a:off x="1912620" y="1295400"/>
            <a:ext cx="152400" cy="152400"/>
          </a:xfrm>
          <a:prstGeom prst="diamond">
            <a:avLst/>
          </a:prstGeom>
          <a:solidFill>
            <a:schemeClr val="accent6"/>
          </a:solidFill>
          <a:ln w="3175" cap="flat" cmpd="sng" algn="ctr">
            <a:solidFill>
              <a:schemeClr val="accent6"/>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355" name="TextBox 95"/>
          <p:cNvSpPr txBox="1">
            <a:spLocks noChangeArrowheads="1"/>
          </p:cNvSpPr>
          <p:nvPr/>
        </p:nvSpPr>
        <p:spPr bwMode="auto">
          <a:xfrm>
            <a:off x="1303020" y="1263650"/>
            <a:ext cx="609600" cy="276999"/>
          </a:xfrm>
          <a:prstGeom prst="rect">
            <a:avLst/>
          </a:prstGeom>
          <a:solidFill>
            <a:schemeClr val="bg1"/>
          </a:solidFill>
          <a:ln w="9525">
            <a:noFill/>
            <a:miter lim="800000"/>
            <a:headEnd/>
            <a:tailEnd/>
          </a:ln>
        </p:spPr>
        <p:txBody>
          <a:bodyPr>
            <a:spAutoFit/>
          </a:bodyPr>
          <a:lstStyle/>
          <a:p>
            <a:pPr algn="r" eaLnBrk="0" hangingPunct="0"/>
            <a:r>
              <a:rPr lang="en-US" sz="600" dirty="0" smtClean="0">
                <a:latin typeface="Comic Sans MS" pitchFamily="66" charset="0"/>
              </a:rPr>
              <a:t>Orion  Test</a:t>
            </a:r>
          </a:p>
          <a:p>
            <a:pPr algn="r" eaLnBrk="0" hangingPunct="0"/>
            <a:r>
              <a:rPr lang="en-US" sz="600" dirty="0" smtClean="0">
                <a:latin typeface="Comic Sans MS" pitchFamily="66" charset="0"/>
              </a:rPr>
              <a:t>(EFT-1)</a:t>
            </a:r>
            <a:endParaRPr lang="en-US" sz="600" dirty="0">
              <a:latin typeface="Comic Sans MS" pitchFamily="66" charset="0"/>
            </a:endParaRPr>
          </a:p>
        </p:txBody>
      </p:sp>
      <p:sp>
        <p:nvSpPr>
          <p:cNvPr id="356" name="Diamond 355"/>
          <p:cNvSpPr/>
          <p:nvPr/>
        </p:nvSpPr>
        <p:spPr bwMode="auto">
          <a:xfrm>
            <a:off x="4046220" y="1278751"/>
            <a:ext cx="152400" cy="152400"/>
          </a:xfrm>
          <a:prstGeom prst="diamond">
            <a:avLst/>
          </a:prstGeom>
          <a:solidFill>
            <a:schemeClr val="accent3"/>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357" name="TextBox 95"/>
          <p:cNvSpPr txBox="1">
            <a:spLocks noChangeArrowheads="1"/>
          </p:cNvSpPr>
          <p:nvPr/>
        </p:nvSpPr>
        <p:spPr bwMode="auto">
          <a:xfrm>
            <a:off x="3284220" y="1247001"/>
            <a:ext cx="762000" cy="276999"/>
          </a:xfrm>
          <a:prstGeom prst="rect">
            <a:avLst/>
          </a:prstGeom>
          <a:solidFill>
            <a:schemeClr val="bg1"/>
          </a:solidFill>
          <a:ln w="9525">
            <a:noFill/>
            <a:miter lim="800000"/>
            <a:headEnd/>
            <a:tailEnd/>
          </a:ln>
        </p:spPr>
        <p:txBody>
          <a:bodyPr wrap="square">
            <a:spAutoFit/>
          </a:bodyPr>
          <a:lstStyle/>
          <a:p>
            <a:pPr algn="r" eaLnBrk="0" hangingPunct="0"/>
            <a:r>
              <a:rPr lang="en-US" sz="600" dirty="0" smtClean="0">
                <a:latin typeface="Comic Sans MS" pitchFamily="66" charset="0"/>
              </a:rPr>
              <a:t>Crew Beyond</a:t>
            </a:r>
          </a:p>
          <a:p>
            <a:pPr algn="r" eaLnBrk="0" hangingPunct="0"/>
            <a:r>
              <a:rPr lang="en-US" sz="600" dirty="0" smtClean="0">
                <a:latin typeface="Comic Sans MS" pitchFamily="66" charset="0"/>
              </a:rPr>
              <a:t>LEO Test</a:t>
            </a:r>
            <a:endParaRPr lang="en-US" sz="600" dirty="0">
              <a:latin typeface="Comic Sans MS" pitchFamily="66" charset="0"/>
            </a:endParaRPr>
          </a:p>
        </p:txBody>
      </p:sp>
      <p:sp>
        <p:nvSpPr>
          <p:cNvPr id="361" name="Isosceles Triangle 235"/>
          <p:cNvSpPr>
            <a:spLocks noChangeArrowheads="1"/>
          </p:cNvSpPr>
          <p:nvPr/>
        </p:nvSpPr>
        <p:spPr bwMode="auto">
          <a:xfrm>
            <a:off x="7635240" y="3078179"/>
            <a:ext cx="152400" cy="152400"/>
          </a:xfrm>
          <a:prstGeom prst="triangle">
            <a:avLst>
              <a:gd name="adj" fmla="val 50000"/>
            </a:avLst>
          </a:prstGeom>
          <a:solidFill>
            <a:schemeClr val="bg1"/>
          </a:solidFill>
          <a:ln w="9525" algn="ctr">
            <a:solidFill>
              <a:schemeClr val="accent1"/>
            </a:solidFill>
            <a:round/>
            <a:headEnd/>
            <a:tailEnd/>
          </a:ln>
        </p:spPr>
        <p:txBody>
          <a:bodyPr lIns="0" tIns="0" rIns="0" bIns="0" anchor="ctr" anchorCtr="1"/>
          <a:lstStyle/>
          <a:p>
            <a:pPr algn="ctr" eaLnBrk="0" hangingPunct="0"/>
            <a:r>
              <a:rPr lang="en-US" sz="700" dirty="0" smtClean="0"/>
              <a:t>D</a:t>
            </a:r>
            <a:endParaRPr lang="en-US" sz="700" dirty="0"/>
          </a:p>
        </p:txBody>
      </p:sp>
      <p:sp>
        <p:nvSpPr>
          <p:cNvPr id="365" name="Isosceles Triangle 235"/>
          <p:cNvSpPr>
            <a:spLocks noChangeArrowheads="1"/>
          </p:cNvSpPr>
          <p:nvPr/>
        </p:nvSpPr>
        <p:spPr bwMode="auto">
          <a:xfrm>
            <a:off x="7863840" y="3076592"/>
            <a:ext cx="152400" cy="152400"/>
          </a:xfrm>
          <a:prstGeom prst="triangle">
            <a:avLst>
              <a:gd name="adj" fmla="val 50000"/>
            </a:avLst>
          </a:prstGeom>
          <a:solidFill>
            <a:schemeClr val="bg1"/>
          </a:solidFill>
          <a:ln w="9525" algn="ctr">
            <a:solidFill>
              <a:schemeClr val="accent1"/>
            </a:solidFill>
            <a:round/>
            <a:headEnd/>
            <a:tailEnd/>
          </a:ln>
        </p:spPr>
        <p:txBody>
          <a:bodyPr lIns="0" tIns="0" rIns="0" bIns="0" anchor="ctr" anchorCtr="1"/>
          <a:lstStyle/>
          <a:p>
            <a:pPr algn="ctr" eaLnBrk="0" hangingPunct="0"/>
            <a:r>
              <a:rPr lang="en-US" sz="700" dirty="0" smtClean="0"/>
              <a:t>A</a:t>
            </a:r>
            <a:endParaRPr lang="en-US" sz="700" dirty="0"/>
          </a:p>
        </p:txBody>
      </p:sp>
      <p:sp>
        <p:nvSpPr>
          <p:cNvPr id="366" name="Isosceles Triangle 235"/>
          <p:cNvSpPr>
            <a:spLocks noChangeArrowheads="1"/>
          </p:cNvSpPr>
          <p:nvPr/>
        </p:nvSpPr>
        <p:spPr bwMode="auto">
          <a:xfrm>
            <a:off x="8244840" y="3076592"/>
            <a:ext cx="152400" cy="152400"/>
          </a:xfrm>
          <a:prstGeom prst="triangle">
            <a:avLst>
              <a:gd name="adj" fmla="val 50000"/>
            </a:avLst>
          </a:prstGeom>
          <a:solidFill>
            <a:schemeClr val="bg1"/>
          </a:solidFill>
          <a:ln w="9525" algn="ctr">
            <a:solidFill>
              <a:schemeClr val="accent1"/>
            </a:solidFill>
            <a:round/>
            <a:headEnd/>
            <a:tailEnd/>
          </a:ln>
        </p:spPr>
        <p:txBody>
          <a:bodyPr lIns="0" tIns="0" rIns="0" bIns="0" anchor="ctr" anchorCtr="1"/>
          <a:lstStyle/>
          <a:p>
            <a:pPr algn="ctr" eaLnBrk="0" hangingPunct="0"/>
            <a:r>
              <a:rPr lang="en-US" sz="700" dirty="0" smtClean="0"/>
              <a:t>D</a:t>
            </a:r>
            <a:endParaRPr lang="en-US" sz="700" dirty="0"/>
          </a:p>
        </p:txBody>
      </p:sp>
      <p:sp>
        <p:nvSpPr>
          <p:cNvPr id="367" name="Isosceles Triangle 235"/>
          <p:cNvSpPr>
            <a:spLocks noChangeArrowheads="1"/>
          </p:cNvSpPr>
          <p:nvPr/>
        </p:nvSpPr>
        <p:spPr bwMode="auto">
          <a:xfrm>
            <a:off x="8473440" y="3076592"/>
            <a:ext cx="152400" cy="152400"/>
          </a:xfrm>
          <a:prstGeom prst="triangle">
            <a:avLst>
              <a:gd name="adj" fmla="val 50000"/>
            </a:avLst>
          </a:prstGeom>
          <a:solidFill>
            <a:schemeClr val="bg1"/>
          </a:solidFill>
          <a:ln w="9525" algn="ctr">
            <a:solidFill>
              <a:schemeClr val="accent1"/>
            </a:solidFill>
            <a:round/>
            <a:headEnd/>
            <a:tailEnd/>
          </a:ln>
        </p:spPr>
        <p:txBody>
          <a:bodyPr lIns="0" tIns="0" rIns="0" bIns="0" anchor="ctr" anchorCtr="1"/>
          <a:lstStyle/>
          <a:p>
            <a:pPr algn="ctr" eaLnBrk="0" hangingPunct="0"/>
            <a:r>
              <a:rPr lang="en-US" sz="700" dirty="0" smtClean="0"/>
              <a:t>A</a:t>
            </a:r>
            <a:endParaRPr lang="en-US" sz="700" dirty="0"/>
          </a:p>
        </p:txBody>
      </p:sp>
      <p:grpSp>
        <p:nvGrpSpPr>
          <p:cNvPr id="5" name="Group 380"/>
          <p:cNvGrpSpPr/>
          <p:nvPr/>
        </p:nvGrpSpPr>
        <p:grpSpPr>
          <a:xfrm>
            <a:off x="7101840" y="3076592"/>
            <a:ext cx="609600" cy="152400"/>
            <a:chOff x="7162800" y="1219200"/>
            <a:chExt cx="609600" cy="152400"/>
          </a:xfrm>
        </p:grpSpPr>
        <p:sp>
          <p:nvSpPr>
            <p:cNvPr id="376" name="Isosceles Triangle 235"/>
            <p:cNvSpPr>
              <a:spLocks noChangeArrowheads="1"/>
            </p:cNvSpPr>
            <p:nvPr/>
          </p:nvSpPr>
          <p:spPr bwMode="auto">
            <a:xfrm>
              <a:off x="7162800" y="1219200"/>
              <a:ext cx="152400" cy="152400"/>
            </a:xfrm>
            <a:prstGeom prst="triangle">
              <a:avLst>
                <a:gd name="adj" fmla="val 50000"/>
              </a:avLst>
            </a:prstGeom>
            <a:solidFill>
              <a:schemeClr val="accent1"/>
            </a:solidFill>
            <a:ln w="9525" algn="ctr">
              <a:noFill/>
              <a:round/>
              <a:headEnd/>
              <a:tailEnd/>
            </a:ln>
          </p:spPr>
          <p:txBody>
            <a:bodyPr lIns="0" tIns="0" rIns="0" bIns="0" anchor="ctr" anchorCtr="1"/>
            <a:lstStyle/>
            <a:p>
              <a:pPr algn="ctr" eaLnBrk="0" hangingPunct="0"/>
              <a:r>
                <a:rPr lang="en-US" sz="700" dirty="0" smtClean="0">
                  <a:solidFill>
                    <a:schemeClr val="bg1"/>
                  </a:solidFill>
                </a:rPr>
                <a:t>L</a:t>
              </a:r>
              <a:endParaRPr lang="en-US" sz="700" dirty="0">
                <a:solidFill>
                  <a:schemeClr val="bg1"/>
                </a:solidFill>
              </a:endParaRPr>
            </a:p>
          </p:txBody>
        </p:sp>
        <p:sp>
          <p:nvSpPr>
            <p:cNvPr id="377" name="Isosceles Triangle 235"/>
            <p:cNvSpPr>
              <a:spLocks noChangeArrowheads="1"/>
            </p:cNvSpPr>
            <p:nvPr/>
          </p:nvSpPr>
          <p:spPr bwMode="auto">
            <a:xfrm>
              <a:off x="7239000" y="1219200"/>
              <a:ext cx="152400" cy="152400"/>
            </a:xfrm>
            <a:prstGeom prst="triangle">
              <a:avLst>
                <a:gd name="adj" fmla="val 50000"/>
              </a:avLst>
            </a:prstGeom>
            <a:solidFill>
              <a:schemeClr val="accent1"/>
            </a:solidFill>
            <a:ln w="9525" algn="ctr">
              <a:noFill/>
              <a:round/>
              <a:headEnd/>
              <a:tailEnd/>
            </a:ln>
          </p:spPr>
          <p:txBody>
            <a:bodyPr lIns="0" tIns="0" rIns="0" bIns="0" anchor="ctr" anchorCtr="1"/>
            <a:lstStyle/>
            <a:p>
              <a:pPr algn="ctr" eaLnBrk="0" hangingPunct="0"/>
              <a:r>
                <a:rPr lang="en-US" sz="700" dirty="0" smtClean="0">
                  <a:solidFill>
                    <a:schemeClr val="bg1"/>
                  </a:solidFill>
                </a:rPr>
                <a:t>L</a:t>
              </a:r>
              <a:endParaRPr lang="en-US" sz="700" dirty="0">
                <a:solidFill>
                  <a:schemeClr val="bg1"/>
                </a:solidFill>
              </a:endParaRPr>
            </a:p>
          </p:txBody>
        </p:sp>
        <p:sp>
          <p:nvSpPr>
            <p:cNvPr id="378" name="Isosceles Triangle 235"/>
            <p:cNvSpPr>
              <a:spLocks noChangeArrowheads="1"/>
            </p:cNvSpPr>
            <p:nvPr/>
          </p:nvSpPr>
          <p:spPr bwMode="auto">
            <a:xfrm>
              <a:off x="7315200" y="1219200"/>
              <a:ext cx="152400" cy="152400"/>
            </a:xfrm>
            <a:prstGeom prst="triangle">
              <a:avLst>
                <a:gd name="adj" fmla="val 50000"/>
              </a:avLst>
            </a:prstGeom>
            <a:solidFill>
              <a:schemeClr val="accent1"/>
            </a:solidFill>
            <a:ln w="9525" algn="ctr">
              <a:noFill/>
              <a:round/>
              <a:headEnd/>
              <a:tailEnd/>
            </a:ln>
          </p:spPr>
          <p:txBody>
            <a:bodyPr lIns="0" tIns="0" rIns="0" bIns="0" anchor="ctr" anchorCtr="1"/>
            <a:lstStyle/>
            <a:p>
              <a:pPr algn="ctr" eaLnBrk="0" hangingPunct="0"/>
              <a:r>
                <a:rPr lang="en-US" sz="700" dirty="0" smtClean="0">
                  <a:solidFill>
                    <a:schemeClr val="bg1"/>
                  </a:solidFill>
                </a:rPr>
                <a:t>L</a:t>
              </a:r>
              <a:endParaRPr lang="en-US" sz="700" dirty="0">
                <a:solidFill>
                  <a:schemeClr val="bg1"/>
                </a:solidFill>
              </a:endParaRPr>
            </a:p>
          </p:txBody>
        </p:sp>
        <p:sp>
          <p:nvSpPr>
            <p:cNvPr id="379" name="Isosceles Triangle 235"/>
            <p:cNvSpPr>
              <a:spLocks noChangeArrowheads="1"/>
            </p:cNvSpPr>
            <p:nvPr/>
          </p:nvSpPr>
          <p:spPr bwMode="auto">
            <a:xfrm>
              <a:off x="7391400" y="1219200"/>
              <a:ext cx="152400" cy="152400"/>
            </a:xfrm>
            <a:prstGeom prst="triangle">
              <a:avLst>
                <a:gd name="adj" fmla="val 50000"/>
              </a:avLst>
            </a:prstGeom>
            <a:solidFill>
              <a:schemeClr val="accent1"/>
            </a:solidFill>
            <a:ln w="9525" algn="ctr">
              <a:noFill/>
              <a:round/>
              <a:headEnd/>
              <a:tailEnd/>
            </a:ln>
          </p:spPr>
          <p:txBody>
            <a:bodyPr lIns="0" tIns="0" rIns="0" bIns="0" anchor="ctr" anchorCtr="1"/>
            <a:lstStyle/>
            <a:p>
              <a:pPr algn="ctr" eaLnBrk="0" hangingPunct="0"/>
              <a:r>
                <a:rPr lang="en-US" sz="700" dirty="0" smtClean="0">
                  <a:solidFill>
                    <a:schemeClr val="bg1"/>
                  </a:solidFill>
                </a:rPr>
                <a:t>L</a:t>
              </a:r>
              <a:endParaRPr lang="en-US" sz="700" dirty="0">
                <a:solidFill>
                  <a:schemeClr val="bg1"/>
                </a:solidFill>
              </a:endParaRPr>
            </a:p>
          </p:txBody>
        </p:sp>
        <p:sp>
          <p:nvSpPr>
            <p:cNvPr id="380" name="Isosceles Triangle 235"/>
            <p:cNvSpPr>
              <a:spLocks noChangeArrowheads="1"/>
            </p:cNvSpPr>
            <p:nvPr/>
          </p:nvSpPr>
          <p:spPr bwMode="auto">
            <a:xfrm>
              <a:off x="7620000" y="1219200"/>
              <a:ext cx="152400" cy="152400"/>
            </a:xfrm>
            <a:prstGeom prst="triangle">
              <a:avLst>
                <a:gd name="adj" fmla="val 50000"/>
              </a:avLst>
            </a:prstGeom>
            <a:solidFill>
              <a:schemeClr val="accent3"/>
            </a:solidFill>
            <a:ln w="9525" algn="ctr">
              <a:noFill/>
              <a:round/>
              <a:headEnd/>
              <a:tailEnd/>
            </a:ln>
          </p:spPr>
          <p:txBody>
            <a:bodyPr lIns="0" tIns="0" rIns="0" bIns="0" anchor="ctr" anchorCtr="1"/>
            <a:lstStyle/>
            <a:p>
              <a:pPr algn="ctr" eaLnBrk="0" hangingPunct="0"/>
              <a:r>
                <a:rPr lang="en-US" sz="700" dirty="0" smtClean="0">
                  <a:solidFill>
                    <a:schemeClr val="bg1"/>
                  </a:solidFill>
                </a:rPr>
                <a:t>C</a:t>
              </a:r>
              <a:endParaRPr lang="en-US" sz="700" dirty="0">
                <a:solidFill>
                  <a:schemeClr val="bg1"/>
                </a:solidFill>
              </a:endParaRPr>
            </a:p>
          </p:txBody>
        </p:sp>
      </p:grpSp>
      <p:cxnSp>
        <p:nvCxnSpPr>
          <p:cNvPr id="390" name="Straight Arrow Connector 301"/>
          <p:cNvCxnSpPr>
            <a:cxnSpLocks noChangeShapeType="1"/>
            <a:stCxn id="222" idx="3"/>
          </p:cNvCxnSpPr>
          <p:nvPr/>
        </p:nvCxnSpPr>
        <p:spPr bwMode="auto">
          <a:xfrm>
            <a:off x="3970020" y="1676400"/>
            <a:ext cx="2438400" cy="0"/>
          </a:xfrm>
          <a:prstGeom prst="straightConnector1">
            <a:avLst/>
          </a:prstGeom>
          <a:noFill/>
          <a:ln w="25400" algn="ctr">
            <a:solidFill>
              <a:schemeClr val="accent2"/>
            </a:solidFill>
            <a:prstDash val="dash"/>
            <a:round/>
            <a:headEnd/>
            <a:tailEnd type="triangle" w="med" len="med"/>
          </a:ln>
        </p:spPr>
      </p:cxnSp>
      <p:grpSp>
        <p:nvGrpSpPr>
          <p:cNvPr id="6" name="Group 408"/>
          <p:cNvGrpSpPr/>
          <p:nvPr/>
        </p:nvGrpSpPr>
        <p:grpSpPr>
          <a:xfrm>
            <a:off x="5875020" y="1295400"/>
            <a:ext cx="762000" cy="152400"/>
            <a:chOff x="6781800" y="2514600"/>
            <a:chExt cx="762000" cy="152400"/>
          </a:xfrm>
        </p:grpSpPr>
        <p:sp>
          <p:nvSpPr>
            <p:cNvPr id="393" name="Rectangle 392"/>
            <p:cNvSpPr/>
            <p:nvPr/>
          </p:nvSpPr>
          <p:spPr>
            <a:xfrm>
              <a:off x="7162800" y="2514600"/>
              <a:ext cx="304800" cy="152400"/>
            </a:xfrm>
            <a:prstGeom prst="rect">
              <a:avLst/>
            </a:prstGeom>
            <a:solidFill>
              <a:schemeClr val="accent1"/>
            </a:solidFill>
            <a:ln w="317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Isosceles Triangle 235"/>
            <p:cNvSpPr>
              <a:spLocks noChangeArrowheads="1"/>
            </p:cNvSpPr>
            <p:nvPr/>
          </p:nvSpPr>
          <p:spPr bwMode="auto">
            <a:xfrm>
              <a:off x="7391400" y="2514600"/>
              <a:ext cx="152400" cy="152400"/>
            </a:xfrm>
            <a:prstGeom prst="triangle">
              <a:avLst>
                <a:gd name="adj" fmla="val 50000"/>
              </a:avLst>
            </a:prstGeom>
            <a:solidFill>
              <a:schemeClr val="bg1"/>
            </a:solidFill>
            <a:ln w="9525" algn="ctr">
              <a:solidFill>
                <a:schemeClr val="accent1"/>
              </a:solidFill>
              <a:round/>
              <a:headEnd/>
              <a:tailEnd/>
            </a:ln>
          </p:spPr>
          <p:txBody>
            <a:bodyPr lIns="0" tIns="0" rIns="0" bIns="0" anchor="ctr" anchorCtr="1"/>
            <a:lstStyle/>
            <a:p>
              <a:pPr algn="ctr" eaLnBrk="0" hangingPunct="0"/>
              <a:endParaRPr lang="en-US" sz="700" dirty="0"/>
            </a:p>
          </p:txBody>
        </p:sp>
        <p:grpSp>
          <p:nvGrpSpPr>
            <p:cNvPr id="12" name="Group 407"/>
            <p:cNvGrpSpPr/>
            <p:nvPr/>
          </p:nvGrpSpPr>
          <p:grpSpPr>
            <a:xfrm>
              <a:off x="6781800" y="2514600"/>
              <a:ext cx="457200" cy="152400"/>
              <a:chOff x="6858000" y="1981200"/>
              <a:chExt cx="457200" cy="152400"/>
            </a:xfrm>
          </p:grpSpPr>
          <p:sp>
            <p:nvSpPr>
              <p:cNvPr id="402" name="Isosceles Triangle 235"/>
              <p:cNvSpPr>
                <a:spLocks noChangeArrowheads="1"/>
              </p:cNvSpPr>
              <p:nvPr/>
            </p:nvSpPr>
            <p:spPr bwMode="auto">
              <a:xfrm>
                <a:off x="6858000" y="1981200"/>
                <a:ext cx="152400" cy="152400"/>
              </a:xfrm>
              <a:prstGeom prst="triangle">
                <a:avLst>
                  <a:gd name="adj" fmla="val 50000"/>
                </a:avLst>
              </a:prstGeom>
              <a:solidFill>
                <a:schemeClr val="accent1"/>
              </a:solidFill>
              <a:ln w="9525" algn="ctr">
                <a:noFill/>
                <a:round/>
                <a:headEnd/>
                <a:tailEnd/>
              </a:ln>
            </p:spPr>
            <p:txBody>
              <a:bodyPr lIns="0" tIns="0" rIns="0" bIns="0" anchor="ctr" anchorCtr="1"/>
              <a:lstStyle/>
              <a:p>
                <a:pPr algn="ctr" eaLnBrk="0" hangingPunct="0"/>
                <a:r>
                  <a:rPr lang="en-US" sz="700" dirty="0" smtClean="0">
                    <a:solidFill>
                      <a:schemeClr val="bg1"/>
                    </a:solidFill>
                  </a:rPr>
                  <a:t>L</a:t>
                </a:r>
                <a:endParaRPr lang="en-US" sz="700" dirty="0">
                  <a:solidFill>
                    <a:schemeClr val="bg1"/>
                  </a:solidFill>
                </a:endParaRPr>
              </a:p>
            </p:txBody>
          </p:sp>
          <p:sp>
            <p:nvSpPr>
              <p:cNvPr id="403" name="Isosceles Triangle 235"/>
              <p:cNvSpPr>
                <a:spLocks noChangeArrowheads="1"/>
              </p:cNvSpPr>
              <p:nvPr/>
            </p:nvSpPr>
            <p:spPr bwMode="auto">
              <a:xfrm>
                <a:off x="7010400" y="1981200"/>
                <a:ext cx="152400" cy="152400"/>
              </a:xfrm>
              <a:prstGeom prst="triangle">
                <a:avLst>
                  <a:gd name="adj" fmla="val 50000"/>
                </a:avLst>
              </a:prstGeom>
              <a:solidFill>
                <a:schemeClr val="accent1"/>
              </a:solidFill>
              <a:ln w="9525" algn="ctr">
                <a:noFill/>
                <a:round/>
                <a:headEnd/>
                <a:tailEnd/>
              </a:ln>
            </p:spPr>
            <p:txBody>
              <a:bodyPr lIns="0" tIns="0" rIns="0" bIns="0" anchor="ctr" anchorCtr="1"/>
              <a:lstStyle/>
              <a:p>
                <a:pPr algn="ctr" eaLnBrk="0" hangingPunct="0"/>
                <a:r>
                  <a:rPr lang="en-US" sz="700" dirty="0" smtClean="0">
                    <a:solidFill>
                      <a:schemeClr val="bg1"/>
                    </a:solidFill>
                  </a:rPr>
                  <a:t>L</a:t>
                </a:r>
                <a:endParaRPr lang="en-US" sz="700" dirty="0">
                  <a:solidFill>
                    <a:schemeClr val="bg1"/>
                  </a:solidFill>
                </a:endParaRPr>
              </a:p>
            </p:txBody>
          </p:sp>
          <p:sp>
            <p:nvSpPr>
              <p:cNvPr id="404" name="Isosceles Triangle 235"/>
              <p:cNvSpPr>
                <a:spLocks noChangeArrowheads="1"/>
              </p:cNvSpPr>
              <p:nvPr/>
            </p:nvSpPr>
            <p:spPr bwMode="auto">
              <a:xfrm>
                <a:off x="7162800" y="1981200"/>
                <a:ext cx="152400" cy="152400"/>
              </a:xfrm>
              <a:prstGeom prst="triangle">
                <a:avLst>
                  <a:gd name="adj" fmla="val 50000"/>
                </a:avLst>
              </a:prstGeom>
              <a:solidFill>
                <a:schemeClr val="accent3"/>
              </a:solidFill>
              <a:ln w="9525" algn="ctr">
                <a:noFill/>
                <a:round/>
                <a:headEnd/>
                <a:tailEnd/>
              </a:ln>
            </p:spPr>
            <p:txBody>
              <a:bodyPr lIns="0" tIns="0" rIns="0" bIns="0" anchor="ctr" anchorCtr="1"/>
              <a:lstStyle/>
              <a:p>
                <a:pPr algn="ctr" eaLnBrk="0" hangingPunct="0"/>
                <a:r>
                  <a:rPr lang="en-US" sz="700" dirty="0" smtClean="0">
                    <a:solidFill>
                      <a:schemeClr val="bg1"/>
                    </a:solidFill>
                  </a:rPr>
                  <a:t>C</a:t>
                </a:r>
                <a:endParaRPr lang="en-US" sz="700" dirty="0">
                  <a:solidFill>
                    <a:schemeClr val="bg1"/>
                  </a:solidFill>
                </a:endParaRPr>
              </a:p>
            </p:txBody>
          </p:sp>
        </p:grpSp>
      </p:grpSp>
      <p:pic>
        <p:nvPicPr>
          <p:cNvPr id="359" name="Picture 358" descr="Itokawa.png"/>
          <p:cNvPicPr>
            <a:picLocks noChangeAspect="1"/>
          </p:cNvPicPr>
          <p:nvPr/>
        </p:nvPicPr>
        <p:blipFill>
          <a:blip r:embed="rId4" cstate="print"/>
          <a:stretch>
            <a:fillRect/>
          </a:stretch>
        </p:blipFill>
        <p:spPr>
          <a:xfrm>
            <a:off x="6664632" y="1295400"/>
            <a:ext cx="277188" cy="152400"/>
          </a:xfrm>
          <a:prstGeom prst="rect">
            <a:avLst/>
          </a:prstGeom>
        </p:spPr>
      </p:pic>
      <p:sp>
        <p:nvSpPr>
          <p:cNvPr id="410" name="TextBox 95"/>
          <p:cNvSpPr txBox="1">
            <a:spLocks noChangeArrowheads="1"/>
          </p:cNvSpPr>
          <p:nvPr/>
        </p:nvSpPr>
        <p:spPr bwMode="auto">
          <a:xfrm>
            <a:off x="5494020" y="1219200"/>
            <a:ext cx="457200" cy="228600"/>
          </a:xfrm>
          <a:prstGeom prst="rect">
            <a:avLst/>
          </a:prstGeom>
          <a:noFill/>
          <a:ln w="9525">
            <a:noFill/>
            <a:miter lim="800000"/>
            <a:headEnd/>
            <a:tailEnd/>
          </a:ln>
        </p:spPr>
        <p:txBody>
          <a:bodyPr wrap="square" lIns="0" tIns="0" rIns="0" bIns="0" anchor="ctr" anchorCtr="1">
            <a:noAutofit/>
          </a:bodyPr>
          <a:lstStyle/>
          <a:p>
            <a:pPr algn="ctr" eaLnBrk="0" hangingPunct="0"/>
            <a:r>
              <a:rPr lang="en-US" sz="600" dirty="0" smtClean="0">
                <a:latin typeface="Comic Sans MS" pitchFamily="66" charset="0"/>
              </a:rPr>
              <a:t>NEA</a:t>
            </a:r>
          </a:p>
          <a:p>
            <a:pPr algn="ctr" eaLnBrk="0" hangingPunct="0"/>
            <a:r>
              <a:rPr lang="en-US" sz="600" dirty="0" smtClean="0">
                <a:latin typeface="Comic Sans MS" pitchFamily="66" charset="0"/>
              </a:rPr>
              <a:t>Test</a:t>
            </a:r>
            <a:endParaRPr lang="en-US" sz="600" dirty="0">
              <a:latin typeface="Comic Sans MS" pitchFamily="66" charset="0"/>
            </a:endParaRPr>
          </a:p>
        </p:txBody>
      </p:sp>
      <p:sp>
        <p:nvSpPr>
          <p:cNvPr id="418" name="TextBox 417"/>
          <p:cNvSpPr txBox="1"/>
          <p:nvPr/>
        </p:nvSpPr>
        <p:spPr>
          <a:xfrm>
            <a:off x="0" y="1868333"/>
            <a:ext cx="1371600" cy="646331"/>
          </a:xfrm>
          <a:prstGeom prst="rect">
            <a:avLst/>
          </a:prstGeom>
          <a:noFill/>
        </p:spPr>
        <p:txBody>
          <a:bodyPr>
            <a:spAutoFit/>
          </a:bodyPr>
          <a:lstStyle/>
          <a:p>
            <a:pPr eaLnBrk="0" hangingPunct="0">
              <a:defRPr/>
            </a:pPr>
            <a:endParaRPr lang="en-US" sz="1200" b="1" dirty="0" smtClean="0">
              <a:latin typeface="Comic Sans MS" pitchFamily="66" charset="0"/>
              <a:ea typeface="ＭＳ Ｐゴシック" charset="-128"/>
            </a:endParaRPr>
          </a:p>
          <a:p>
            <a:pPr eaLnBrk="0" hangingPunct="0">
              <a:defRPr/>
            </a:pPr>
            <a:r>
              <a:rPr lang="en-US" sz="1200" b="1" dirty="0" smtClean="0">
                <a:latin typeface="Comic Sans MS" pitchFamily="66" charset="0"/>
                <a:ea typeface="ＭＳ Ｐゴシック" charset="-128"/>
              </a:rPr>
              <a:t>System Development</a:t>
            </a:r>
            <a:endParaRPr lang="en-US" sz="1200" b="1" dirty="0">
              <a:latin typeface="Comic Sans MS" pitchFamily="66" charset="0"/>
              <a:ea typeface="ＭＳ Ｐゴシック" charset="-128"/>
            </a:endParaRPr>
          </a:p>
        </p:txBody>
      </p:sp>
      <p:cxnSp>
        <p:nvCxnSpPr>
          <p:cNvPr id="179" name="Straight Connector 178"/>
          <p:cNvCxnSpPr/>
          <p:nvPr/>
        </p:nvCxnSpPr>
        <p:spPr bwMode="auto">
          <a:xfrm>
            <a:off x="4579620" y="1371600"/>
            <a:ext cx="838200" cy="0"/>
          </a:xfrm>
          <a:prstGeom prst="line">
            <a:avLst/>
          </a:prstGeom>
          <a:solidFill>
            <a:schemeClr val="accent1"/>
          </a:solidFill>
          <a:ln w="38100" cap="flat" cmpd="sng" algn="ctr">
            <a:solidFill>
              <a:schemeClr val="tx1"/>
            </a:solidFill>
            <a:prstDash val="solid"/>
            <a:round/>
            <a:headEnd type="none" w="lg" len="lg"/>
            <a:tailEnd type="none" w="lg" len="lg"/>
          </a:ln>
          <a:effectLst/>
        </p:spPr>
      </p:cxnSp>
      <p:sp>
        <p:nvSpPr>
          <p:cNvPr id="181" name="Diamond 180"/>
          <p:cNvSpPr/>
          <p:nvPr/>
        </p:nvSpPr>
        <p:spPr bwMode="auto">
          <a:xfrm>
            <a:off x="4503420" y="1295400"/>
            <a:ext cx="152400" cy="152400"/>
          </a:xfrm>
          <a:prstGeom prst="diamond">
            <a:avLst/>
          </a:prstGeom>
          <a:solidFill>
            <a:schemeClr val="tx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182" name="Diamond 181"/>
          <p:cNvSpPr/>
          <p:nvPr/>
        </p:nvSpPr>
        <p:spPr bwMode="auto">
          <a:xfrm>
            <a:off x="5341620" y="1295400"/>
            <a:ext cx="152400" cy="152400"/>
          </a:xfrm>
          <a:prstGeom prst="diamond">
            <a:avLst/>
          </a:prstGeom>
          <a:solidFill>
            <a:schemeClr val="tx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183" name="TextBox 95"/>
          <p:cNvSpPr txBox="1">
            <a:spLocks noChangeArrowheads="1"/>
          </p:cNvSpPr>
          <p:nvPr/>
        </p:nvSpPr>
        <p:spPr bwMode="auto">
          <a:xfrm>
            <a:off x="4655820" y="1447800"/>
            <a:ext cx="762000" cy="228600"/>
          </a:xfrm>
          <a:prstGeom prst="rect">
            <a:avLst/>
          </a:prstGeom>
          <a:noFill/>
          <a:ln w="9525">
            <a:noFill/>
            <a:miter lim="800000"/>
            <a:headEnd/>
            <a:tailEnd/>
          </a:ln>
        </p:spPr>
        <p:txBody>
          <a:bodyPr wrap="square" lIns="0" tIns="0" rIns="0" bIns="0" anchor="ctr" anchorCtr="1">
            <a:noAutofit/>
          </a:bodyPr>
          <a:lstStyle/>
          <a:p>
            <a:pPr algn="ctr" eaLnBrk="0" hangingPunct="0"/>
            <a:r>
              <a:rPr lang="en-US" sz="600" dirty="0" smtClean="0">
                <a:latin typeface="Comic Sans MS" pitchFamily="66" charset="0"/>
              </a:rPr>
              <a:t>Deep-Space</a:t>
            </a:r>
          </a:p>
          <a:p>
            <a:pPr algn="ctr" eaLnBrk="0" hangingPunct="0"/>
            <a:r>
              <a:rPr lang="en-US" sz="600" dirty="0" smtClean="0">
                <a:latin typeface="Comic Sans MS" pitchFamily="66" charset="0"/>
              </a:rPr>
              <a:t>Test</a:t>
            </a:r>
            <a:endParaRPr lang="en-US" sz="600" dirty="0">
              <a:latin typeface="Comic Sans MS" pitchFamily="66" charset="0"/>
            </a:endParaRPr>
          </a:p>
        </p:txBody>
      </p:sp>
      <p:sp>
        <p:nvSpPr>
          <p:cNvPr id="185" name="TextBox 288"/>
          <p:cNvSpPr txBox="1">
            <a:spLocks noChangeArrowheads="1"/>
          </p:cNvSpPr>
          <p:nvPr/>
        </p:nvSpPr>
        <p:spPr bwMode="auto">
          <a:xfrm>
            <a:off x="1234440" y="2241537"/>
            <a:ext cx="1219200" cy="215444"/>
          </a:xfrm>
          <a:prstGeom prst="rect">
            <a:avLst/>
          </a:prstGeom>
          <a:noFill/>
          <a:ln w="9525">
            <a:noFill/>
            <a:miter lim="800000"/>
            <a:headEnd/>
            <a:tailEnd/>
          </a:ln>
        </p:spPr>
        <p:txBody>
          <a:bodyPr wrap="square">
            <a:spAutoFit/>
          </a:bodyPr>
          <a:lstStyle/>
          <a:p>
            <a:pPr eaLnBrk="0" hangingPunct="0"/>
            <a:r>
              <a:rPr lang="en-US" sz="800" b="1" dirty="0" smtClean="0">
                <a:latin typeface="Comic Sans MS" pitchFamily="66" charset="0"/>
              </a:rPr>
              <a:t>Waypoint Facility</a:t>
            </a:r>
            <a:endParaRPr lang="en-US" sz="800" b="1" dirty="0">
              <a:latin typeface="Comic Sans MS" pitchFamily="66" charset="0"/>
            </a:endParaRPr>
          </a:p>
        </p:txBody>
      </p:sp>
      <p:sp>
        <p:nvSpPr>
          <p:cNvPr id="192" name="TextBox 182"/>
          <p:cNvSpPr txBox="1">
            <a:spLocks noChangeArrowheads="1"/>
          </p:cNvSpPr>
          <p:nvPr/>
        </p:nvSpPr>
        <p:spPr bwMode="auto">
          <a:xfrm>
            <a:off x="4206240" y="2228837"/>
            <a:ext cx="381000" cy="184150"/>
          </a:xfrm>
          <a:prstGeom prst="rect">
            <a:avLst/>
          </a:prstGeom>
          <a:solidFill>
            <a:schemeClr val="bg1"/>
          </a:solidFill>
          <a:ln w="9525">
            <a:noFill/>
            <a:miter lim="800000"/>
            <a:headEnd/>
            <a:tailEnd/>
          </a:ln>
        </p:spPr>
        <p:txBody>
          <a:bodyPr wrap="square">
            <a:spAutoFit/>
          </a:bodyPr>
          <a:lstStyle/>
          <a:p>
            <a:pPr eaLnBrk="0" hangingPunct="0"/>
            <a:r>
              <a:rPr lang="en-US" sz="600" dirty="0" smtClean="0">
                <a:latin typeface="Comic Sans MS" pitchFamily="66" charset="0"/>
              </a:rPr>
              <a:t>EM-2</a:t>
            </a:r>
            <a:endParaRPr lang="en-US" sz="600" dirty="0">
              <a:latin typeface="Comic Sans MS" pitchFamily="66" charset="0"/>
            </a:endParaRPr>
          </a:p>
        </p:txBody>
      </p:sp>
      <p:sp>
        <p:nvSpPr>
          <p:cNvPr id="193" name="Diamond 192"/>
          <p:cNvSpPr/>
          <p:nvPr/>
        </p:nvSpPr>
        <p:spPr bwMode="auto">
          <a:xfrm>
            <a:off x="4511040" y="2381237"/>
            <a:ext cx="152400" cy="152400"/>
          </a:xfrm>
          <a:prstGeom prst="diamond">
            <a:avLst/>
          </a:prstGeom>
          <a:solidFill>
            <a:schemeClr val="accent3"/>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03" name="Diamond 202"/>
          <p:cNvSpPr/>
          <p:nvPr/>
        </p:nvSpPr>
        <p:spPr bwMode="auto">
          <a:xfrm>
            <a:off x="5848158" y="2684535"/>
            <a:ext cx="152400" cy="152400"/>
          </a:xfrm>
          <a:prstGeom prst="diamond">
            <a:avLst/>
          </a:prstGeom>
          <a:solidFill>
            <a:schemeClr val="accent3"/>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cxnSp>
        <p:nvCxnSpPr>
          <p:cNvPr id="156" name="Straight Arrow Connector 309"/>
          <p:cNvCxnSpPr>
            <a:cxnSpLocks noChangeShapeType="1"/>
          </p:cNvCxnSpPr>
          <p:nvPr/>
        </p:nvCxnSpPr>
        <p:spPr bwMode="auto">
          <a:xfrm rot="5400000" flipH="1" flipV="1">
            <a:off x="4511834" y="2304243"/>
            <a:ext cx="152400" cy="1587"/>
          </a:xfrm>
          <a:prstGeom prst="straightConnector1">
            <a:avLst/>
          </a:prstGeom>
          <a:noFill/>
          <a:ln w="25400" algn="ctr">
            <a:solidFill>
              <a:schemeClr val="accent2"/>
            </a:solidFill>
            <a:round/>
            <a:headEnd/>
            <a:tailEnd type="triangle" w="med" len="med"/>
          </a:ln>
        </p:spPr>
      </p:cxnSp>
      <p:sp>
        <p:nvSpPr>
          <p:cNvPr id="164" name="TextBox 182"/>
          <p:cNvSpPr txBox="1">
            <a:spLocks noChangeArrowheads="1"/>
          </p:cNvSpPr>
          <p:nvPr/>
        </p:nvSpPr>
        <p:spPr bwMode="auto">
          <a:xfrm>
            <a:off x="5420741" y="2541189"/>
            <a:ext cx="363474" cy="184666"/>
          </a:xfrm>
          <a:prstGeom prst="rect">
            <a:avLst/>
          </a:prstGeom>
          <a:solidFill>
            <a:schemeClr val="bg1"/>
          </a:solidFill>
          <a:ln w="9525">
            <a:noFill/>
            <a:miter lim="800000"/>
            <a:headEnd/>
            <a:tailEnd/>
          </a:ln>
        </p:spPr>
        <p:txBody>
          <a:bodyPr wrap="square">
            <a:spAutoFit/>
          </a:bodyPr>
          <a:lstStyle/>
          <a:p>
            <a:pPr eaLnBrk="0" hangingPunct="0"/>
            <a:r>
              <a:rPr lang="en-US" sz="600" dirty="0" smtClean="0">
                <a:latin typeface="Comic Sans MS" pitchFamily="66" charset="0"/>
              </a:rPr>
              <a:t>NEO</a:t>
            </a:r>
            <a:endParaRPr lang="en-US" sz="600" dirty="0">
              <a:latin typeface="Comic Sans MS" pitchFamily="66" charset="0"/>
            </a:endParaRPr>
          </a:p>
        </p:txBody>
      </p:sp>
      <p:sp>
        <p:nvSpPr>
          <p:cNvPr id="167" name="TextBox 334"/>
          <p:cNvSpPr txBox="1">
            <a:spLocks noChangeArrowheads="1"/>
          </p:cNvSpPr>
          <p:nvPr/>
        </p:nvSpPr>
        <p:spPr bwMode="auto">
          <a:xfrm>
            <a:off x="4630920" y="2865593"/>
            <a:ext cx="1524000" cy="215444"/>
          </a:xfrm>
          <a:prstGeom prst="rect">
            <a:avLst/>
          </a:prstGeom>
          <a:noFill/>
          <a:ln w="9525">
            <a:noFill/>
            <a:miter lim="800000"/>
            <a:headEnd/>
            <a:tailEnd/>
          </a:ln>
        </p:spPr>
        <p:txBody>
          <a:bodyPr wrap="square">
            <a:spAutoFit/>
          </a:bodyPr>
          <a:lstStyle/>
          <a:p>
            <a:pPr eaLnBrk="0" hangingPunct="0"/>
            <a:r>
              <a:rPr lang="en-US" sz="800" b="1" dirty="0" smtClean="0">
                <a:latin typeface="Comic Sans MS" pitchFamily="66" charset="0"/>
              </a:rPr>
              <a:t>Mars Transit Habitat</a:t>
            </a:r>
            <a:endParaRPr lang="en-US" sz="800" b="1" dirty="0">
              <a:latin typeface="Comic Sans MS" pitchFamily="66" charset="0"/>
            </a:endParaRPr>
          </a:p>
        </p:txBody>
      </p:sp>
      <p:sp>
        <p:nvSpPr>
          <p:cNvPr id="171" name="Diamond 170"/>
          <p:cNvSpPr/>
          <p:nvPr/>
        </p:nvSpPr>
        <p:spPr bwMode="auto">
          <a:xfrm>
            <a:off x="7078390" y="2999889"/>
            <a:ext cx="152400" cy="152400"/>
          </a:xfrm>
          <a:prstGeom prst="diamond">
            <a:avLst/>
          </a:prstGeom>
          <a:solidFill>
            <a:schemeClr val="accent3"/>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172" name="TextBox 182"/>
          <p:cNvSpPr txBox="1">
            <a:spLocks noChangeArrowheads="1"/>
          </p:cNvSpPr>
          <p:nvPr/>
        </p:nvSpPr>
        <p:spPr bwMode="auto">
          <a:xfrm>
            <a:off x="6744158" y="2847490"/>
            <a:ext cx="381000" cy="184150"/>
          </a:xfrm>
          <a:prstGeom prst="rect">
            <a:avLst/>
          </a:prstGeom>
          <a:solidFill>
            <a:schemeClr val="bg1"/>
          </a:solidFill>
          <a:ln w="9525">
            <a:noFill/>
            <a:miter lim="800000"/>
            <a:headEnd/>
            <a:tailEnd/>
          </a:ln>
        </p:spPr>
        <p:txBody>
          <a:bodyPr wrap="square">
            <a:spAutoFit/>
          </a:bodyPr>
          <a:lstStyle/>
          <a:p>
            <a:pPr eaLnBrk="0" hangingPunct="0"/>
            <a:r>
              <a:rPr lang="en-US" sz="600" dirty="0" smtClean="0">
                <a:latin typeface="Comic Sans MS" pitchFamily="66" charset="0"/>
              </a:rPr>
              <a:t>Mars</a:t>
            </a:r>
            <a:endParaRPr lang="en-US" sz="600" dirty="0">
              <a:latin typeface="Comic Sans MS" pitchFamily="66" charset="0"/>
            </a:endParaRPr>
          </a:p>
        </p:txBody>
      </p:sp>
      <p:cxnSp>
        <p:nvCxnSpPr>
          <p:cNvPr id="188" name="Straight Arrow Connector 309"/>
          <p:cNvCxnSpPr>
            <a:cxnSpLocks noChangeShapeType="1"/>
          </p:cNvCxnSpPr>
          <p:nvPr/>
        </p:nvCxnSpPr>
        <p:spPr bwMode="auto">
          <a:xfrm rot="5400000" flipH="1" flipV="1">
            <a:off x="5849654" y="2610544"/>
            <a:ext cx="152400" cy="1587"/>
          </a:xfrm>
          <a:prstGeom prst="straightConnector1">
            <a:avLst/>
          </a:prstGeom>
          <a:noFill/>
          <a:ln w="25400" algn="ctr">
            <a:solidFill>
              <a:schemeClr val="accent2"/>
            </a:solidFill>
            <a:round/>
            <a:headEnd/>
            <a:tailEnd type="triangle" w="med" len="med"/>
          </a:ln>
        </p:spPr>
      </p:cxnSp>
      <p:cxnSp>
        <p:nvCxnSpPr>
          <p:cNvPr id="197" name="Straight Connector 196"/>
          <p:cNvCxnSpPr/>
          <p:nvPr/>
        </p:nvCxnSpPr>
        <p:spPr bwMode="auto">
          <a:xfrm flipH="1" flipV="1">
            <a:off x="5924358" y="2836935"/>
            <a:ext cx="3367" cy="265675"/>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17" name="TextBox 95"/>
          <p:cNvSpPr txBox="1">
            <a:spLocks noChangeArrowheads="1"/>
          </p:cNvSpPr>
          <p:nvPr/>
        </p:nvSpPr>
        <p:spPr bwMode="auto">
          <a:xfrm>
            <a:off x="5250180" y="3581400"/>
            <a:ext cx="685800" cy="276999"/>
          </a:xfrm>
          <a:prstGeom prst="rect">
            <a:avLst/>
          </a:prstGeom>
          <a:noFill/>
          <a:ln w="9525">
            <a:noFill/>
            <a:miter lim="800000"/>
            <a:headEnd/>
            <a:tailEnd/>
          </a:ln>
        </p:spPr>
        <p:txBody>
          <a:bodyPr>
            <a:spAutoFit/>
          </a:bodyPr>
          <a:lstStyle/>
          <a:p>
            <a:pPr eaLnBrk="0" hangingPunct="0"/>
            <a:r>
              <a:rPr lang="en-US" sz="600" dirty="0" smtClean="0">
                <a:latin typeface="Comic Sans MS" pitchFamily="66" charset="0"/>
              </a:rPr>
              <a:t>Increased Closure</a:t>
            </a:r>
            <a:endParaRPr lang="en-US" sz="600" dirty="0">
              <a:latin typeface="Comic Sans MS" pitchFamily="66" charset="0"/>
            </a:endParaRPr>
          </a:p>
        </p:txBody>
      </p:sp>
      <p:cxnSp>
        <p:nvCxnSpPr>
          <p:cNvPr id="219" name="Straight Arrow Connector 301"/>
          <p:cNvCxnSpPr>
            <a:cxnSpLocks noChangeShapeType="1"/>
          </p:cNvCxnSpPr>
          <p:nvPr/>
        </p:nvCxnSpPr>
        <p:spPr bwMode="auto">
          <a:xfrm flipV="1">
            <a:off x="3314700" y="4320540"/>
            <a:ext cx="0" cy="198120"/>
          </a:xfrm>
          <a:prstGeom prst="straightConnector1">
            <a:avLst/>
          </a:prstGeom>
          <a:noFill/>
          <a:ln w="25400" algn="ctr">
            <a:solidFill>
              <a:schemeClr val="accent2"/>
            </a:solidFill>
            <a:round/>
            <a:headEnd/>
            <a:tailEnd type="triangle" w="med" len="med"/>
          </a:ln>
        </p:spPr>
      </p:cxnSp>
      <p:sp>
        <p:nvSpPr>
          <p:cNvPr id="220" name="Diamond 219"/>
          <p:cNvSpPr/>
          <p:nvPr/>
        </p:nvSpPr>
        <p:spPr bwMode="auto">
          <a:xfrm>
            <a:off x="3238500" y="4514850"/>
            <a:ext cx="152400" cy="152400"/>
          </a:xfrm>
          <a:prstGeom prst="diamond">
            <a:avLst/>
          </a:prstGeom>
          <a:solidFill>
            <a:schemeClr val="bg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28" name="Diamond 227"/>
          <p:cNvSpPr/>
          <p:nvPr/>
        </p:nvSpPr>
        <p:spPr bwMode="auto">
          <a:xfrm>
            <a:off x="5676900" y="4514850"/>
            <a:ext cx="152400" cy="152400"/>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29" name="TextBox 95"/>
          <p:cNvSpPr txBox="1">
            <a:spLocks noChangeArrowheads="1"/>
          </p:cNvSpPr>
          <p:nvPr/>
        </p:nvSpPr>
        <p:spPr bwMode="auto">
          <a:xfrm>
            <a:off x="3688080" y="4358640"/>
            <a:ext cx="685800" cy="276999"/>
          </a:xfrm>
          <a:prstGeom prst="rect">
            <a:avLst/>
          </a:prstGeom>
          <a:noFill/>
          <a:ln w="9525">
            <a:noFill/>
            <a:miter lim="800000"/>
            <a:headEnd/>
            <a:tailEnd/>
          </a:ln>
        </p:spPr>
        <p:txBody>
          <a:bodyPr>
            <a:spAutoFit/>
          </a:bodyPr>
          <a:lstStyle/>
          <a:p>
            <a:pPr eaLnBrk="0" hangingPunct="0"/>
            <a:r>
              <a:rPr lang="en-US" sz="600" dirty="0" smtClean="0">
                <a:latin typeface="Comic Sans MS" pitchFamily="66" charset="0"/>
              </a:rPr>
              <a:t>All HRP gaps to 360 days </a:t>
            </a:r>
            <a:endParaRPr lang="en-US" sz="600" dirty="0">
              <a:latin typeface="Comic Sans MS" pitchFamily="66" charset="0"/>
            </a:endParaRPr>
          </a:p>
        </p:txBody>
      </p:sp>
      <p:sp>
        <p:nvSpPr>
          <p:cNvPr id="230" name="Diamond 229"/>
          <p:cNvSpPr/>
          <p:nvPr/>
        </p:nvSpPr>
        <p:spPr bwMode="auto">
          <a:xfrm>
            <a:off x="4312920" y="4514850"/>
            <a:ext cx="152400" cy="152400"/>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cxnSp>
        <p:nvCxnSpPr>
          <p:cNvPr id="233" name="Straight Connector 232"/>
          <p:cNvCxnSpPr/>
          <p:nvPr/>
        </p:nvCxnSpPr>
        <p:spPr bwMode="auto">
          <a:xfrm flipV="1">
            <a:off x="1470660" y="2463182"/>
            <a:ext cx="1367790" cy="5698"/>
          </a:xfrm>
          <a:prstGeom prst="line">
            <a:avLst/>
          </a:prstGeom>
          <a:solidFill>
            <a:schemeClr val="accent1"/>
          </a:solidFill>
          <a:ln w="38100" cap="flat" cmpd="sng" algn="ctr">
            <a:solidFill>
              <a:schemeClr val="bg1">
                <a:lumMod val="75000"/>
              </a:schemeClr>
            </a:solidFill>
            <a:prstDash val="solid"/>
            <a:round/>
            <a:headEnd type="diamond" w="med" len="med"/>
            <a:tailEnd type="diamond" w="med" len="med"/>
          </a:ln>
          <a:effectLst/>
        </p:spPr>
      </p:cxnSp>
      <p:cxnSp>
        <p:nvCxnSpPr>
          <p:cNvPr id="234" name="Straight Connector 233"/>
          <p:cNvCxnSpPr/>
          <p:nvPr/>
        </p:nvCxnSpPr>
        <p:spPr bwMode="auto">
          <a:xfrm>
            <a:off x="2838450" y="2455562"/>
            <a:ext cx="295275" cy="0"/>
          </a:xfrm>
          <a:prstGeom prst="line">
            <a:avLst/>
          </a:prstGeom>
          <a:solidFill>
            <a:schemeClr val="accent1"/>
          </a:solidFill>
          <a:ln w="38100" cap="flat" cmpd="sng" algn="ctr">
            <a:solidFill>
              <a:schemeClr val="bg1">
                <a:lumMod val="75000"/>
              </a:schemeClr>
            </a:solidFill>
            <a:prstDash val="solid"/>
            <a:round/>
            <a:headEnd type="diamond" w="med" len="med"/>
            <a:tailEnd type="diamond" w="med" len="med"/>
          </a:ln>
          <a:effectLst/>
        </p:spPr>
      </p:cxnSp>
      <p:cxnSp>
        <p:nvCxnSpPr>
          <p:cNvPr id="184" name="Straight Connector 183"/>
          <p:cNvCxnSpPr>
            <a:endCxn id="193" idx="1"/>
          </p:cNvCxnSpPr>
          <p:nvPr/>
        </p:nvCxnSpPr>
        <p:spPr bwMode="auto">
          <a:xfrm>
            <a:off x="3139440" y="2453640"/>
            <a:ext cx="1371600" cy="3797"/>
          </a:xfrm>
          <a:prstGeom prst="line">
            <a:avLst/>
          </a:prstGeom>
          <a:solidFill>
            <a:schemeClr val="accent1"/>
          </a:solidFill>
          <a:ln w="38100" cap="flat" cmpd="sng" algn="ctr">
            <a:solidFill>
              <a:schemeClr val="tx1"/>
            </a:solidFill>
            <a:prstDash val="solid"/>
            <a:round/>
            <a:headEnd type="diamond" w="med" len="med"/>
            <a:tailEnd type="none" w="med" len="med"/>
          </a:ln>
          <a:effectLst/>
        </p:spPr>
      </p:cxnSp>
      <p:sp>
        <p:nvSpPr>
          <p:cNvPr id="236" name="TextBox 95"/>
          <p:cNvSpPr txBox="1">
            <a:spLocks noChangeArrowheads="1"/>
          </p:cNvSpPr>
          <p:nvPr/>
        </p:nvSpPr>
        <p:spPr bwMode="auto">
          <a:xfrm>
            <a:off x="2918460" y="2469532"/>
            <a:ext cx="457200" cy="184150"/>
          </a:xfrm>
          <a:prstGeom prst="rect">
            <a:avLst/>
          </a:prstGeom>
          <a:noFill/>
          <a:ln w="9525">
            <a:noFill/>
            <a:miter lim="800000"/>
            <a:headEnd/>
            <a:tailEnd/>
          </a:ln>
        </p:spPr>
        <p:txBody>
          <a:bodyPr>
            <a:spAutoFit/>
          </a:bodyPr>
          <a:lstStyle/>
          <a:p>
            <a:pPr algn="ctr" eaLnBrk="0" hangingPunct="0"/>
            <a:r>
              <a:rPr lang="en-US" sz="600" dirty="0">
                <a:latin typeface="Comic Sans MS" pitchFamily="66" charset="0"/>
              </a:rPr>
              <a:t>CDR</a:t>
            </a:r>
          </a:p>
        </p:txBody>
      </p:sp>
      <p:sp>
        <p:nvSpPr>
          <p:cNvPr id="237" name="TextBox 95"/>
          <p:cNvSpPr txBox="1">
            <a:spLocks noChangeArrowheads="1"/>
          </p:cNvSpPr>
          <p:nvPr/>
        </p:nvSpPr>
        <p:spPr bwMode="auto">
          <a:xfrm>
            <a:off x="2613660" y="2469532"/>
            <a:ext cx="457200" cy="184150"/>
          </a:xfrm>
          <a:prstGeom prst="rect">
            <a:avLst/>
          </a:prstGeom>
          <a:noFill/>
          <a:ln w="9525">
            <a:noFill/>
            <a:miter lim="800000"/>
            <a:headEnd/>
            <a:tailEnd/>
          </a:ln>
        </p:spPr>
        <p:txBody>
          <a:bodyPr>
            <a:spAutoFit/>
          </a:bodyPr>
          <a:lstStyle/>
          <a:p>
            <a:pPr algn="ctr" eaLnBrk="0" hangingPunct="0"/>
            <a:r>
              <a:rPr lang="en-US" sz="600">
                <a:latin typeface="Comic Sans MS" pitchFamily="66" charset="0"/>
              </a:rPr>
              <a:t>PDR</a:t>
            </a:r>
          </a:p>
        </p:txBody>
      </p:sp>
      <p:cxnSp>
        <p:nvCxnSpPr>
          <p:cNvPr id="238" name="Straight Connector 237"/>
          <p:cNvCxnSpPr/>
          <p:nvPr/>
        </p:nvCxnSpPr>
        <p:spPr bwMode="auto">
          <a:xfrm>
            <a:off x="3558540" y="2790842"/>
            <a:ext cx="590550" cy="0"/>
          </a:xfrm>
          <a:prstGeom prst="line">
            <a:avLst/>
          </a:prstGeom>
          <a:solidFill>
            <a:schemeClr val="accent1"/>
          </a:solidFill>
          <a:ln w="38100" cap="flat" cmpd="sng" algn="ctr">
            <a:solidFill>
              <a:schemeClr val="bg1">
                <a:lumMod val="75000"/>
              </a:schemeClr>
            </a:solidFill>
            <a:prstDash val="solid"/>
            <a:round/>
            <a:headEnd type="diamond" w="med" len="med"/>
            <a:tailEnd type="diamond" w="med" len="med"/>
          </a:ln>
          <a:effectLst/>
        </p:spPr>
      </p:cxnSp>
      <p:cxnSp>
        <p:nvCxnSpPr>
          <p:cNvPr id="239" name="Straight Connector 238"/>
          <p:cNvCxnSpPr/>
          <p:nvPr/>
        </p:nvCxnSpPr>
        <p:spPr bwMode="auto">
          <a:xfrm>
            <a:off x="4149090" y="2783222"/>
            <a:ext cx="295275" cy="0"/>
          </a:xfrm>
          <a:prstGeom prst="line">
            <a:avLst/>
          </a:prstGeom>
          <a:solidFill>
            <a:schemeClr val="accent1"/>
          </a:solidFill>
          <a:ln w="38100" cap="flat" cmpd="sng" algn="ctr">
            <a:solidFill>
              <a:schemeClr val="bg1">
                <a:lumMod val="75000"/>
              </a:schemeClr>
            </a:solidFill>
            <a:prstDash val="solid"/>
            <a:round/>
            <a:headEnd type="diamond" w="med" len="med"/>
            <a:tailEnd type="none" w="med" len="med"/>
          </a:ln>
          <a:effectLst/>
        </p:spPr>
      </p:cxnSp>
      <p:sp>
        <p:nvSpPr>
          <p:cNvPr id="240" name="TextBox 95"/>
          <p:cNvSpPr txBox="1">
            <a:spLocks noChangeArrowheads="1"/>
          </p:cNvSpPr>
          <p:nvPr/>
        </p:nvSpPr>
        <p:spPr bwMode="auto">
          <a:xfrm>
            <a:off x="4267200" y="2797192"/>
            <a:ext cx="457200" cy="184150"/>
          </a:xfrm>
          <a:prstGeom prst="rect">
            <a:avLst/>
          </a:prstGeom>
          <a:noFill/>
          <a:ln w="9525">
            <a:noFill/>
            <a:miter lim="800000"/>
            <a:headEnd/>
            <a:tailEnd/>
          </a:ln>
        </p:spPr>
        <p:txBody>
          <a:bodyPr>
            <a:spAutoFit/>
          </a:bodyPr>
          <a:lstStyle/>
          <a:p>
            <a:pPr algn="ctr" eaLnBrk="0" hangingPunct="0"/>
            <a:r>
              <a:rPr lang="en-US" sz="600" dirty="0">
                <a:latin typeface="Comic Sans MS" pitchFamily="66" charset="0"/>
              </a:rPr>
              <a:t>CDR</a:t>
            </a:r>
          </a:p>
        </p:txBody>
      </p:sp>
      <p:sp>
        <p:nvSpPr>
          <p:cNvPr id="241" name="TextBox 95"/>
          <p:cNvSpPr txBox="1">
            <a:spLocks noChangeArrowheads="1"/>
          </p:cNvSpPr>
          <p:nvPr/>
        </p:nvSpPr>
        <p:spPr bwMode="auto">
          <a:xfrm>
            <a:off x="3924300" y="2797192"/>
            <a:ext cx="457200" cy="184150"/>
          </a:xfrm>
          <a:prstGeom prst="rect">
            <a:avLst/>
          </a:prstGeom>
          <a:noFill/>
          <a:ln w="9525">
            <a:noFill/>
            <a:miter lim="800000"/>
            <a:headEnd/>
            <a:tailEnd/>
          </a:ln>
        </p:spPr>
        <p:txBody>
          <a:bodyPr>
            <a:spAutoFit/>
          </a:bodyPr>
          <a:lstStyle/>
          <a:p>
            <a:pPr algn="ctr" eaLnBrk="0" hangingPunct="0"/>
            <a:r>
              <a:rPr lang="en-US" sz="600">
                <a:latin typeface="Comic Sans MS" pitchFamily="66" charset="0"/>
              </a:rPr>
              <a:t>PDR</a:t>
            </a:r>
          </a:p>
        </p:txBody>
      </p:sp>
      <p:cxnSp>
        <p:nvCxnSpPr>
          <p:cNvPr id="283" name="Straight Connector 282"/>
          <p:cNvCxnSpPr>
            <a:endCxn id="203" idx="1"/>
          </p:cNvCxnSpPr>
          <p:nvPr/>
        </p:nvCxnSpPr>
        <p:spPr bwMode="auto">
          <a:xfrm flipV="1">
            <a:off x="4472940" y="2760735"/>
            <a:ext cx="1375218" cy="12948"/>
          </a:xfrm>
          <a:prstGeom prst="line">
            <a:avLst/>
          </a:prstGeom>
          <a:solidFill>
            <a:schemeClr val="accent1"/>
          </a:solidFill>
          <a:ln w="38100" cap="flat" cmpd="sng" algn="ctr">
            <a:solidFill>
              <a:schemeClr val="tx1"/>
            </a:solidFill>
            <a:prstDash val="solid"/>
            <a:round/>
            <a:headEnd type="diamond" w="med" len="med"/>
            <a:tailEnd type="none" w="med" len="med"/>
          </a:ln>
          <a:effectLst/>
        </p:spPr>
      </p:cxnSp>
      <p:cxnSp>
        <p:nvCxnSpPr>
          <p:cNvPr id="247" name="Straight Connector 246"/>
          <p:cNvCxnSpPr/>
          <p:nvPr/>
        </p:nvCxnSpPr>
        <p:spPr bwMode="auto">
          <a:xfrm>
            <a:off x="5029200" y="3088022"/>
            <a:ext cx="590550" cy="0"/>
          </a:xfrm>
          <a:prstGeom prst="line">
            <a:avLst/>
          </a:prstGeom>
          <a:solidFill>
            <a:schemeClr val="accent1"/>
          </a:solidFill>
          <a:ln w="38100" cap="flat" cmpd="sng" algn="ctr">
            <a:solidFill>
              <a:schemeClr val="bg1">
                <a:lumMod val="75000"/>
              </a:schemeClr>
            </a:solidFill>
            <a:prstDash val="solid"/>
            <a:round/>
            <a:headEnd type="diamond" w="med" len="med"/>
            <a:tailEnd type="diamond" w="med" len="med"/>
          </a:ln>
          <a:effectLst/>
        </p:spPr>
      </p:cxnSp>
      <p:cxnSp>
        <p:nvCxnSpPr>
          <p:cNvPr id="248" name="Straight Connector 247"/>
          <p:cNvCxnSpPr/>
          <p:nvPr/>
        </p:nvCxnSpPr>
        <p:spPr bwMode="auto">
          <a:xfrm>
            <a:off x="5619750" y="3080402"/>
            <a:ext cx="295275" cy="0"/>
          </a:xfrm>
          <a:prstGeom prst="line">
            <a:avLst/>
          </a:prstGeom>
          <a:solidFill>
            <a:schemeClr val="accent1"/>
          </a:solidFill>
          <a:ln w="38100" cap="flat" cmpd="sng" algn="ctr">
            <a:solidFill>
              <a:schemeClr val="bg1">
                <a:lumMod val="75000"/>
              </a:schemeClr>
            </a:solidFill>
            <a:prstDash val="solid"/>
            <a:round/>
            <a:headEnd type="diamond" w="med" len="med"/>
            <a:tailEnd type="none" w="med" len="med"/>
          </a:ln>
          <a:effectLst/>
        </p:spPr>
      </p:cxnSp>
      <p:sp>
        <p:nvSpPr>
          <p:cNvPr id="249" name="TextBox 95"/>
          <p:cNvSpPr txBox="1">
            <a:spLocks noChangeArrowheads="1"/>
          </p:cNvSpPr>
          <p:nvPr/>
        </p:nvSpPr>
        <p:spPr bwMode="auto">
          <a:xfrm>
            <a:off x="5699760" y="3094372"/>
            <a:ext cx="457200" cy="184150"/>
          </a:xfrm>
          <a:prstGeom prst="rect">
            <a:avLst/>
          </a:prstGeom>
          <a:noFill/>
          <a:ln w="9525">
            <a:noFill/>
            <a:miter lim="800000"/>
            <a:headEnd/>
            <a:tailEnd/>
          </a:ln>
        </p:spPr>
        <p:txBody>
          <a:bodyPr>
            <a:spAutoFit/>
          </a:bodyPr>
          <a:lstStyle/>
          <a:p>
            <a:pPr algn="ctr" eaLnBrk="0" hangingPunct="0"/>
            <a:r>
              <a:rPr lang="en-US" sz="600" dirty="0">
                <a:latin typeface="Comic Sans MS" pitchFamily="66" charset="0"/>
              </a:rPr>
              <a:t>CDR</a:t>
            </a:r>
          </a:p>
        </p:txBody>
      </p:sp>
      <p:sp>
        <p:nvSpPr>
          <p:cNvPr id="250" name="TextBox 95"/>
          <p:cNvSpPr txBox="1">
            <a:spLocks noChangeArrowheads="1"/>
          </p:cNvSpPr>
          <p:nvPr/>
        </p:nvSpPr>
        <p:spPr bwMode="auto">
          <a:xfrm>
            <a:off x="5394960" y="3094372"/>
            <a:ext cx="457200" cy="184150"/>
          </a:xfrm>
          <a:prstGeom prst="rect">
            <a:avLst/>
          </a:prstGeom>
          <a:noFill/>
          <a:ln w="9525">
            <a:noFill/>
            <a:miter lim="800000"/>
            <a:headEnd/>
            <a:tailEnd/>
          </a:ln>
        </p:spPr>
        <p:txBody>
          <a:bodyPr>
            <a:spAutoFit/>
          </a:bodyPr>
          <a:lstStyle/>
          <a:p>
            <a:pPr algn="ctr" eaLnBrk="0" hangingPunct="0"/>
            <a:r>
              <a:rPr lang="en-US" sz="600">
                <a:latin typeface="Comic Sans MS" pitchFamily="66" charset="0"/>
              </a:rPr>
              <a:t>PDR</a:t>
            </a:r>
          </a:p>
        </p:txBody>
      </p:sp>
      <p:cxnSp>
        <p:nvCxnSpPr>
          <p:cNvPr id="168" name="Straight Connector 167"/>
          <p:cNvCxnSpPr>
            <a:stCxn id="249" idx="0"/>
          </p:cNvCxnSpPr>
          <p:nvPr/>
        </p:nvCxnSpPr>
        <p:spPr bwMode="auto">
          <a:xfrm flipV="1">
            <a:off x="5928360" y="3085195"/>
            <a:ext cx="1201546" cy="9177"/>
          </a:xfrm>
          <a:prstGeom prst="line">
            <a:avLst/>
          </a:prstGeom>
          <a:solidFill>
            <a:schemeClr val="accent1"/>
          </a:solidFill>
          <a:ln w="38100" cap="flat" cmpd="sng" algn="ctr">
            <a:solidFill>
              <a:schemeClr val="tx1"/>
            </a:solidFill>
            <a:prstDash val="solid"/>
            <a:round/>
            <a:headEnd type="diamond" w="med" len="med"/>
            <a:tailEnd type="none" w="med" len="med"/>
          </a:ln>
          <a:effectLst/>
        </p:spPr>
      </p:cxnSp>
      <p:sp>
        <p:nvSpPr>
          <p:cNvPr id="255" name="Diamond 254"/>
          <p:cNvSpPr/>
          <p:nvPr/>
        </p:nvSpPr>
        <p:spPr bwMode="auto">
          <a:xfrm>
            <a:off x="4991100" y="6598920"/>
            <a:ext cx="152400" cy="152400"/>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59" name="Diamond 258"/>
          <p:cNvSpPr/>
          <p:nvPr/>
        </p:nvSpPr>
        <p:spPr bwMode="auto">
          <a:xfrm>
            <a:off x="3131820" y="6606540"/>
            <a:ext cx="152400" cy="152400"/>
          </a:xfrm>
          <a:prstGeom prst="diamond">
            <a:avLst/>
          </a:prstGeom>
          <a:solidFill>
            <a:schemeClr val="bg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61" name="TextBox 95"/>
          <p:cNvSpPr txBox="1">
            <a:spLocks noChangeArrowheads="1"/>
          </p:cNvSpPr>
          <p:nvPr/>
        </p:nvSpPr>
        <p:spPr bwMode="auto">
          <a:xfrm>
            <a:off x="5135880" y="6603861"/>
            <a:ext cx="1485900" cy="184666"/>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Technology needed date</a:t>
            </a:r>
            <a:endParaRPr lang="en-US" sz="600" dirty="0">
              <a:latin typeface="Comic Sans MS" pitchFamily="66" charset="0"/>
            </a:endParaRPr>
          </a:p>
        </p:txBody>
      </p:sp>
      <p:sp>
        <p:nvSpPr>
          <p:cNvPr id="269" name="TextBox 95"/>
          <p:cNvSpPr txBox="1">
            <a:spLocks noChangeArrowheads="1"/>
          </p:cNvSpPr>
          <p:nvPr/>
        </p:nvSpPr>
        <p:spPr bwMode="auto">
          <a:xfrm>
            <a:off x="3299460" y="6603861"/>
            <a:ext cx="1485900" cy="184666"/>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Technology test flights</a:t>
            </a:r>
            <a:endParaRPr lang="en-US" sz="600" dirty="0">
              <a:latin typeface="Comic Sans MS" pitchFamily="66" charset="0"/>
            </a:endParaRPr>
          </a:p>
        </p:txBody>
      </p:sp>
      <p:sp>
        <p:nvSpPr>
          <p:cNvPr id="270" name="TextBox 95"/>
          <p:cNvSpPr txBox="1">
            <a:spLocks noChangeArrowheads="1"/>
          </p:cNvSpPr>
          <p:nvPr/>
        </p:nvSpPr>
        <p:spPr bwMode="auto">
          <a:xfrm>
            <a:off x="2600325" y="3596640"/>
            <a:ext cx="752475" cy="276999"/>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Advanced ECLSS at ISS</a:t>
            </a:r>
            <a:endParaRPr lang="en-US" sz="600" dirty="0">
              <a:latin typeface="Comic Sans MS" pitchFamily="66" charset="0"/>
            </a:endParaRPr>
          </a:p>
        </p:txBody>
      </p:sp>
      <p:sp>
        <p:nvSpPr>
          <p:cNvPr id="280" name="Diamond 279"/>
          <p:cNvSpPr/>
          <p:nvPr/>
        </p:nvSpPr>
        <p:spPr bwMode="auto">
          <a:xfrm>
            <a:off x="4853940" y="3749040"/>
            <a:ext cx="152400" cy="152400"/>
          </a:xfrm>
          <a:prstGeom prst="diamond">
            <a:avLst/>
          </a:prstGeom>
          <a:solidFill>
            <a:schemeClr val="bg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88" name="TextBox 95"/>
          <p:cNvSpPr txBox="1">
            <a:spLocks noChangeArrowheads="1"/>
          </p:cNvSpPr>
          <p:nvPr/>
        </p:nvSpPr>
        <p:spPr bwMode="auto">
          <a:xfrm>
            <a:off x="2646045" y="4099560"/>
            <a:ext cx="655320" cy="553998"/>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Behavioral Health and Physiological testing at ISS</a:t>
            </a:r>
            <a:endParaRPr lang="en-US" sz="600" dirty="0">
              <a:latin typeface="Comic Sans MS" pitchFamily="66" charset="0"/>
            </a:endParaRPr>
          </a:p>
        </p:txBody>
      </p:sp>
      <p:sp>
        <p:nvSpPr>
          <p:cNvPr id="289" name="TextBox 95"/>
          <p:cNvSpPr txBox="1">
            <a:spLocks noChangeArrowheads="1"/>
          </p:cNvSpPr>
          <p:nvPr/>
        </p:nvSpPr>
        <p:spPr bwMode="auto">
          <a:xfrm>
            <a:off x="1203960" y="5471160"/>
            <a:ext cx="1722120" cy="1077218"/>
          </a:xfrm>
          <a:prstGeom prst="rect">
            <a:avLst/>
          </a:prstGeom>
          <a:noFill/>
          <a:ln w="9525">
            <a:noFill/>
            <a:miter lim="800000"/>
            <a:headEnd/>
            <a:tailEnd/>
          </a:ln>
        </p:spPr>
        <p:txBody>
          <a:bodyPr wrap="square">
            <a:spAutoFit/>
          </a:bodyPr>
          <a:lstStyle/>
          <a:p>
            <a:pPr eaLnBrk="0" hangingPunct="0">
              <a:spcAft>
                <a:spcPts val="0"/>
              </a:spcAft>
              <a:defRPr/>
            </a:pPr>
            <a:r>
              <a:rPr lang="en-US" sz="800" b="1" dirty="0" smtClean="0">
                <a:latin typeface="Comic Sans MS" pitchFamily="66" charset="0"/>
              </a:rPr>
              <a:t>Habitation/Supportability Gaps</a:t>
            </a:r>
            <a:endParaRPr lang="en-US" sz="800" b="1" dirty="0">
              <a:latin typeface="Comic Sans MS" pitchFamily="66" charset="0"/>
            </a:endParaRP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Long duration logistics management</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Radiation protection from SPE</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Radiation protection from GCR</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Exploration communications</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Autonomous vehicle management</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Autonomous crew systems</a:t>
            </a:r>
          </a:p>
          <a:p>
            <a:pPr marL="114300" indent="-114300" eaLnBrk="0" hangingPunct="0">
              <a:spcAft>
                <a:spcPts val="0"/>
              </a:spcAft>
              <a:buFont typeface="+mj-lt"/>
              <a:buAutoNum type="arabicPeriod"/>
              <a:tabLst>
                <a:tab pos="112713" algn="l"/>
              </a:tabLst>
              <a:defRPr/>
            </a:pPr>
            <a:r>
              <a:rPr lang="en-US" sz="700" dirty="0" smtClean="0">
                <a:latin typeface="Comic Sans MS" pitchFamily="66" charset="0"/>
              </a:rPr>
              <a:t>Exploration EVA</a:t>
            </a:r>
            <a:endParaRPr lang="en-US" sz="700" dirty="0">
              <a:latin typeface="Comic Sans MS" pitchFamily="66" charset="0"/>
            </a:endParaRPr>
          </a:p>
        </p:txBody>
      </p:sp>
      <p:sp>
        <p:nvSpPr>
          <p:cNvPr id="258" name="TextBox 95"/>
          <p:cNvSpPr txBox="1">
            <a:spLocks noChangeArrowheads="1"/>
          </p:cNvSpPr>
          <p:nvPr/>
        </p:nvSpPr>
        <p:spPr bwMode="auto">
          <a:xfrm>
            <a:off x="3657600" y="3581401"/>
            <a:ext cx="845820" cy="646331"/>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70.3 </a:t>
            </a:r>
            <a:r>
              <a:rPr lang="en-US" sz="600" dirty="0" err="1" smtClean="0">
                <a:latin typeface="Comic Sans MS" pitchFamily="66" charset="0"/>
              </a:rPr>
              <a:t>kPa</a:t>
            </a:r>
            <a:r>
              <a:rPr lang="en-US" sz="600" dirty="0" smtClean="0">
                <a:latin typeface="Comic Sans MS" pitchFamily="66" charset="0"/>
              </a:rPr>
              <a:t> subsystems, </a:t>
            </a:r>
          </a:p>
          <a:p>
            <a:pPr eaLnBrk="0" hangingPunct="0"/>
            <a:r>
              <a:rPr lang="en-US" sz="600" dirty="0" smtClean="0">
                <a:latin typeface="Comic Sans MS" pitchFamily="66" charset="0"/>
              </a:rPr>
              <a:t>Highly reliable, maintainable subsystems</a:t>
            </a:r>
          </a:p>
          <a:p>
            <a:pPr eaLnBrk="0" hangingPunct="0"/>
            <a:endParaRPr lang="en-US" sz="600" dirty="0">
              <a:latin typeface="Comic Sans MS" pitchFamily="66" charset="0"/>
            </a:endParaRPr>
          </a:p>
        </p:txBody>
      </p:sp>
      <p:cxnSp>
        <p:nvCxnSpPr>
          <p:cNvPr id="307" name="Straight Arrow Connector 301"/>
          <p:cNvCxnSpPr>
            <a:cxnSpLocks noChangeShapeType="1"/>
          </p:cNvCxnSpPr>
          <p:nvPr/>
        </p:nvCxnSpPr>
        <p:spPr bwMode="auto">
          <a:xfrm flipH="1" flipV="1">
            <a:off x="4381500" y="2758440"/>
            <a:ext cx="7620" cy="1005840"/>
          </a:xfrm>
          <a:prstGeom prst="straightConnector1">
            <a:avLst/>
          </a:prstGeom>
          <a:noFill/>
          <a:ln w="25400" algn="ctr">
            <a:solidFill>
              <a:schemeClr val="accent2"/>
            </a:solidFill>
            <a:round/>
            <a:headEnd/>
            <a:tailEnd type="triangle" w="med" len="med"/>
          </a:ln>
        </p:spPr>
      </p:cxnSp>
      <p:cxnSp>
        <p:nvCxnSpPr>
          <p:cNvPr id="309" name="Straight Arrow Connector 301"/>
          <p:cNvCxnSpPr>
            <a:cxnSpLocks noChangeShapeType="1"/>
          </p:cNvCxnSpPr>
          <p:nvPr/>
        </p:nvCxnSpPr>
        <p:spPr bwMode="auto">
          <a:xfrm flipV="1">
            <a:off x="5745480" y="3086100"/>
            <a:ext cx="7620" cy="678180"/>
          </a:xfrm>
          <a:prstGeom prst="straightConnector1">
            <a:avLst/>
          </a:prstGeom>
          <a:noFill/>
          <a:ln w="25400" algn="ctr">
            <a:solidFill>
              <a:schemeClr val="accent2"/>
            </a:solidFill>
            <a:round/>
            <a:headEnd/>
            <a:tailEnd type="triangle" w="med" len="med"/>
          </a:ln>
        </p:spPr>
      </p:cxnSp>
      <p:sp>
        <p:nvSpPr>
          <p:cNvPr id="260" name="Diamond 259"/>
          <p:cNvSpPr/>
          <p:nvPr/>
        </p:nvSpPr>
        <p:spPr bwMode="auto">
          <a:xfrm>
            <a:off x="4312920" y="3749040"/>
            <a:ext cx="152400" cy="152400"/>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218" name="Diamond 217"/>
          <p:cNvSpPr/>
          <p:nvPr/>
        </p:nvSpPr>
        <p:spPr bwMode="auto">
          <a:xfrm>
            <a:off x="5676900" y="3749040"/>
            <a:ext cx="152400" cy="152400"/>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cxnSp>
        <p:nvCxnSpPr>
          <p:cNvPr id="318" name="Straight Arrow Connector 301"/>
          <p:cNvCxnSpPr>
            <a:cxnSpLocks noChangeShapeType="1"/>
            <a:stCxn id="230" idx="0"/>
            <a:endCxn id="260" idx="2"/>
          </p:cNvCxnSpPr>
          <p:nvPr/>
        </p:nvCxnSpPr>
        <p:spPr bwMode="auto">
          <a:xfrm flipV="1">
            <a:off x="4389120" y="3901440"/>
            <a:ext cx="0" cy="613410"/>
          </a:xfrm>
          <a:prstGeom prst="straightConnector1">
            <a:avLst/>
          </a:prstGeom>
          <a:noFill/>
          <a:ln w="25400" algn="ctr">
            <a:solidFill>
              <a:schemeClr val="accent2"/>
            </a:solidFill>
            <a:round/>
            <a:headEnd/>
            <a:tailEnd type="triangle" w="med" len="med"/>
          </a:ln>
        </p:spPr>
      </p:cxnSp>
      <p:sp>
        <p:nvSpPr>
          <p:cNvPr id="323" name="TextBox 95"/>
          <p:cNvSpPr txBox="1">
            <a:spLocks noChangeArrowheads="1"/>
          </p:cNvSpPr>
          <p:nvPr/>
        </p:nvSpPr>
        <p:spPr bwMode="auto">
          <a:xfrm>
            <a:off x="4511040" y="3558540"/>
            <a:ext cx="685800" cy="276999"/>
          </a:xfrm>
          <a:prstGeom prst="rect">
            <a:avLst/>
          </a:prstGeom>
          <a:noFill/>
          <a:ln w="9525">
            <a:noFill/>
            <a:miter lim="800000"/>
            <a:headEnd/>
            <a:tailEnd/>
          </a:ln>
        </p:spPr>
        <p:txBody>
          <a:bodyPr>
            <a:spAutoFit/>
          </a:bodyPr>
          <a:lstStyle/>
          <a:p>
            <a:pPr eaLnBrk="0" hangingPunct="0"/>
            <a:r>
              <a:rPr lang="en-US" sz="600" dirty="0" smtClean="0">
                <a:latin typeface="Comic Sans MS" pitchFamily="66" charset="0"/>
              </a:rPr>
              <a:t>Testing at Waypoint</a:t>
            </a:r>
            <a:endParaRPr lang="en-US" sz="600" dirty="0">
              <a:latin typeface="Comic Sans MS" pitchFamily="66" charset="0"/>
            </a:endParaRPr>
          </a:p>
        </p:txBody>
      </p:sp>
      <p:sp>
        <p:nvSpPr>
          <p:cNvPr id="328" name="TextBox 95"/>
          <p:cNvSpPr txBox="1">
            <a:spLocks noChangeArrowheads="1"/>
          </p:cNvSpPr>
          <p:nvPr/>
        </p:nvSpPr>
        <p:spPr bwMode="auto">
          <a:xfrm>
            <a:off x="5135880" y="4358640"/>
            <a:ext cx="685800" cy="276999"/>
          </a:xfrm>
          <a:prstGeom prst="rect">
            <a:avLst/>
          </a:prstGeom>
          <a:noFill/>
          <a:ln w="9525">
            <a:noFill/>
            <a:miter lim="800000"/>
            <a:headEnd/>
            <a:tailEnd/>
          </a:ln>
        </p:spPr>
        <p:txBody>
          <a:bodyPr>
            <a:spAutoFit/>
          </a:bodyPr>
          <a:lstStyle/>
          <a:p>
            <a:pPr eaLnBrk="0" hangingPunct="0"/>
            <a:r>
              <a:rPr lang="en-US" sz="600" dirty="0" smtClean="0">
                <a:latin typeface="Comic Sans MS" pitchFamily="66" charset="0"/>
              </a:rPr>
              <a:t>All HRP gaps to 1000 days </a:t>
            </a:r>
            <a:endParaRPr lang="en-US" sz="600" dirty="0">
              <a:latin typeface="Comic Sans MS" pitchFamily="66" charset="0"/>
            </a:endParaRPr>
          </a:p>
        </p:txBody>
      </p:sp>
      <p:cxnSp>
        <p:nvCxnSpPr>
          <p:cNvPr id="329" name="Straight Connector 328"/>
          <p:cNvCxnSpPr/>
          <p:nvPr/>
        </p:nvCxnSpPr>
        <p:spPr bwMode="auto">
          <a:xfrm>
            <a:off x="4457700" y="5722620"/>
            <a:ext cx="125730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cxnSp>
        <p:nvCxnSpPr>
          <p:cNvPr id="330" name="Straight Connector 329"/>
          <p:cNvCxnSpPr/>
          <p:nvPr/>
        </p:nvCxnSpPr>
        <p:spPr bwMode="auto">
          <a:xfrm>
            <a:off x="2750820" y="5715000"/>
            <a:ext cx="1554480" cy="762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sp>
        <p:nvSpPr>
          <p:cNvPr id="336" name="Diamond 335"/>
          <p:cNvSpPr/>
          <p:nvPr/>
        </p:nvSpPr>
        <p:spPr bwMode="auto">
          <a:xfrm>
            <a:off x="5676900" y="5642610"/>
            <a:ext cx="152400" cy="152400"/>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344" name="TextBox 95"/>
          <p:cNvSpPr txBox="1">
            <a:spLocks noChangeArrowheads="1"/>
          </p:cNvSpPr>
          <p:nvPr/>
        </p:nvSpPr>
        <p:spPr bwMode="auto">
          <a:xfrm>
            <a:off x="3642360" y="5295900"/>
            <a:ext cx="784860" cy="461665"/>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Long duration logistics, GCR Radiation, Exploration EVA</a:t>
            </a:r>
            <a:endParaRPr lang="en-US" sz="600" dirty="0">
              <a:latin typeface="Comic Sans MS" pitchFamily="66" charset="0"/>
            </a:endParaRPr>
          </a:p>
        </p:txBody>
      </p:sp>
      <p:sp>
        <p:nvSpPr>
          <p:cNvPr id="347" name="Diamond 346"/>
          <p:cNvSpPr/>
          <p:nvPr/>
        </p:nvSpPr>
        <p:spPr bwMode="auto">
          <a:xfrm>
            <a:off x="4312920" y="5642610"/>
            <a:ext cx="152400" cy="152400"/>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cxnSp>
        <p:nvCxnSpPr>
          <p:cNvPr id="351" name="Straight Arrow Connector 301"/>
          <p:cNvCxnSpPr>
            <a:cxnSpLocks noChangeShapeType="1"/>
            <a:stCxn id="347" idx="0"/>
            <a:endCxn id="230" idx="2"/>
          </p:cNvCxnSpPr>
          <p:nvPr/>
        </p:nvCxnSpPr>
        <p:spPr bwMode="auto">
          <a:xfrm flipV="1">
            <a:off x="4389120" y="4667250"/>
            <a:ext cx="0" cy="975360"/>
          </a:xfrm>
          <a:prstGeom prst="straightConnector1">
            <a:avLst/>
          </a:prstGeom>
          <a:noFill/>
          <a:ln w="25400" algn="ctr">
            <a:solidFill>
              <a:schemeClr val="accent2"/>
            </a:solidFill>
            <a:round/>
            <a:headEnd/>
            <a:tailEnd type="triangle" w="med" len="med"/>
          </a:ln>
        </p:spPr>
      </p:cxnSp>
      <p:sp>
        <p:nvSpPr>
          <p:cNvPr id="352" name="TextBox 95"/>
          <p:cNvSpPr txBox="1">
            <a:spLocks noChangeArrowheads="1"/>
          </p:cNvSpPr>
          <p:nvPr/>
        </p:nvSpPr>
        <p:spPr bwMode="auto">
          <a:xfrm>
            <a:off x="4876800" y="5265420"/>
            <a:ext cx="990600" cy="461665"/>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Exploration Comm., Autonomous Vehicle and Crew Subsystems, additional GCR</a:t>
            </a:r>
            <a:endParaRPr lang="en-US" sz="600" dirty="0">
              <a:latin typeface="Comic Sans MS" pitchFamily="66" charset="0"/>
            </a:endParaRPr>
          </a:p>
        </p:txBody>
      </p:sp>
      <p:cxnSp>
        <p:nvCxnSpPr>
          <p:cNvPr id="353" name="Straight Arrow Connector 301"/>
          <p:cNvCxnSpPr>
            <a:cxnSpLocks noChangeShapeType="1"/>
            <a:stCxn id="228" idx="0"/>
            <a:endCxn id="218" idx="2"/>
          </p:cNvCxnSpPr>
          <p:nvPr/>
        </p:nvCxnSpPr>
        <p:spPr bwMode="auto">
          <a:xfrm flipV="1">
            <a:off x="5753100" y="3901440"/>
            <a:ext cx="0" cy="613410"/>
          </a:xfrm>
          <a:prstGeom prst="straightConnector1">
            <a:avLst/>
          </a:prstGeom>
          <a:noFill/>
          <a:ln w="25400" algn="ctr">
            <a:solidFill>
              <a:schemeClr val="accent2"/>
            </a:solidFill>
            <a:round/>
            <a:headEnd/>
            <a:tailEnd type="triangle" w="med" len="med"/>
          </a:ln>
        </p:spPr>
      </p:cxnSp>
      <p:sp>
        <p:nvSpPr>
          <p:cNvPr id="362" name="Diamond 361"/>
          <p:cNvSpPr/>
          <p:nvPr/>
        </p:nvSpPr>
        <p:spPr bwMode="auto">
          <a:xfrm>
            <a:off x="4861560" y="4518660"/>
            <a:ext cx="152400" cy="152400"/>
          </a:xfrm>
          <a:prstGeom prst="diamond">
            <a:avLst/>
          </a:prstGeom>
          <a:solidFill>
            <a:schemeClr val="bg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363" name="TextBox 95"/>
          <p:cNvSpPr txBox="1">
            <a:spLocks noChangeArrowheads="1"/>
          </p:cNvSpPr>
          <p:nvPr/>
        </p:nvSpPr>
        <p:spPr bwMode="auto">
          <a:xfrm>
            <a:off x="4518660" y="4328160"/>
            <a:ext cx="685800" cy="276999"/>
          </a:xfrm>
          <a:prstGeom prst="rect">
            <a:avLst/>
          </a:prstGeom>
          <a:noFill/>
          <a:ln w="9525">
            <a:noFill/>
            <a:miter lim="800000"/>
            <a:headEnd/>
            <a:tailEnd/>
          </a:ln>
        </p:spPr>
        <p:txBody>
          <a:bodyPr>
            <a:spAutoFit/>
          </a:bodyPr>
          <a:lstStyle/>
          <a:p>
            <a:pPr eaLnBrk="0" hangingPunct="0"/>
            <a:r>
              <a:rPr lang="en-US" sz="600" dirty="0" smtClean="0">
                <a:latin typeface="Comic Sans MS" pitchFamily="66" charset="0"/>
              </a:rPr>
              <a:t>Testing at Waypoint</a:t>
            </a:r>
            <a:endParaRPr lang="en-US" sz="600" dirty="0">
              <a:latin typeface="Comic Sans MS" pitchFamily="66" charset="0"/>
            </a:endParaRPr>
          </a:p>
        </p:txBody>
      </p:sp>
      <p:cxnSp>
        <p:nvCxnSpPr>
          <p:cNvPr id="373" name="Straight Arrow Connector 301"/>
          <p:cNvCxnSpPr>
            <a:cxnSpLocks noChangeShapeType="1"/>
            <a:stCxn id="336" idx="0"/>
            <a:endCxn id="228" idx="2"/>
          </p:cNvCxnSpPr>
          <p:nvPr/>
        </p:nvCxnSpPr>
        <p:spPr bwMode="auto">
          <a:xfrm flipV="1">
            <a:off x="5753100" y="4667250"/>
            <a:ext cx="0" cy="975360"/>
          </a:xfrm>
          <a:prstGeom prst="straightConnector1">
            <a:avLst/>
          </a:prstGeom>
          <a:noFill/>
          <a:ln w="25400" algn="ctr">
            <a:solidFill>
              <a:schemeClr val="accent2"/>
            </a:solidFill>
            <a:round/>
            <a:headEnd/>
            <a:tailEnd type="triangle" w="med" len="med"/>
          </a:ln>
        </p:spPr>
      </p:cxnSp>
      <p:sp>
        <p:nvSpPr>
          <p:cNvPr id="384" name="Diamond 383"/>
          <p:cNvSpPr/>
          <p:nvPr/>
        </p:nvSpPr>
        <p:spPr bwMode="auto">
          <a:xfrm>
            <a:off x="4869180" y="5646420"/>
            <a:ext cx="152400" cy="152400"/>
          </a:xfrm>
          <a:prstGeom prst="diamond">
            <a:avLst/>
          </a:prstGeom>
          <a:solidFill>
            <a:schemeClr val="bg1"/>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sp>
        <p:nvSpPr>
          <p:cNvPr id="385" name="TextBox 95"/>
          <p:cNvSpPr txBox="1">
            <a:spLocks noChangeArrowheads="1"/>
          </p:cNvSpPr>
          <p:nvPr/>
        </p:nvSpPr>
        <p:spPr bwMode="auto">
          <a:xfrm>
            <a:off x="4450080" y="5745480"/>
            <a:ext cx="685800" cy="276999"/>
          </a:xfrm>
          <a:prstGeom prst="rect">
            <a:avLst/>
          </a:prstGeom>
          <a:noFill/>
          <a:ln w="9525">
            <a:noFill/>
            <a:miter lim="800000"/>
            <a:headEnd/>
            <a:tailEnd/>
          </a:ln>
        </p:spPr>
        <p:txBody>
          <a:bodyPr>
            <a:spAutoFit/>
          </a:bodyPr>
          <a:lstStyle/>
          <a:p>
            <a:pPr eaLnBrk="0" hangingPunct="0"/>
            <a:r>
              <a:rPr lang="en-US" sz="600" dirty="0" smtClean="0">
                <a:latin typeface="Comic Sans MS" pitchFamily="66" charset="0"/>
              </a:rPr>
              <a:t>Testing at Waypoint</a:t>
            </a:r>
            <a:endParaRPr lang="en-US" sz="600" dirty="0">
              <a:latin typeface="Comic Sans MS" pitchFamily="66" charset="0"/>
            </a:endParaRPr>
          </a:p>
        </p:txBody>
      </p:sp>
      <p:sp>
        <p:nvSpPr>
          <p:cNvPr id="173" name="TextBox 95"/>
          <p:cNvSpPr txBox="1">
            <a:spLocks noChangeArrowheads="1"/>
          </p:cNvSpPr>
          <p:nvPr/>
        </p:nvSpPr>
        <p:spPr bwMode="auto">
          <a:xfrm>
            <a:off x="2713032" y="5808301"/>
            <a:ext cx="826458" cy="276999"/>
          </a:xfrm>
          <a:prstGeom prst="rect">
            <a:avLst/>
          </a:prstGeom>
          <a:noFill/>
          <a:ln w="9525">
            <a:noFill/>
            <a:miter lim="800000"/>
            <a:headEnd/>
            <a:tailEnd/>
          </a:ln>
        </p:spPr>
        <p:txBody>
          <a:bodyPr wrap="square">
            <a:spAutoFit/>
          </a:bodyPr>
          <a:lstStyle/>
          <a:p>
            <a:pPr eaLnBrk="0" hangingPunct="0"/>
            <a:r>
              <a:rPr lang="en-US" sz="600" dirty="0" smtClean="0">
                <a:latin typeface="Comic Sans MS" pitchFamily="66" charset="0"/>
              </a:rPr>
              <a:t>SPE Radiation Protection</a:t>
            </a:r>
            <a:endParaRPr lang="en-US" sz="600" dirty="0">
              <a:latin typeface="Comic Sans MS" pitchFamily="66" charset="0"/>
            </a:endParaRPr>
          </a:p>
        </p:txBody>
      </p:sp>
      <p:sp>
        <p:nvSpPr>
          <p:cNvPr id="174" name="Diamond 173"/>
          <p:cNvSpPr/>
          <p:nvPr/>
        </p:nvSpPr>
        <p:spPr bwMode="auto">
          <a:xfrm>
            <a:off x="3035068" y="5645331"/>
            <a:ext cx="145061" cy="151941"/>
          </a:xfrm>
          <a:prstGeom prst="diamond">
            <a:avLst/>
          </a:prstGeom>
          <a:solidFill>
            <a:srgbClr val="8A0000"/>
          </a:solidFill>
          <a:ln w="3175" cap="flat" cmpd="sng" algn="ctr">
            <a:solidFill>
              <a:schemeClr val="tx1"/>
            </a:solidFill>
            <a:prstDash val="solid"/>
            <a:round/>
            <a:headEnd type="none" w="med" len="med"/>
            <a:tailEnd type="none" w="med" len="med"/>
          </a:ln>
          <a:effectLst/>
        </p:spPr>
        <p:txBody>
          <a:bodyPr/>
          <a:lstStyle/>
          <a:p>
            <a:pPr algn="ctr" eaLnBrk="0" hangingPunct="0">
              <a:defRPr/>
            </a:pPr>
            <a:endParaRPr lang="en-US" sz="700">
              <a:latin typeface="Times New Roman" pitchFamily="18" charset="0"/>
              <a:ea typeface="ＭＳ Ｐゴシック" charset="-128"/>
            </a:endParaRPr>
          </a:p>
        </p:txBody>
      </p:sp>
      <p:cxnSp>
        <p:nvCxnSpPr>
          <p:cNvPr id="175" name="Straight Arrow Connector 301"/>
          <p:cNvCxnSpPr>
            <a:cxnSpLocks noChangeShapeType="1"/>
          </p:cNvCxnSpPr>
          <p:nvPr/>
        </p:nvCxnSpPr>
        <p:spPr bwMode="auto">
          <a:xfrm flipV="1">
            <a:off x="3099978" y="5394960"/>
            <a:ext cx="1362" cy="257993"/>
          </a:xfrm>
          <a:prstGeom prst="straightConnector1">
            <a:avLst/>
          </a:prstGeom>
          <a:noFill/>
          <a:ln w="25400" algn="ctr">
            <a:solidFill>
              <a:schemeClr val="accent2"/>
            </a:solidFill>
            <a:round/>
            <a:headEnd/>
            <a:tailEnd type="triangle" w="med" len="med"/>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“Need-by” Dates for Enabling Capabilities</a:t>
            </a:r>
            <a:endParaRPr lang="en-US" sz="2000" dirty="0"/>
          </a:p>
        </p:txBody>
      </p:sp>
      <p:pic>
        <p:nvPicPr>
          <p:cNvPr id="3112" name="Picture 40"/>
          <p:cNvPicPr>
            <a:picLocks noGrp="1" noChangeAspect="1" noChangeArrowheads="1"/>
          </p:cNvPicPr>
          <p:nvPr>
            <p:ph idx="1"/>
          </p:nvPr>
        </p:nvPicPr>
        <p:blipFill>
          <a:blip r:embed="rId3" cstate="print"/>
          <a:srcRect l="16667" t="31004" r="31778" b="16848"/>
          <a:stretch>
            <a:fillRect/>
          </a:stretch>
        </p:blipFill>
        <p:spPr bwMode="auto">
          <a:xfrm>
            <a:off x="316992" y="1220671"/>
            <a:ext cx="8546592" cy="48627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1"/>
          <p:cNvSpPr txBox="1">
            <a:spLocks/>
          </p:cNvSpPr>
          <p:nvPr/>
        </p:nvSpPr>
        <p:spPr>
          <a:xfrm>
            <a:off x="4581525" y="983607"/>
            <a:ext cx="4110510" cy="5410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chemeClr val="bg1"/>
                </a:solidFill>
                <a:effectLst/>
                <a:uLnTx/>
                <a:uFillTx/>
                <a:latin typeface="+mn-lt"/>
                <a:ea typeface="+mn-ea"/>
                <a:cs typeface="+mn-cs"/>
              </a:rPr>
              <a:t>Concessions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Bone loss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Renal stones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Muscle</a:t>
            </a:r>
            <a:r>
              <a:rPr kumimoji="0" lang="en-US" sz="1800" b="0" i="0" u="none" strike="noStrike" kern="1200" cap="none" spc="0" normalizeH="0" noProof="0" dirty="0" smtClean="0">
                <a:ln>
                  <a:noFill/>
                </a:ln>
                <a:solidFill>
                  <a:schemeClr val="tx1"/>
                </a:solidFill>
                <a:effectLst/>
                <a:uLnTx/>
                <a:uFillTx/>
                <a:latin typeface="+mn-lt"/>
                <a:ea typeface="+mn-ea"/>
                <a:cs typeface="+mn-cs"/>
              </a:rPr>
              <a:t> atrophy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Body fluid shift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noProof="0" dirty="0" smtClean="0">
                <a:ln>
                  <a:noFill/>
                </a:ln>
                <a:solidFill>
                  <a:schemeClr val="tx1"/>
                </a:solidFill>
                <a:effectLst/>
                <a:uLnTx/>
                <a:uFillTx/>
                <a:latin typeface="+mn-lt"/>
                <a:ea typeface="+mn-ea"/>
                <a:cs typeface="+mn-cs"/>
              </a:rPr>
              <a:t>Vision degeneration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Space adaptation sickness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noProof="0" dirty="0" err="1" smtClean="0">
                <a:ln>
                  <a:noFill/>
                </a:ln>
                <a:solidFill>
                  <a:schemeClr val="tx1"/>
                </a:solidFill>
                <a:effectLst/>
                <a:uLnTx/>
                <a:uFillTx/>
                <a:latin typeface="+mn-lt"/>
                <a:ea typeface="+mn-ea"/>
                <a:cs typeface="+mn-cs"/>
              </a:rPr>
              <a:t>Neuro</a:t>
            </a:r>
            <a:r>
              <a:rPr kumimoji="0" lang="en-US" sz="1800" b="0" i="0" u="none" strike="noStrike" kern="1200" cap="none" spc="0" normalizeH="0" noProof="0" dirty="0" smtClean="0">
                <a:ln>
                  <a:noFill/>
                </a:ln>
                <a:solidFill>
                  <a:schemeClr val="tx1"/>
                </a:solidFill>
                <a:effectLst/>
                <a:uLnTx/>
                <a:uFillTx/>
                <a:latin typeface="+mn-lt"/>
                <a:ea typeface="+mn-ea"/>
                <a:cs typeface="+mn-cs"/>
              </a:rPr>
              <a:t>-vestibular </a:t>
            </a:r>
            <a:r>
              <a:rPr lang="en-US" dirty="0" smtClean="0"/>
              <a:t>effects</a:t>
            </a:r>
            <a:endParaRPr kumimoji="0" lang="en-US" sz="1800" b="0" i="0" u="none" strike="noStrike" kern="1200" cap="none" spc="0" normalizeH="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Content Placeholder 1"/>
          <p:cNvSpPr>
            <a:spLocks noGrp="1"/>
          </p:cNvSpPr>
          <p:nvPr>
            <p:ph idx="1"/>
          </p:nvPr>
        </p:nvSpPr>
        <p:spPr/>
        <p:txBody>
          <a:bodyPr/>
          <a:lstStyle/>
          <a:p>
            <a:r>
              <a:rPr lang="en-US" dirty="0" smtClean="0"/>
              <a:t>Concessions to living/working in micro-gravity</a:t>
            </a:r>
          </a:p>
          <a:p>
            <a:pPr lvl="1"/>
            <a:r>
              <a:rPr lang="en-US" dirty="0" smtClean="0"/>
              <a:t>Crew restraints</a:t>
            </a:r>
          </a:p>
          <a:p>
            <a:pPr lvl="1"/>
            <a:r>
              <a:rPr lang="en-US" dirty="0" smtClean="0"/>
              <a:t>Airborne dust/debris</a:t>
            </a:r>
          </a:p>
          <a:p>
            <a:pPr lvl="1"/>
            <a:r>
              <a:rPr lang="en-US" dirty="0" smtClean="0"/>
              <a:t>Food preparation concept</a:t>
            </a:r>
          </a:p>
          <a:p>
            <a:pPr lvl="1"/>
            <a:r>
              <a:rPr lang="en-US" dirty="0" smtClean="0"/>
              <a:t>Sanitation &amp; hygiene</a:t>
            </a:r>
          </a:p>
          <a:p>
            <a:pPr lvl="1"/>
            <a:r>
              <a:rPr lang="en-US" dirty="0" smtClean="0"/>
              <a:t>CO</a:t>
            </a:r>
            <a:r>
              <a:rPr lang="en-US" baseline="-25000" dirty="0" smtClean="0"/>
              <a:t>2</a:t>
            </a:r>
            <a:r>
              <a:rPr lang="en-US" dirty="0" smtClean="0"/>
              <a:t> dispersal</a:t>
            </a:r>
          </a:p>
          <a:p>
            <a:pPr lvl="1"/>
            <a:r>
              <a:rPr lang="en-US" dirty="0" smtClean="0"/>
              <a:t>Fire/smoke propagation</a:t>
            </a:r>
          </a:p>
          <a:p>
            <a:pPr lvl="1"/>
            <a:r>
              <a:rPr lang="en-US" dirty="0" smtClean="0"/>
              <a:t>Fluid containment</a:t>
            </a:r>
          </a:p>
          <a:p>
            <a:r>
              <a:rPr lang="en-US" dirty="0" smtClean="0"/>
              <a:t>No mission stopping risks due to µg: Artificial gravity not a requirement, but may trade favorably in Mars surface DRM</a:t>
            </a:r>
          </a:p>
          <a:p>
            <a:r>
              <a:rPr lang="en-US" dirty="0" smtClean="0"/>
              <a:t>An in-space habitat that operates at partial or 1g increases the opportunity for commonality between it and a surface habitat </a:t>
            </a:r>
          </a:p>
          <a:p>
            <a:r>
              <a:rPr lang="en-US" dirty="0" smtClean="0"/>
              <a:t>An on-board centrifuge countermeasure might address the medical issues (right-hand column) but not the operational issues (left column)</a:t>
            </a:r>
          </a:p>
          <a:p>
            <a:r>
              <a:rPr lang="en-US" dirty="0" smtClean="0"/>
              <a:t>Candidate for trade in relaxed development profile. Validation required in LEO first – will drive a longer development timeline.</a:t>
            </a:r>
            <a:endParaRPr lang="en-US" dirty="0"/>
          </a:p>
        </p:txBody>
      </p:sp>
      <p:sp>
        <p:nvSpPr>
          <p:cNvPr id="3" name="Title 2"/>
          <p:cNvSpPr>
            <a:spLocks noGrp="1"/>
          </p:cNvSpPr>
          <p:nvPr>
            <p:ph type="title"/>
          </p:nvPr>
        </p:nvSpPr>
        <p:spPr/>
        <p:txBody>
          <a:bodyPr/>
          <a:lstStyle/>
          <a:p>
            <a:r>
              <a:rPr lang="en-US" sz="2000" dirty="0" smtClean="0"/>
              <a:t>Artificial Gravity</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0" y="0"/>
            <a:ext cx="91440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PICT3893.JPG"/>
          <p:cNvPicPr>
            <a:picLocks noChangeAspect="1"/>
          </p:cNvPicPr>
          <p:nvPr/>
        </p:nvPicPr>
        <p:blipFill>
          <a:blip r:embed="rId2" cstate="email"/>
          <a:srcRect l="4948" t="17778" r="8385" b="13333"/>
          <a:stretch>
            <a:fillRect/>
          </a:stretch>
        </p:blipFill>
        <p:spPr>
          <a:xfrm>
            <a:off x="152400" y="108817"/>
            <a:ext cx="4389120" cy="2616590"/>
          </a:xfrm>
          <a:prstGeom prst="rect">
            <a:avLst/>
          </a:prstGeom>
        </p:spPr>
      </p:pic>
      <p:sp>
        <p:nvSpPr>
          <p:cNvPr id="2" name="Title 1"/>
          <p:cNvSpPr>
            <a:spLocks noGrp="1"/>
          </p:cNvSpPr>
          <p:nvPr>
            <p:ph type="title"/>
          </p:nvPr>
        </p:nvSpPr>
        <p:spPr>
          <a:xfrm>
            <a:off x="5295900" y="101600"/>
            <a:ext cx="7543800" cy="609600"/>
          </a:xfrm>
        </p:spPr>
        <p:txBody>
          <a:bodyPr>
            <a:normAutofit/>
          </a:bodyPr>
          <a:lstStyle/>
          <a:p>
            <a:r>
              <a:rPr lang="en-US" dirty="0" smtClean="0">
                <a:solidFill>
                  <a:schemeClr val="tx1"/>
                </a:solidFill>
              </a:rPr>
              <a:t>Habitation Analogs</a:t>
            </a:r>
            <a:endParaRPr lang="en-US" dirty="0">
              <a:solidFill>
                <a:schemeClr val="tx1"/>
              </a:solidFill>
            </a:endParaRPr>
          </a:p>
        </p:txBody>
      </p:sp>
      <p:pic>
        <p:nvPicPr>
          <p:cNvPr id="4" name="Picture 2"/>
          <p:cNvPicPr>
            <a:picLocks noChangeAspect="1" noChangeArrowheads="1"/>
          </p:cNvPicPr>
          <p:nvPr/>
        </p:nvPicPr>
        <p:blipFill>
          <a:blip r:embed="rId3" cstate="print"/>
          <a:srcRect/>
          <a:stretch>
            <a:fillRect/>
          </a:stretch>
        </p:blipFill>
        <p:spPr bwMode="auto">
          <a:xfrm>
            <a:off x="4651268" y="990600"/>
            <a:ext cx="4376230" cy="5791200"/>
          </a:xfrm>
          <a:prstGeom prst="rect">
            <a:avLst/>
          </a:prstGeom>
          <a:noFill/>
          <a:ln w="9525">
            <a:noFill/>
            <a:miter lim="800000"/>
            <a:headEnd/>
            <a:tailEnd/>
          </a:ln>
        </p:spPr>
      </p:pic>
      <p:pic>
        <p:nvPicPr>
          <p:cNvPr id="5" name="Picture 4"/>
          <p:cNvPicPr>
            <a:picLocks noChangeAspect="1" noChangeArrowheads="1"/>
          </p:cNvPicPr>
          <p:nvPr/>
        </p:nvPicPr>
        <p:blipFill rotWithShape="1">
          <a:blip r:embed="rId4" cstate="print"/>
          <a:srcRect t="4590"/>
          <a:stretch/>
        </p:blipFill>
        <p:spPr bwMode="auto">
          <a:xfrm>
            <a:off x="152400" y="2852017"/>
            <a:ext cx="4389120" cy="3167783"/>
          </a:xfrm>
          <a:prstGeom prst="rect">
            <a:avLst/>
          </a:prstGeom>
          <a:noFill/>
          <a:ln w="9525">
            <a:noFill/>
            <a:miter lim="800000"/>
            <a:headEnd/>
            <a:tailEnd/>
          </a:ln>
        </p:spPr>
      </p:pic>
      <p:sp>
        <p:nvSpPr>
          <p:cNvPr id="7" name="TextBox 6"/>
          <p:cNvSpPr txBox="1"/>
          <p:nvPr/>
        </p:nvSpPr>
        <p:spPr>
          <a:xfrm>
            <a:off x="2646052" y="2069068"/>
            <a:ext cx="1849748" cy="369332"/>
          </a:xfrm>
          <a:prstGeom prst="rect">
            <a:avLst/>
          </a:prstGeom>
          <a:noFill/>
        </p:spPr>
        <p:txBody>
          <a:bodyPr wrap="none" rtlCol="0">
            <a:spAutoFit/>
          </a:bodyPr>
          <a:lstStyle/>
          <a:p>
            <a:r>
              <a:rPr lang="en-US" b="1" dirty="0" smtClean="0">
                <a:solidFill>
                  <a:schemeClr val="bg1"/>
                </a:solidFill>
              </a:rPr>
              <a:t>HDU-DSH (Gen 2)</a:t>
            </a:r>
            <a:endParaRPr lang="en-US" b="1" dirty="0">
              <a:solidFill>
                <a:schemeClr val="bg1"/>
              </a:solidFill>
            </a:endParaRPr>
          </a:p>
        </p:txBody>
      </p:sp>
      <p:sp>
        <p:nvSpPr>
          <p:cNvPr id="8" name="TextBox 7"/>
          <p:cNvSpPr txBox="1"/>
          <p:nvPr/>
        </p:nvSpPr>
        <p:spPr>
          <a:xfrm>
            <a:off x="4724400" y="990600"/>
            <a:ext cx="2239841" cy="369332"/>
          </a:xfrm>
          <a:prstGeom prst="rect">
            <a:avLst/>
          </a:prstGeom>
          <a:noFill/>
        </p:spPr>
        <p:txBody>
          <a:bodyPr wrap="none" rtlCol="0">
            <a:spAutoFit/>
          </a:bodyPr>
          <a:lstStyle/>
          <a:p>
            <a:r>
              <a:rPr lang="en-US" b="1" dirty="0" smtClean="0">
                <a:solidFill>
                  <a:schemeClr val="bg1"/>
                </a:solidFill>
              </a:rPr>
              <a:t>20ft Chamber (Gen 3)</a:t>
            </a:r>
            <a:endParaRPr lang="en-US" b="1" dirty="0">
              <a:solidFill>
                <a:schemeClr val="bg1"/>
              </a:solidFill>
            </a:endParaRPr>
          </a:p>
        </p:txBody>
      </p:sp>
      <p:sp>
        <p:nvSpPr>
          <p:cNvPr id="9" name="TextBox 8"/>
          <p:cNvSpPr txBox="1"/>
          <p:nvPr/>
        </p:nvSpPr>
        <p:spPr>
          <a:xfrm>
            <a:off x="3210961" y="2786783"/>
            <a:ext cx="1284839" cy="369332"/>
          </a:xfrm>
          <a:prstGeom prst="rect">
            <a:avLst/>
          </a:prstGeom>
          <a:noFill/>
        </p:spPr>
        <p:txBody>
          <a:bodyPr wrap="none" rtlCol="0">
            <a:spAutoFit/>
          </a:bodyPr>
          <a:lstStyle/>
          <a:p>
            <a:r>
              <a:rPr lang="en-US" b="1" dirty="0" smtClean="0">
                <a:solidFill>
                  <a:schemeClr val="bg1"/>
                </a:solidFill>
              </a:rPr>
              <a:t>ISS-Derived</a:t>
            </a:r>
            <a:endParaRPr lang="en-US" b="1" dirty="0">
              <a:solidFill>
                <a:schemeClr val="bg1"/>
              </a:solidFill>
            </a:endParaRPr>
          </a:p>
        </p:txBody>
      </p:sp>
      <p:pic>
        <p:nvPicPr>
          <p:cNvPr id="10" name="Picture 2" descr="D:\Documents and Settings\tgill\My Documents\Tracy's Documents\Hab Demo Unit\FY12\Trade Study\MSFC\PDTIM\intro\Overview ISSD PD TIM\data\repo\113505370.jpg"/>
          <p:cNvPicPr>
            <a:picLocks noChangeAspect="1" noChangeArrowheads="1"/>
          </p:cNvPicPr>
          <p:nvPr/>
        </p:nvPicPr>
        <p:blipFill>
          <a:blip r:embed="rId5" cstate="email"/>
          <a:srcRect/>
          <a:stretch>
            <a:fillRect/>
          </a:stretch>
        </p:blipFill>
        <p:spPr bwMode="auto">
          <a:xfrm>
            <a:off x="152400" y="5103808"/>
            <a:ext cx="4419600" cy="1677992"/>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3900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algn="ctr">
              <a:buNone/>
            </a:pPr>
            <a:endParaRPr lang="en-US" sz="4000" dirty="0" smtClean="0"/>
          </a:p>
          <a:p>
            <a:pPr algn="ctr">
              <a:buNone/>
            </a:pPr>
            <a:r>
              <a:rPr lang="en-US" sz="4000" dirty="0" smtClean="0"/>
              <a:t>Backup</a:t>
            </a:r>
          </a:p>
          <a:p>
            <a:endParaRPr lang="en-US" dirty="0" smtClean="0"/>
          </a:p>
          <a:p>
            <a:pPr>
              <a:buNone/>
            </a:pPr>
            <a:endParaRPr lang="en-US" dirty="0" smtClean="0"/>
          </a:p>
          <a:p>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5" name="Title 4"/>
          <p:cNvSpPr>
            <a:spLocks noGrp="1"/>
          </p:cNvSpPr>
          <p:nvPr>
            <p:ph type="title"/>
          </p:nvPr>
        </p:nvSpPr>
        <p:spPr/>
        <p:txBody>
          <a:bodyPr/>
          <a:lstStyle/>
          <a:p>
            <a:r>
              <a:rPr lang="en-US" dirty="0" smtClean="0"/>
              <a:t>DSH Baseball Card – for HAT Cycle C</a:t>
            </a:r>
          </a:p>
        </p:txBody>
      </p:sp>
      <p:sp>
        <p:nvSpPr>
          <p:cNvPr id="5124" name="Text Placeholder 5"/>
          <p:cNvSpPr>
            <a:spLocks noGrp="1"/>
          </p:cNvSpPr>
          <p:nvPr>
            <p:ph type="body" sz="quarter" idx="13"/>
          </p:nvPr>
        </p:nvSpPr>
        <p:spPr/>
        <p:txBody>
          <a:bodyPr>
            <a:normAutofit fontScale="55000" lnSpcReduction="20000"/>
          </a:bodyPr>
          <a:lstStyle/>
          <a:p>
            <a:r>
              <a:rPr lang="en-US" dirty="0" smtClean="0">
                <a:solidFill>
                  <a:schemeClr val="bg1"/>
                </a:solidFill>
              </a:rPr>
              <a:t>NEO_FUL_1A_C11C1 Mission, 380 day snapshot – 4 crew, 4.27 m diameter 1 SEV</a:t>
            </a:r>
            <a:br>
              <a:rPr lang="en-US" dirty="0" smtClean="0">
                <a:solidFill>
                  <a:schemeClr val="bg1"/>
                </a:solidFill>
              </a:rPr>
            </a:br>
            <a:r>
              <a:rPr lang="en-US" dirty="0" smtClean="0">
                <a:solidFill>
                  <a:schemeClr val="bg1"/>
                </a:solidFill>
              </a:rPr>
              <a:t> Updated model 8/26/2011</a:t>
            </a:r>
          </a:p>
        </p:txBody>
      </p:sp>
      <p:pic>
        <p:nvPicPr>
          <p:cNvPr id="2" name="Picture 2"/>
          <p:cNvPicPr>
            <a:picLocks noChangeAspect="1" noChangeArrowheads="1"/>
          </p:cNvPicPr>
          <p:nvPr/>
        </p:nvPicPr>
        <p:blipFill>
          <a:blip r:embed="rId3" cstate="print"/>
          <a:srcRect l="1839" t="24086" r="40968" b="13118"/>
          <a:stretch>
            <a:fillRect/>
          </a:stretch>
        </p:blipFill>
        <p:spPr bwMode="auto">
          <a:xfrm>
            <a:off x="285753" y="1051283"/>
            <a:ext cx="8458200" cy="5223762"/>
          </a:xfrm>
          <a:prstGeom prst="rect">
            <a:avLst/>
          </a:prstGeom>
          <a:noFill/>
          <a:ln w="9525">
            <a:noFill/>
            <a:miter lim="800000"/>
            <a:headEnd/>
            <a:tailEnd/>
          </a:ln>
        </p:spPr>
      </p:pic>
      <p:sp>
        <p:nvSpPr>
          <p:cNvPr id="5" name="Rectangle 4"/>
          <p:cNvSpPr/>
          <p:nvPr/>
        </p:nvSpPr>
        <p:spPr>
          <a:xfrm rot="19969196">
            <a:off x="2615985" y="2967335"/>
            <a:ext cx="3912033"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solidFill>
                  <a:srgbClr val="FF0000"/>
                </a:solidFill>
                <a:effectLst>
                  <a:outerShdw blurRad="50800" dist="39000" dir="5460000" algn="tl">
                    <a:srgbClr val="000000">
                      <a:alpha val="38000"/>
                    </a:srgbClr>
                  </a:outerShdw>
                </a:effectLst>
              </a:rPr>
              <a:t>UPDATE</a:t>
            </a:r>
            <a:endParaRPr lang="en-US" sz="7200" b="1" cap="none" spc="0"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Detailed Enabling Capabilities</a:t>
            </a:r>
            <a:endParaRPr lang="en-US" sz="2000" dirty="0"/>
          </a:p>
        </p:txBody>
      </p:sp>
      <p:graphicFrame>
        <p:nvGraphicFramePr>
          <p:cNvPr id="32" name="Content Placeholder 31"/>
          <p:cNvGraphicFramePr>
            <a:graphicFrameLocks noGrp="1"/>
          </p:cNvGraphicFramePr>
          <p:nvPr>
            <p:ph idx="1"/>
          </p:nvPr>
        </p:nvGraphicFramePr>
        <p:xfrm>
          <a:off x="280415" y="1176667"/>
          <a:ext cx="8644129" cy="4940340"/>
        </p:xfrm>
        <a:graphic>
          <a:graphicData uri="http://schemas.openxmlformats.org/drawingml/2006/table">
            <a:tbl>
              <a:tblPr/>
              <a:tblGrid>
                <a:gridCol w="2186306"/>
                <a:gridCol w="2054518"/>
                <a:gridCol w="2107773"/>
                <a:gridCol w="2295532"/>
              </a:tblGrid>
              <a:tr h="366497">
                <a:tc>
                  <a:txBody>
                    <a:bodyPr/>
                    <a:lstStyle/>
                    <a:p>
                      <a:pPr marL="0" marR="0" algn="ctr">
                        <a:spcBef>
                          <a:spcPts val="0"/>
                        </a:spcBef>
                        <a:spcAft>
                          <a:spcPts val="0"/>
                        </a:spcAft>
                      </a:pPr>
                      <a:r>
                        <a:rPr lang="en-US" sz="1200" b="1" dirty="0">
                          <a:latin typeface="Calibri"/>
                          <a:ea typeface="Times New Roman"/>
                        </a:rPr>
                        <a:t>Capability</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Desired Design Features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Necessary Tests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Conditions for Capability Demonstration/Testing</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2015734">
                <a:tc>
                  <a:txBody>
                    <a:bodyPr/>
                    <a:lstStyle/>
                    <a:p>
                      <a:pPr marL="0" marR="0">
                        <a:spcBef>
                          <a:spcPts val="0"/>
                        </a:spcBef>
                        <a:spcAft>
                          <a:spcPts val="0"/>
                        </a:spcAft>
                      </a:pPr>
                      <a:r>
                        <a:rPr lang="en-US" sz="1200" b="1">
                          <a:latin typeface="Calibri"/>
                          <a:ea typeface="Times New Roman"/>
                        </a:rPr>
                        <a:t>Adequate volume and layout for 365-400 days of habitation</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At least 25 m</a:t>
                      </a:r>
                      <a:r>
                        <a:rPr lang="en-US" sz="1200" baseline="30000">
                          <a:latin typeface="Calibri"/>
                          <a:ea typeface="Times New Roman"/>
                        </a:rPr>
                        <a:t>3</a:t>
                      </a:r>
                      <a:r>
                        <a:rPr lang="en-US" sz="1200">
                          <a:latin typeface="Calibri"/>
                          <a:ea typeface="Times New Roman"/>
                        </a:rPr>
                        <a:t> / person habitable volume per crew across  habitable vehicles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Layout which supports crew psychological/ psychosocial health while maintaining task performance</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Validation of crew psychological/behavioral health in confined, isolated spaces for long durations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Demonstration of various layout strategies in confined environments for moderate durations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Provide real sense of isolation and “lack of escape”</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Sufficiently long duration to verify crew performance with long duration isolation and sensory deprivation</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An analogous operational environment and level of activity</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Microgravity testing preferred for analogous anthropometrics and space usage</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916243">
                <a:tc>
                  <a:txBody>
                    <a:bodyPr/>
                    <a:lstStyle/>
                    <a:p>
                      <a:pPr marL="0" marR="0">
                        <a:spcBef>
                          <a:spcPts val="0"/>
                        </a:spcBef>
                        <a:spcAft>
                          <a:spcPts val="0"/>
                        </a:spcAft>
                      </a:pPr>
                      <a:r>
                        <a:rPr lang="en-US" sz="1200" b="1">
                          <a:latin typeface="Calibri"/>
                          <a:ea typeface="Times New Roman"/>
                        </a:rPr>
                        <a:t>Long duration logistics storage/management</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Consumables/ logistics necessary to support crew and volume to store them</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Demonstration of logistics management and storage strategies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Ground conditions sufficient for development</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Microgravity testing preferred for analogous anthropometrics and space usage</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2740">
                <a:tc>
                  <a:txBody>
                    <a:bodyPr/>
                    <a:lstStyle/>
                    <a:p>
                      <a:pPr marL="0" marR="0">
                        <a:spcBef>
                          <a:spcPts val="0"/>
                        </a:spcBef>
                        <a:spcAft>
                          <a:spcPts val="0"/>
                        </a:spcAft>
                      </a:pPr>
                      <a:r>
                        <a:rPr lang="en-US" sz="1200" b="1">
                          <a:latin typeface="Calibri"/>
                          <a:ea typeface="Times New Roman"/>
                        </a:rPr>
                        <a:t>10 year vehicle lifetime in deep space (at least)</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Upsized solar arrays for degradation</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Improved protection (MMOD, radiation, vacuum)</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Logistics management strategies to prevent buildup of trash</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Validate spacecraft materials and avionics for deep space environment (radiation environment)</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Demonstrate reliability of subsystems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dirty="0">
                          <a:latin typeface="Calibri"/>
                          <a:ea typeface="Times New Roman"/>
                        </a:rPr>
                        <a:t>Testing requires analogous deep space environment (combination of vacuum, deep space radiation, microgravity)</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Prefers locations outside van Allen belts and magnetosphere</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Detailed Enabling Capabilities continued..</a:t>
            </a:r>
            <a:endParaRPr lang="en-US" sz="2000" dirty="0"/>
          </a:p>
        </p:txBody>
      </p:sp>
      <p:graphicFrame>
        <p:nvGraphicFramePr>
          <p:cNvPr id="32" name="Content Placeholder 31"/>
          <p:cNvGraphicFramePr>
            <a:graphicFrameLocks noGrp="1"/>
          </p:cNvGraphicFramePr>
          <p:nvPr>
            <p:ph idx="1"/>
          </p:nvPr>
        </p:nvGraphicFramePr>
        <p:xfrm>
          <a:off x="280415" y="1005979"/>
          <a:ext cx="8644129" cy="5680705"/>
        </p:xfrm>
        <a:graphic>
          <a:graphicData uri="http://schemas.openxmlformats.org/drawingml/2006/table">
            <a:tbl>
              <a:tblPr/>
              <a:tblGrid>
                <a:gridCol w="2186306"/>
                <a:gridCol w="2054518"/>
                <a:gridCol w="2107773"/>
                <a:gridCol w="2295532"/>
              </a:tblGrid>
              <a:tr h="366497">
                <a:tc>
                  <a:txBody>
                    <a:bodyPr/>
                    <a:lstStyle/>
                    <a:p>
                      <a:pPr marL="0" marR="0" algn="ctr">
                        <a:spcBef>
                          <a:spcPts val="0"/>
                        </a:spcBef>
                        <a:spcAft>
                          <a:spcPts val="0"/>
                        </a:spcAft>
                      </a:pPr>
                      <a:r>
                        <a:rPr lang="en-US" sz="1200" b="1" dirty="0">
                          <a:latin typeface="Calibri"/>
                          <a:ea typeface="Times New Roman"/>
                        </a:rPr>
                        <a:t>Capability</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Desired Design Features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Necessary Tests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Calibri"/>
                          <a:ea typeface="Times New Roman"/>
                        </a:rPr>
                        <a:t>Conditions for Capability Demonstration/Testing</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2015734">
                <a:tc>
                  <a:txBody>
                    <a:bodyPr/>
                    <a:lstStyle/>
                    <a:p>
                      <a:pPr marL="0" marR="0">
                        <a:spcBef>
                          <a:spcPts val="0"/>
                        </a:spcBef>
                        <a:spcAft>
                          <a:spcPts val="0"/>
                        </a:spcAft>
                      </a:pPr>
                      <a:r>
                        <a:rPr lang="en-US" sz="1200" b="1" dirty="0">
                          <a:latin typeface="Calibri"/>
                          <a:ea typeface="Times New Roman"/>
                        </a:rPr>
                        <a:t>Protection for Solar Particle Events (SPEs) and Galactic Cosmic Rays (GCRs) for crew and equipment</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Advanced dosimetry hardware</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Radiation shielding/shelter</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Pharmaceutical countermeasures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Characterization of biological effects of deep space radiation (GCRs) on tissue and human DNA</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Reduce uncertainty to establish high-confidence dosage limits</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Large colony animal testing</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Development and testing of shielding for humans and for human rated electronics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Testing requires deep space location outside of the van Allen belts for combination of </a:t>
                      </a:r>
                      <a:r>
                        <a:rPr lang="en-US" sz="1200" dirty="0" err="1">
                          <a:latin typeface="Calibri"/>
                          <a:ea typeface="Times New Roman"/>
                        </a:rPr>
                        <a:t>SPEs</a:t>
                      </a:r>
                      <a:r>
                        <a:rPr lang="en-US" sz="1200" dirty="0">
                          <a:latin typeface="Calibri"/>
                          <a:ea typeface="Times New Roman"/>
                        </a:rPr>
                        <a:t> and high and low energy </a:t>
                      </a:r>
                      <a:r>
                        <a:rPr lang="en-US" sz="1200" dirty="0" err="1">
                          <a:latin typeface="Calibri"/>
                          <a:ea typeface="Times New Roman"/>
                        </a:rPr>
                        <a:t>GCRs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9237">
                <a:tc>
                  <a:txBody>
                    <a:bodyPr/>
                    <a:lstStyle/>
                    <a:p>
                      <a:pPr marL="0" marR="0">
                        <a:spcBef>
                          <a:spcPts val="0"/>
                        </a:spcBef>
                        <a:spcAft>
                          <a:spcPts val="0"/>
                        </a:spcAft>
                      </a:pPr>
                      <a:r>
                        <a:rPr lang="en-US" sz="1200" b="1">
                          <a:latin typeface="Calibri"/>
                          <a:ea typeface="Times New Roman"/>
                        </a:rPr>
                        <a:t>Long duration human health in microgravity</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Mitigations for physiological complications resulting from long duration microgravity exposure</a:t>
                      </a:r>
                      <a:r>
                        <a:rPr lang="en-US" sz="1100">
                          <a:latin typeface="Times New Roman"/>
                          <a:ea typeface="Times New Roman"/>
                        </a:rPr>
                        <a:t> </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Identify effective countermeasures to:</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Bone loss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Muscle atrophy</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Intracranial pressure and vision loss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Immunology</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Exercise equipment testing</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Pharmaceuticals testing</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Testing requires long duration microgravity testing of humans or equivalent specimens </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Testing may require combined microgravity, isolation, and radiation exposure</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49237">
                <a:tc>
                  <a:txBody>
                    <a:bodyPr/>
                    <a:lstStyle/>
                    <a:p>
                      <a:pPr marL="0" marR="0">
                        <a:spcBef>
                          <a:spcPts val="0"/>
                        </a:spcBef>
                        <a:spcAft>
                          <a:spcPts val="0"/>
                        </a:spcAft>
                      </a:pPr>
                      <a:r>
                        <a:rPr lang="en-US" sz="1200" b="1">
                          <a:latin typeface="Calibri"/>
                          <a:ea typeface="Times New Roman"/>
                        </a:rPr>
                        <a:t>Long duration crew accommodations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Reduced mass, volume, stowage accommodations with improved operability, particularly:</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Exercise equipment</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Private crew quarters</a:t>
                      </a:r>
                      <a:r>
                        <a:rPr lang="en-US" sz="1100">
                          <a:latin typeface="Times New Roman"/>
                          <a:ea typeface="Times New Roman"/>
                        </a:rPr>
                        <a:t> </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Waste Collection</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Multifunctional shared spaces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Ground testing</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Analog testing of multifunctional shared space </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Usability testing of new accommodations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Microgravity operations and usability testing</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Adequate volume and test location</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Microgravity environment and crew testing</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grpSp>
        <p:nvGrpSpPr>
          <p:cNvPr id="5" name="Group 67"/>
          <p:cNvGrpSpPr>
            <a:grpSpLocks/>
          </p:cNvGrpSpPr>
          <p:nvPr/>
        </p:nvGrpSpPr>
        <p:grpSpPr bwMode="auto">
          <a:xfrm>
            <a:off x="4648200" y="1066800"/>
            <a:ext cx="2895600" cy="1196975"/>
            <a:chOff x="4648200" y="815975"/>
            <a:chExt cx="2895600" cy="1196975"/>
          </a:xfrm>
        </p:grpSpPr>
        <p:pic>
          <p:nvPicPr>
            <p:cNvPr id="63" name="Picture 62" descr="Untitled-4.jpg"/>
            <p:cNvPicPr>
              <a:picLocks noChangeAspect="1"/>
            </p:cNvPicPr>
            <p:nvPr/>
          </p:nvPicPr>
          <p:blipFill>
            <a:blip r:embed="rId4" cstate="print"/>
            <a:stretch>
              <a:fillRect/>
            </a:stretch>
          </p:blipFill>
          <p:spPr>
            <a:xfrm>
              <a:off x="4648200" y="815975"/>
              <a:ext cx="914400" cy="1196975"/>
            </a:xfrm>
            <a:prstGeom prst="rect">
              <a:avLst/>
            </a:prstGeom>
            <a:ln w="3175">
              <a:solidFill>
                <a:schemeClr val="tx1"/>
              </a:solidFill>
            </a:ln>
            <a:effectLst>
              <a:outerShdw blurRad="50800" dist="38100" dir="2700000" algn="tl" rotWithShape="0">
                <a:prstClr val="black">
                  <a:alpha val="40000"/>
                </a:prstClr>
              </a:outerShdw>
            </a:effectLst>
          </p:spPr>
        </p:pic>
        <p:sp>
          <p:nvSpPr>
            <p:cNvPr id="5153" name="Text Box 10"/>
            <p:cNvSpPr txBox="1">
              <a:spLocks noChangeArrowheads="1"/>
            </p:cNvSpPr>
            <p:nvPr/>
          </p:nvSpPr>
          <p:spPr bwMode="auto">
            <a:xfrm>
              <a:off x="5562600" y="815975"/>
              <a:ext cx="1981200" cy="262252"/>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1988:  NASA “Case Studies”</a:t>
              </a:r>
            </a:p>
          </p:txBody>
        </p:sp>
      </p:grpSp>
      <p:sp>
        <p:nvSpPr>
          <p:cNvPr id="5123" name="Footer Placeholder 3"/>
          <p:cNvSpPr>
            <a:spLocks noGrp="1"/>
          </p:cNvSpPr>
          <p:nvPr>
            <p:ph type="ftr" sz="quarter" idx="4294967295"/>
          </p:nvPr>
        </p:nvSpPr>
        <p:spPr>
          <a:xfrm>
            <a:off x="3124200" y="6553200"/>
            <a:ext cx="2895600" cy="304800"/>
          </a:xfrm>
          <a:prstGeom prst="rect">
            <a:avLst/>
          </a:prstGeom>
          <a:noFill/>
        </p:spPr>
        <p:txBody>
          <a:bodyPr/>
          <a:lstStyle/>
          <a:p>
            <a:r>
              <a:rPr lang="en-US" smtClean="0"/>
              <a:t> </a:t>
            </a:r>
          </a:p>
        </p:txBody>
      </p:sp>
      <p:sp>
        <p:nvSpPr>
          <p:cNvPr id="5124" name="Rectangle 8"/>
          <p:cNvSpPr>
            <a:spLocks noGrp="1" noChangeArrowheads="1"/>
          </p:cNvSpPr>
          <p:nvPr>
            <p:ph type="title"/>
          </p:nvPr>
        </p:nvSpPr>
        <p:spPr/>
        <p:txBody>
          <a:bodyPr/>
          <a:lstStyle/>
          <a:p>
            <a:pPr eaLnBrk="1" hangingPunct="1"/>
            <a:r>
              <a:rPr lang="en-US" sz="2400" dirty="0" smtClean="0">
                <a:solidFill>
                  <a:srgbClr val="000000"/>
                </a:solidFill>
              </a:rPr>
              <a:t>Mars Design Reference Mission Evolution and Purpose</a:t>
            </a:r>
          </a:p>
        </p:txBody>
      </p:sp>
      <p:sp>
        <p:nvSpPr>
          <p:cNvPr id="5125" name="Rectangle 9"/>
          <p:cNvSpPr>
            <a:spLocks noGrp="1" noChangeArrowheads="1"/>
          </p:cNvSpPr>
          <p:nvPr>
            <p:ph type="body" idx="1"/>
          </p:nvPr>
        </p:nvSpPr>
        <p:spPr>
          <a:xfrm>
            <a:off x="304800" y="990600"/>
            <a:ext cx="3584575" cy="2133600"/>
          </a:xfrm>
        </p:spPr>
        <p:txBody>
          <a:bodyPr/>
          <a:lstStyle/>
          <a:p>
            <a:pPr eaLnBrk="1" hangingPunct="1"/>
            <a:r>
              <a:rPr lang="en-US" sz="2000" smtClean="0"/>
              <a:t>Exploration mission planners maintain “Reference Mission” or “Reference Architecture”</a:t>
            </a:r>
          </a:p>
          <a:p>
            <a:pPr eaLnBrk="1" hangingPunct="1"/>
            <a:r>
              <a:rPr lang="en-US" sz="2000" smtClean="0"/>
              <a:t>Represents current “best” strategy for human missions</a:t>
            </a:r>
          </a:p>
        </p:txBody>
      </p:sp>
      <p:grpSp>
        <p:nvGrpSpPr>
          <p:cNvPr id="6" name="Group 66"/>
          <p:cNvGrpSpPr>
            <a:grpSpLocks/>
          </p:cNvGrpSpPr>
          <p:nvPr/>
        </p:nvGrpSpPr>
        <p:grpSpPr bwMode="auto">
          <a:xfrm>
            <a:off x="4953000" y="1447800"/>
            <a:ext cx="2895600" cy="1168400"/>
            <a:chOff x="4953000" y="1247775"/>
            <a:chExt cx="2895600" cy="1168400"/>
          </a:xfrm>
        </p:grpSpPr>
        <p:sp>
          <p:nvSpPr>
            <p:cNvPr id="5150" name="Text Box 10"/>
            <p:cNvSpPr txBox="1">
              <a:spLocks noChangeArrowheads="1"/>
            </p:cNvSpPr>
            <p:nvPr/>
          </p:nvSpPr>
          <p:spPr bwMode="auto">
            <a:xfrm>
              <a:off x="5867400" y="1247775"/>
              <a:ext cx="1981200" cy="262252"/>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1989:  NASA “Case Studies”</a:t>
              </a:r>
            </a:p>
          </p:txBody>
        </p:sp>
        <p:pic>
          <p:nvPicPr>
            <p:cNvPr id="42" name="Picture 41" descr="Untitled-2.jpg"/>
            <p:cNvPicPr>
              <a:picLocks noChangeAspect="1"/>
            </p:cNvPicPr>
            <p:nvPr/>
          </p:nvPicPr>
          <p:blipFill>
            <a:blip r:embed="rId5" cstate="print"/>
            <a:stretch>
              <a:fillRect/>
            </a:stretch>
          </p:blipFill>
          <p:spPr>
            <a:xfrm>
              <a:off x="4953000" y="1247775"/>
              <a:ext cx="914400" cy="1168400"/>
            </a:xfrm>
            <a:prstGeom prst="rect">
              <a:avLst/>
            </a:prstGeom>
            <a:ln w="3175">
              <a:solidFill>
                <a:schemeClr val="accent4"/>
              </a:solidFill>
            </a:ln>
            <a:effectLst>
              <a:outerShdw blurRad="50800" dist="38100" dir="2700000" algn="tl" rotWithShape="0">
                <a:prstClr val="black">
                  <a:alpha val="40000"/>
                </a:prstClr>
              </a:outerShdw>
            </a:effectLst>
          </p:spPr>
        </p:pic>
      </p:grpSp>
      <p:grpSp>
        <p:nvGrpSpPr>
          <p:cNvPr id="7" name="Group 60"/>
          <p:cNvGrpSpPr>
            <a:grpSpLocks/>
          </p:cNvGrpSpPr>
          <p:nvPr/>
        </p:nvGrpSpPr>
        <p:grpSpPr bwMode="auto">
          <a:xfrm>
            <a:off x="5257800" y="1828800"/>
            <a:ext cx="2438400" cy="1158875"/>
            <a:chOff x="4876800" y="1628775"/>
            <a:chExt cx="2438401" cy="1158875"/>
          </a:xfrm>
        </p:grpSpPr>
        <p:sp>
          <p:nvSpPr>
            <p:cNvPr id="5148" name="Text Box 11"/>
            <p:cNvSpPr txBox="1">
              <a:spLocks noChangeArrowheads="1"/>
            </p:cNvSpPr>
            <p:nvPr/>
          </p:nvSpPr>
          <p:spPr bwMode="auto">
            <a:xfrm>
              <a:off x="5791201" y="1628775"/>
              <a:ext cx="1524000" cy="262252"/>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1990: “90-Day” Study</a:t>
              </a:r>
            </a:p>
          </p:txBody>
        </p:sp>
        <p:pic>
          <p:nvPicPr>
            <p:cNvPr id="2" name="Picture 5"/>
            <p:cNvPicPr>
              <a:picLocks noChangeArrowheads="1"/>
            </p:cNvPicPr>
            <p:nvPr/>
          </p:nvPicPr>
          <p:blipFill>
            <a:blip r:embed="rId6" cstate="print"/>
            <a:srcRect/>
            <a:stretch>
              <a:fillRect/>
            </a:stretch>
          </p:blipFill>
          <p:spPr bwMode="auto">
            <a:xfrm>
              <a:off x="4876800" y="1628775"/>
              <a:ext cx="908050" cy="1158875"/>
            </a:xfrm>
            <a:prstGeom prst="rect">
              <a:avLst/>
            </a:prstGeom>
            <a:noFill/>
            <a:ln w="12700">
              <a:noFill/>
              <a:miter lim="800000"/>
              <a:headEnd/>
              <a:tailEnd/>
            </a:ln>
            <a:effectLst>
              <a:outerShdw blurRad="50800" dist="38100" dir="2700000" algn="tl" rotWithShape="0">
                <a:prstClr val="black">
                  <a:alpha val="40000"/>
                </a:prstClr>
              </a:outerShdw>
            </a:effectLst>
          </p:spPr>
        </p:pic>
      </p:grpSp>
      <p:grpSp>
        <p:nvGrpSpPr>
          <p:cNvPr id="8" name="Group 59"/>
          <p:cNvGrpSpPr>
            <a:grpSpLocks/>
          </p:cNvGrpSpPr>
          <p:nvPr/>
        </p:nvGrpSpPr>
        <p:grpSpPr bwMode="auto">
          <a:xfrm>
            <a:off x="5562600" y="2209800"/>
            <a:ext cx="3276600" cy="1143000"/>
            <a:chOff x="5181600" y="2057400"/>
            <a:chExt cx="3276600" cy="1143000"/>
          </a:xfrm>
        </p:grpSpPr>
        <p:sp>
          <p:nvSpPr>
            <p:cNvPr id="5146" name="Text Box 12"/>
            <p:cNvSpPr txBox="1">
              <a:spLocks noChangeArrowheads="1"/>
            </p:cNvSpPr>
            <p:nvPr/>
          </p:nvSpPr>
          <p:spPr bwMode="auto">
            <a:xfrm>
              <a:off x="6096000" y="2057400"/>
              <a:ext cx="2362200" cy="262252"/>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1991:  White House “Synthesis Group”</a:t>
              </a:r>
            </a:p>
          </p:txBody>
        </p:sp>
        <p:pic>
          <p:nvPicPr>
            <p:cNvPr id="3" name="Picture 6" descr="synthesis copy"/>
            <p:cNvPicPr>
              <a:picLocks noChangeAspect="1" noChangeArrowheads="1"/>
            </p:cNvPicPr>
            <p:nvPr/>
          </p:nvPicPr>
          <p:blipFill>
            <a:blip r:embed="rId7" cstate="print"/>
            <a:srcRect/>
            <a:stretch>
              <a:fillRect/>
            </a:stretch>
          </p:blipFill>
          <p:spPr bwMode="auto">
            <a:xfrm>
              <a:off x="5181600" y="2057400"/>
              <a:ext cx="877888" cy="1143000"/>
            </a:xfrm>
            <a:prstGeom prst="rect">
              <a:avLst/>
            </a:prstGeom>
            <a:noFill/>
            <a:ln w="3175">
              <a:solidFill>
                <a:schemeClr val="bg1"/>
              </a:solidFill>
              <a:miter lim="800000"/>
              <a:headEnd/>
              <a:tailEnd/>
            </a:ln>
            <a:effectLst>
              <a:outerShdw blurRad="50800" dist="38100" dir="2700000" algn="tl" rotWithShape="0">
                <a:prstClr val="black">
                  <a:alpha val="40000"/>
                </a:prstClr>
              </a:outerShdw>
            </a:effectLst>
          </p:spPr>
        </p:pic>
      </p:grpSp>
      <p:grpSp>
        <p:nvGrpSpPr>
          <p:cNvPr id="9" name="Group 78"/>
          <p:cNvGrpSpPr>
            <a:grpSpLocks/>
          </p:cNvGrpSpPr>
          <p:nvPr/>
        </p:nvGrpSpPr>
        <p:grpSpPr bwMode="auto">
          <a:xfrm>
            <a:off x="5867400" y="2590800"/>
            <a:ext cx="2971800" cy="1162050"/>
            <a:chOff x="5867400" y="2590800"/>
            <a:chExt cx="2971800" cy="1162050"/>
          </a:xfrm>
        </p:grpSpPr>
        <p:sp>
          <p:nvSpPr>
            <p:cNvPr id="4" name="Text Box 13"/>
            <p:cNvSpPr txBox="1">
              <a:spLocks noChangeArrowheads="1"/>
            </p:cNvSpPr>
            <p:nvPr/>
          </p:nvSpPr>
          <p:spPr bwMode="auto">
            <a:xfrm>
              <a:off x="6781800" y="2590800"/>
              <a:ext cx="2057400" cy="262252"/>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1992-93: NASA Mars DRM v1.0</a:t>
              </a:r>
            </a:p>
          </p:txBody>
        </p:sp>
        <p:pic>
          <p:nvPicPr>
            <p:cNvPr id="69" name="Picture 68" descr="5.jpg"/>
            <p:cNvPicPr>
              <a:picLocks noChangeAspect="1"/>
            </p:cNvPicPr>
            <p:nvPr/>
          </p:nvPicPr>
          <p:blipFill>
            <a:blip r:embed="rId8" cstate="print"/>
            <a:stretch>
              <a:fillRect/>
            </a:stretch>
          </p:blipFill>
          <p:spPr>
            <a:xfrm>
              <a:off x="5867400" y="2590800"/>
              <a:ext cx="914400" cy="1162050"/>
            </a:xfrm>
            <a:prstGeom prst="rect">
              <a:avLst/>
            </a:prstGeom>
            <a:ln w="3175">
              <a:solidFill>
                <a:schemeClr val="bg1"/>
              </a:solidFill>
            </a:ln>
            <a:effectLst>
              <a:outerShdw blurRad="50800" dist="38100" dir="2700000" algn="tl" rotWithShape="0">
                <a:prstClr val="black">
                  <a:alpha val="40000"/>
                </a:prstClr>
              </a:outerShdw>
            </a:effectLst>
          </p:spPr>
        </p:pic>
      </p:grpSp>
      <p:sp>
        <p:nvSpPr>
          <p:cNvPr id="5131" name="Text Box 17"/>
          <p:cNvSpPr txBox="1">
            <a:spLocks noChangeArrowheads="1"/>
          </p:cNvSpPr>
          <p:nvPr/>
        </p:nvSpPr>
        <p:spPr bwMode="auto">
          <a:xfrm>
            <a:off x="5562600" y="4953000"/>
            <a:ext cx="1600200" cy="1477963"/>
          </a:xfrm>
          <a:prstGeom prst="rect">
            <a:avLst/>
          </a:prstGeom>
          <a:noFill/>
          <a:ln w="9525">
            <a:noFill/>
            <a:miter lim="800000"/>
            <a:headEnd/>
            <a:tailEnd/>
          </a:ln>
        </p:spPr>
        <p:txBody>
          <a:bodyPr lIns="92075" tIns="46038" rIns="92075" bIns="46038">
            <a:spAutoFit/>
          </a:bodyPr>
          <a:lstStyle/>
          <a:p>
            <a:pPr indent="7938" algn="r">
              <a:buFontTx/>
              <a:buAutoNum type="arabicPlain" startAt="2007"/>
            </a:pPr>
            <a:r>
              <a:rPr lang="en-US" sz="1800" i="1">
                <a:solidFill>
                  <a:schemeClr val="accent2"/>
                </a:solidFill>
                <a:latin typeface="Calibri" pitchFamily="34" charset="0"/>
              </a:rPr>
              <a:t> Mars </a:t>
            </a:r>
          </a:p>
          <a:p>
            <a:pPr indent="7938" algn="r"/>
            <a:r>
              <a:rPr lang="en-US" sz="1800" i="1">
                <a:solidFill>
                  <a:schemeClr val="accent2"/>
                </a:solidFill>
                <a:latin typeface="Calibri" pitchFamily="34" charset="0"/>
              </a:rPr>
              <a:t>Design Reference Architecture 5.0</a:t>
            </a:r>
          </a:p>
        </p:txBody>
      </p:sp>
      <p:sp>
        <p:nvSpPr>
          <p:cNvPr id="5132" name="Rectangle 21"/>
          <p:cNvSpPr>
            <a:spLocks noChangeArrowheads="1"/>
          </p:cNvSpPr>
          <p:nvPr/>
        </p:nvSpPr>
        <p:spPr bwMode="auto">
          <a:xfrm>
            <a:off x="6019800" y="5491163"/>
            <a:ext cx="909638" cy="1138237"/>
          </a:xfrm>
          <a:prstGeom prst="rect">
            <a:avLst/>
          </a:prstGeom>
          <a:noFill/>
          <a:ln w="9525" algn="ctr">
            <a:noFill/>
            <a:miter lim="800000"/>
            <a:headEnd/>
            <a:tailEnd/>
          </a:ln>
        </p:spPr>
        <p:txBody>
          <a:bodyPr lIns="45720" rIns="45720" anchor="ctr" anchorCtr="1"/>
          <a:lstStyle/>
          <a:p>
            <a:pPr algn="ctr"/>
            <a:endParaRPr lang="en-US" sz="900">
              <a:solidFill>
                <a:srgbClr val="FF0000"/>
              </a:solidFill>
            </a:endParaRPr>
          </a:p>
        </p:txBody>
      </p:sp>
      <p:grpSp>
        <p:nvGrpSpPr>
          <p:cNvPr id="10" name="Group 57"/>
          <p:cNvGrpSpPr>
            <a:grpSpLocks/>
          </p:cNvGrpSpPr>
          <p:nvPr/>
        </p:nvGrpSpPr>
        <p:grpSpPr bwMode="auto">
          <a:xfrm>
            <a:off x="6184900" y="2971800"/>
            <a:ext cx="2730500" cy="1143000"/>
            <a:chOff x="5803900" y="2771775"/>
            <a:chExt cx="2730500" cy="1143000"/>
          </a:xfrm>
        </p:grpSpPr>
        <p:sp>
          <p:nvSpPr>
            <p:cNvPr id="5142" name="Text Box 14"/>
            <p:cNvSpPr txBox="1">
              <a:spLocks noChangeArrowheads="1"/>
            </p:cNvSpPr>
            <p:nvPr/>
          </p:nvSpPr>
          <p:spPr bwMode="auto">
            <a:xfrm>
              <a:off x="6705600" y="2771775"/>
              <a:ext cx="1828800" cy="262252"/>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1998: NASA Mars DRM v3.0</a:t>
              </a:r>
            </a:p>
          </p:txBody>
        </p:sp>
        <p:pic>
          <p:nvPicPr>
            <p:cNvPr id="46" name="Picture 15"/>
            <p:cNvPicPr>
              <a:picLocks noChangeAspect="1" noChangeArrowheads="1"/>
            </p:cNvPicPr>
            <p:nvPr/>
          </p:nvPicPr>
          <p:blipFill>
            <a:blip r:embed="rId9" cstate="print"/>
            <a:srcRect/>
            <a:stretch>
              <a:fillRect/>
            </a:stretch>
          </p:blipFill>
          <p:spPr bwMode="auto">
            <a:xfrm>
              <a:off x="5803900" y="2771775"/>
              <a:ext cx="889000" cy="1143000"/>
            </a:xfrm>
            <a:prstGeom prst="rect">
              <a:avLst/>
            </a:prstGeom>
            <a:noFill/>
            <a:ln w="3175" algn="ctr">
              <a:solidFill>
                <a:schemeClr val="tx1"/>
              </a:solidFill>
              <a:miter lim="800000"/>
              <a:headEnd/>
              <a:tailEnd/>
            </a:ln>
            <a:effectLst>
              <a:outerShdw blurRad="50800" dist="38100" dir="2700000" algn="tl" rotWithShape="0">
                <a:prstClr val="black">
                  <a:alpha val="40000"/>
                </a:prstClr>
              </a:outerShdw>
            </a:effectLst>
          </p:spPr>
        </p:pic>
      </p:grpSp>
      <p:grpSp>
        <p:nvGrpSpPr>
          <p:cNvPr id="11" name="Group 56"/>
          <p:cNvGrpSpPr>
            <a:grpSpLocks/>
          </p:cNvGrpSpPr>
          <p:nvPr/>
        </p:nvGrpSpPr>
        <p:grpSpPr bwMode="auto">
          <a:xfrm>
            <a:off x="6477000" y="3302000"/>
            <a:ext cx="2667000" cy="1193800"/>
            <a:chOff x="6096000" y="3102246"/>
            <a:chExt cx="2667000" cy="1193529"/>
          </a:xfrm>
        </p:grpSpPr>
        <p:pic>
          <p:nvPicPr>
            <p:cNvPr id="48" name="Picture 18"/>
            <p:cNvPicPr>
              <a:picLocks noChangeAspect="1" noChangeArrowheads="1"/>
            </p:cNvPicPr>
            <p:nvPr/>
          </p:nvPicPr>
          <p:blipFill>
            <a:blip r:embed="rId10" cstate="print"/>
            <a:srcRect/>
            <a:stretch>
              <a:fillRect/>
            </a:stretch>
          </p:blipFill>
          <p:spPr bwMode="auto">
            <a:xfrm>
              <a:off x="6096000" y="3153034"/>
              <a:ext cx="914400" cy="1142741"/>
            </a:xfrm>
            <a:prstGeom prst="rect">
              <a:avLst/>
            </a:prstGeom>
            <a:noFill/>
            <a:ln w="3175" algn="ctr">
              <a:solidFill>
                <a:schemeClr val="tx1"/>
              </a:solidFill>
              <a:miter lim="800000"/>
              <a:headEnd/>
              <a:tailEnd/>
            </a:ln>
            <a:effectLst>
              <a:outerShdw blurRad="50800" dist="38100" dir="2700000" algn="tl" rotWithShape="0">
                <a:prstClr val="black">
                  <a:alpha val="40000"/>
                </a:prstClr>
              </a:outerShdw>
            </a:effectLst>
          </p:spPr>
        </p:pic>
        <p:sp>
          <p:nvSpPr>
            <p:cNvPr id="5141" name="Text Box 16"/>
            <p:cNvSpPr txBox="1">
              <a:spLocks noChangeArrowheads="1"/>
            </p:cNvSpPr>
            <p:nvPr/>
          </p:nvSpPr>
          <p:spPr bwMode="auto">
            <a:xfrm>
              <a:off x="7010400" y="3102246"/>
              <a:ext cx="1752600" cy="431529"/>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1998-2001: Associated v3.0 Analyses</a:t>
              </a:r>
            </a:p>
          </p:txBody>
        </p:sp>
      </p:grpSp>
      <p:grpSp>
        <p:nvGrpSpPr>
          <p:cNvPr id="12" name="Group 55"/>
          <p:cNvGrpSpPr>
            <a:grpSpLocks/>
          </p:cNvGrpSpPr>
          <p:nvPr/>
        </p:nvGrpSpPr>
        <p:grpSpPr bwMode="auto">
          <a:xfrm>
            <a:off x="6781800" y="3705225"/>
            <a:ext cx="2438400" cy="1171575"/>
            <a:chOff x="6400800" y="3505200"/>
            <a:chExt cx="2438400" cy="1171575"/>
          </a:xfrm>
        </p:grpSpPr>
        <p:sp>
          <p:nvSpPr>
            <p:cNvPr id="5138" name="Text Box 20"/>
            <p:cNvSpPr txBox="1">
              <a:spLocks noChangeArrowheads="1"/>
            </p:cNvSpPr>
            <p:nvPr/>
          </p:nvSpPr>
          <p:spPr bwMode="auto">
            <a:xfrm>
              <a:off x="7315200" y="3533775"/>
              <a:ext cx="1524000" cy="262252"/>
            </a:xfrm>
            <a:prstGeom prst="rect">
              <a:avLst/>
            </a:prstGeom>
            <a:noFill/>
            <a:ln w="9525">
              <a:noFill/>
              <a:miter lim="800000"/>
              <a:headEnd/>
              <a:tailEnd/>
            </a:ln>
          </p:spPr>
          <p:txBody>
            <a:bodyPr lIns="92075" tIns="46038" rIns="92075" bIns="46038">
              <a:spAutoFit/>
            </a:bodyPr>
            <a:lstStyle/>
            <a:p>
              <a:pPr indent="7938">
                <a:spcBef>
                  <a:spcPct val="50000"/>
                </a:spcBef>
              </a:pPr>
              <a:r>
                <a:rPr lang="en-US" sz="1100" b="0" i="1">
                  <a:solidFill>
                    <a:schemeClr val="accent2"/>
                  </a:solidFill>
                  <a:latin typeface="Calibri" pitchFamily="34" charset="0"/>
                </a:rPr>
                <a:t>2002-2004: DPT/NExT</a:t>
              </a:r>
            </a:p>
          </p:txBody>
        </p:sp>
        <p:grpSp>
          <p:nvGrpSpPr>
            <p:cNvPr id="13" name="Group 36"/>
            <p:cNvGrpSpPr>
              <a:grpSpLocks/>
            </p:cNvGrpSpPr>
            <p:nvPr/>
          </p:nvGrpSpPr>
          <p:grpSpPr bwMode="auto">
            <a:xfrm>
              <a:off x="6400800" y="3505200"/>
              <a:ext cx="914400" cy="1171575"/>
              <a:chOff x="3888" y="2430"/>
              <a:chExt cx="576" cy="738"/>
            </a:xfrm>
            <a:effectLst>
              <a:outerShdw blurRad="50800" dist="38100" dir="2700000" algn="tl" rotWithShape="0">
                <a:prstClr val="black">
                  <a:alpha val="40000"/>
                </a:prstClr>
              </a:outerShdw>
            </a:effectLst>
          </p:grpSpPr>
          <p:sp>
            <p:nvSpPr>
              <p:cNvPr id="50" name="Rectangle 37"/>
              <p:cNvSpPr>
                <a:spLocks noChangeArrowheads="1"/>
              </p:cNvSpPr>
              <p:nvPr/>
            </p:nvSpPr>
            <p:spPr bwMode="auto">
              <a:xfrm>
                <a:off x="3888" y="2448"/>
                <a:ext cx="576" cy="720"/>
              </a:xfrm>
              <a:prstGeom prst="rect">
                <a:avLst/>
              </a:prstGeom>
              <a:solidFill>
                <a:schemeClr val="bg1"/>
              </a:solidFill>
              <a:ln w="3175" algn="ctr">
                <a:solidFill>
                  <a:schemeClr val="tx1"/>
                </a:solidFill>
                <a:miter lim="800000"/>
                <a:headEnd/>
                <a:tailEnd/>
              </a:ln>
            </p:spPr>
            <p:txBody>
              <a:bodyPr wrap="none" anchor="ctr"/>
              <a:lstStyle/>
              <a:p>
                <a:pPr>
                  <a:defRPr/>
                </a:pPr>
                <a:endParaRPr lang="en-US"/>
              </a:p>
            </p:txBody>
          </p:sp>
          <p:pic>
            <p:nvPicPr>
              <p:cNvPr id="51" name="Picture 38"/>
              <p:cNvPicPr>
                <a:picLocks noChangeAspect="1" noChangeArrowheads="1"/>
              </p:cNvPicPr>
              <p:nvPr/>
            </p:nvPicPr>
            <p:blipFill>
              <a:blip r:embed="rId11" cstate="print"/>
              <a:srcRect/>
              <a:stretch>
                <a:fillRect/>
              </a:stretch>
            </p:blipFill>
            <p:spPr bwMode="auto">
              <a:xfrm>
                <a:off x="3936" y="2495"/>
                <a:ext cx="96" cy="79"/>
              </a:xfrm>
              <a:prstGeom prst="rect">
                <a:avLst/>
              </a:prstGeom>
              <a:noFill/>
              <a:ln w="9525">
                <a:noFill/>
                <a:miter lim="800000"/>
                <a:headEnd/>
                <a:tailEnd/>
              </a:ln>
            </p:spPr>
          </p:pic>
          <p:sp>
            <p:nvSpPr>
              <p:cNvPr id="52" name="Text Box 39"/>
              <p:cNvSpPr txBox="1">
                <a:spLocks noChangeArrowheads="1"/>
              </p:cNvSpPr>
              <p:nvPr/>
            </p:nvSpPr>
            <p:spPr bwMode="auto">
              <a:xfrm>
                <a:off x="3888" y="2430"/>
                <a:ext cx="187" cy="77"/>
              </a:xfrm>
              <a:prstGeom prst="rect">
                <a:avLst/>
              </a:prstGeom>
              <a:noFill/>
              <a:ln w="9525" algn="ctr">
                <a:noFill/>
                <a:miter lim="800000"/>
                <a:headEnd/>
                <a:tailEnd/>
              </a:ln>
            </p:spPr>
            <p:txBody>
              <a:bodyPr wrap="none">
                <a:spAutoFit/>
              </a:bodyPr>
              <a:lstStyle/>
              <a:p>
                <a:pPr>
                  <a:defRPr/>
                </a:pPr>
                <a:r>
                  <a:rPr lang="en-US" sz="200" b="0">
                    <a:latin typeface="Times New Roman" pitchFamily="18" charset="0"/>
                  </a:rPr>
                  <a:t>JSC-63725</a:t>
                </a:r>
              </a:p>
            </p:txBody>
          </p:sp>
          <p:sp>
            <p:nvSpPr>
              <p:cNvPr id="53" name="Text Box 40"/>
              <p:cNvSpPr txBox="1">
                <a:spLocks noChangeArrowheads="1"/>
              </p:cNvSpPr>
              <p:nvPr/>
            </p:nvSpPr>
            <p:spPr bwMode="auto">
              <a:xfrm>
                <a:off x="3888" y="2600"/>
                <a:ext cx="449" cy="163"/>
              </a:xfrm>
              <a:prstGeom prst="rect">
                <a:avLst/>
              </a:prstGeom>
              <a:noFill/>
              <a:ln w="9525" algn="ctr">
                <a:noFill/>
                <a:miter lim="800000"/>
                <a:headEnd/>
                <a:tailEnd/>
              </a:ln>
            </p:spPr>
            <p:txBody>
              <a:bodyPr wrap="none">
                <a:spAutoFit/>
              </a:bodyPr>
              <a:lstStyle/>
              <a:p>
                <a:pPr>
                  <a:defRPr/>
                </a:pPr>
                <a:r>
                  <a:rPr lang="en-US" sz="300" dirty="0">
                    <a:latin typeface="Times New Roman" pitchFamily="18" charset="0"/>
                  </a:rPr>
                  <a:t>NASA’s Decadal Planning Team</a:t>
                </a:r>
              </a:p>
              <a:p>
                <a:pPr>
                  <a:defRPr/>
                </a:pPr>
                <a:r>
                  <a:rPr lang="en-US" sz="200" b="0" dirty="0">
                    <a:latin typeface="Times New Roman" pitchFamily="18" charset="0"/>
                  </a:rPr>
                  <a:t>Mars Mission Analysis Summary</a:t>
                </a:r>
              </a:p>
              <a:p>
                <a:pPr>
                  <a:defRPr/>
                </a:pPr>
                <a:endParaRPr lang="en-US" sz="200" b="0" dirty="0">
                  <a:latin typeface="Times New Roman" pitchFamily="18" charset="0"/>
                </a:endParaRPr>
              </a:p>
              <a:p>
                <a:pPr>
                  <a:defRPr/>
                </a:pPr>
                <a:r>
                  <a:rPr lang="en-US" sz="200" b="0" i="1" dirty="0">
                    <a:latin typeface="Times New Roman" pitchFamily="18" charset="0"/>
                  </a:rPr>
                  <a:t>Bret G. Drake</a:t>
                </a:r>
              </a:p>
              <a:p>
                <a:pPr>
                  <a:defRPr/>
                </a:pPr>
                <a:r>
                  <a:rPr lang="en-US" sz="200" b="0" i="1" dirty="0">
                    <a:latin typeface="Times New Roman" pitchFamily="18" charset="0"/>
                  </a:rPr>
                  <a:t>Editor</a:t>
                </a:r>
              </a:p>
            </p:txBody>
          </p:sp>
          <p:sp>
            <p:nvSpPr>
              <p:cNvPr id="54" name="Text Box 41"/>
              <p:cNvSpPr txBox="1">
                <a:spLocks noChangeArrowheads="1"/>
              </p:cNvSpPr>
              <p:nvPr/>
            </p:nvSpPr>
            <p:spPr bwMode="auto">
              <a:xfrm>
                <a:off x="3888" y="2862"/>
                <a:ext cx="329" cy="210"/>
              </a:xfrm>
              <a:prstGeom prst="rect">
                <a:avLst/>
              </a:prstGeom>
              <a:noFill/>
              <a:ln w="9525" algn="ctr">
                <a:noFill/>
                <a:miter lim="800000"/>
                <a:headEnd/>
                <a:tailEnd/>
              </a:ln>
            </p:spPr>
            <p:txBody>
              <a:bodyPr wrap="none">
                <a:spAutoFit/>
              </a:bodyPr>
              <a:lstStyle/>
              <a:p>
                <a:pPr>
                  <a:defRPr/>
                </a:pPr>
                <a:r>
                  <a:rPr lang="en-US" sz="200" b="0">
                    <a:latin typeface="Times New Roman" pitchFamily="18" charset="0"/>
                  </a:rPr>
                  <a:t>National Aeronautics and</a:t>
                </a:r>
              </a:p>
              <a:p>
                <a:pPr>
                  <a:defRPr/>
                </a:pPr>
                <a:r>
                  <a:rPr lang="en-US" sz="200" b="0">
                    <a:latin typeface="Times New Roman" pitchFamily="18" charset="0"/>
                  </a:rPr>
                  <a:t>Space Administration</a:t>
                </a:r>
              </a:p>
              <a:p>
                <a:pPr>
                  <a:defRPr/>
                </a:pPr>
                <a:endParaRPr lang="en-US" sz="200" b="0">
                  <a:latin typeface="Times New Roman" pitchFamily="18" charset="0"/>
                </a:endParaRPr>
              </a:p>
              <a:p>
                <a:pPr>
                  <a:defRPr/>
                </a:pPr>
                <a:r>
                  <a:rPr lang="en-US" sz="200" b="0">
                    <a:latin typeface="Times New Roman" pitchFamily="18" charset="0"/>
                  </a:rPr>
                  <a:t>Lyndon B. Johnson Space Center</a:t>
                </a:r>
              </a:p>
              <a:p>
                <a:pPr>
                  <a:defRPr/>
                </a:pPr>
                <a:r>
                  <a:rPr lang="en-US" sz="200" b="0">
                    <a:latin typeface="Times New Roman" pitchFamily="18" charset="0"/>
                  </a:rPr>
                  <a:t>Houston, Texas  77058</a:t>
                </a:r>
              </a:p>
              <a:p>
                <a:pPr>
                  <a:defRPr/>
                </a:pPr>
                <a:endParaRPr lang="en-US" sz="200" b="0">
                  <a:latin typeface="Times New Roman" pitchFamily="18" charset="0"/>
                </a:endParaRPr>
              </a:p>
              <a:p>
                <a:pPr>
                  <a:defRPr/>
                </a:pPr>
                <a:endParaRPr lang="en-US" sz="200" b="0">
                  <a:latin typeface="Times New Roman" pitchFamily="18" charset="0"/>
                </a:endParaRPr>
              </a:p>
              <a:p>
                <a:pPr>
                  <a:defRPr/>
                </a:pPr>
                <a:r>
                  <a:rPr lang="en-US" sz="200" b="0">
                    <a:latin typeface="Times New Roman" pitchFamily="18" charset="0"/>
                  </a:rPr>
                  <a:t>Released February 2007</a:t>
                </a:r>
              </a:p>
            </p:txBody>
          </p:sp>
          <p:sp>
            <p:nvSpPr>
              <p:cNvPr id="55" name="Line 42"/>
              <p:cNvSpPr>
                <a:spLocks noChangeShapeType="1"/>
              </p:cNvSpPr>
              <p:nvPr/>
            </p:nvSpPr>
            <p:spPr bwMode="auto">
              <a:xfrm>
                <a:off x="3936" y="3018"/>
                <a:ext cx="384" cy="0"/>
              </a:xfrm>
              <a:prstGeom prst="line">
                <a:avLst/>
              </a:prstGeom>
              <a:noFill/>
              <a:ln w="6350">
                <a:solidFill>
                  <a:schemeClr val="tx1"/>
                </a:solidFill>
                <a:round/>
                <a:headEnd/>
                <a:tailEnd/>
              </a:ln>
            </p:spPr>
            <p:txBody>
              <a:bodyPr/>
              <a:lstStyle/>
              <a:p>
                <a:pPr>
                  <a:defRPr/>
                </a:pPr>
                <a:endParaRPr lang="en-US"/>
              </a:p>
            </p:txBody>
          </p:sp>
        </p:grpSp>
      </p:grpSp>
      <p:pic>
        <p:nvPicPr>
          <p:cNvPr id="5144" name="Picture 44"/>
          <p:cNvPicPr>
            <a:picLocks noChangeAspect="1" noChangeArrowheads="1"/>
          </p:cNvPicPr>
          <p:nvPr/>
        </p:nvPicPr>
        <p:blipFill>
          <a:blip r:embed="rId12" cstate="print"/>
          <a:srcRect/>
          <a:stretch>
            <a:fillRect/>
          </a:stretch>
        </p:blipFill>
        <p:spPr bwMode="auto">
          <a:xfrm>
            <a:off x="7215188" y="4191000"/>
            <a:ext cx="1700212" cy="2135188"/>
          </a:xfrm>
          <a:prstGeom prst="rect">
            <a:avLst/>
          </a:prstGeom>
          <a:noFill/>
          <a:ln w="38100" algn="ctr">
            <a:solidFill>
              <a:schemeClr val="bg1"/>
            </a:solidFill>
            <a:miter lim="800000"/>
            <a:headEnd/>
            <a:tailEnd/>
          </a:ln>
          <a:effectLst>
            <a:outerShdw blurRad="50800" dist="38100" dir="2700000" algn="tl" rotWithShape="0">
              <a:prstClr val="black">
                <a:alpha val="40000"/>
              </a:prstClr>
            </a:outerShdw>
          </a:effectLst>
        </p:spPr>
      </p:pic>
      <p:sp>
        <p:nvSpPr>
          <p:cNvPr id="40" name="Rectangle 9"/>
          <p:cNvSpPr txBox="1">
            <a:spLocks noChangeArrowheads="1"/>
          </p:cNvSpPr>
          <p:nvPr/>
        </p:nvSpPr>
        <p:spPr bwMode="auto">
          <a:xfrm>
            <a:off x="381000" y="3124200"/>
            <a:ext cx="4876800" cy="2895600"/>
          </a:xfrm>
          <a:prstGeom prst="rect">
            <a:avLst/>
          </a:prstGeom>
          <a:noFill/>
          <a:ln w="9525">
            <a:noFill/>
            <a:miter lim="800000"/>
            <a:headEnd/>
            <a:tailEnd/>
          </a:ln>
        </p:spPr>
        <p:txBody>
          <a:bodyPr/>
          <a:lstStyle/>
          <a:p>
            <a:pPr marL="342900" indent="-342900" eaLnBrk="1" hangingPunct="1">
              <a:spcBef>
                <a:spcPct val="50000"/>
              </a:spcBef>
              <a:buClr>
                <a:srgbClr val="FF0000"/>
              </a:buClr>
              <a:buSzPct val="100000"/>
              <a:buFont typeface="Symbol" pitchFamily="18" charset="2"/>
              <a:buChar char="¨"/>
              <a:defRPr/>
            </a:pPr>
            <a:r>
              <a:rPr lang="en-US" sz="2000" kern="0" dirty="0">
                <a:solidFill>
                  <a:schemeClr val="accent2"/>
                </a:solidFill>
                <a:latin typeface="Calibri" pitchFamily="34" charset="0"/>
                <a:ea typeface="+mn-ea"/>
              </a:rPr>
              <a:t>Mars Design Reference Architecture 5.0 is not a formal plan, but provides a vision and context to tie current systems and technology developments to potential future missions</a:t>
            </a:r>
          </a:p>
          <a:p>
            <a:pPr marL="342900" indent="-342900" eaLnBrk="1" hangingPunct="1">
              <a:spcBef>
                <a:spcPct val="50000"/>
              </a:spcBef>
              <a:buClr>
                <a:srgbClr val="FF0000"/>
              </a:buClr>
              <a:buSzPct val="100000"/>
              <a:buFont typeface="Symbol" pitchFamily="18" charset="2"/>
              <a:buChar char="¨"/>
              <a:defRPr/>
            </a:pPr>
            <a:r>
              <a:rPr lang="en-US" sz="2000" kern="0" dirty="0">
                <a:solidFill>
                  <a:schemeClr val="accent2"/>
                </a:solidFill>
                <a:latin typeface="Calibri" pitchFamily="34" charset="0"/>
                <a:ea typeface="+mn-ea"/>
              </a:rPr>
              <a:t>Also serves as benchmark against which alternative approaches can be measured</a:t>
            </a:r>
          </a:p>
          <a:p>
            <a:pPr marL="342900" indent="-342900" eaLnBrk="1" hangingPunct="1">
              <a:spcBef>
                <a:spcPct val="50000"/>
              </a:spcBef>
              <a:buClr>
                <a:srgbClr val="FF0000"/>
              </a:buClr>
              <a:buSzPct val="100000"/>
              <a:buFont typeface="Symbol" pitchFamily="18" charset="2"/>
              <a:buChar char="¨"/>
              <a:defRPr/>
            </a:pPr>
            <a:r>
              <a:rPr lang="en-US" sz="2000" kern="0" dirty="0">
                <a:solidFill>
                  <a:schemeClr val="accent2"/>
                </a:solidFill>
                <a:latin typeface="Calibri" pitchFamily="34" charset="0"/>
                <a:ea typeface="+mn-ea"/>
              </a:rPr>
              <a:t>Updated as we learn</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Detailed Enabling Capabilities continued..</a:t>
            </a:r>
            <a:endParaRPr lang="en-US" sz="2000" dirty="0"/>
          </a:p>
        </p:txBody>
      </p:sp>
      <p:graphicFrame>
        <p:nvGraphicFramePr>
          <p:cNvPr id="32" name="Content Placeholder 31"/>
          <p:cNvGraphicFramePr>
            <a:graphicFrameLocks noGrp="1"/>
          </p:cNvGraphicFramePr>
          <p:nvPr>
            <p:ph idx="1"/>
          </p:nvPr>
        </p:nvGraphicFramePr>
        <p:xfrm>
          <a:off x="280415" y="1176667"/>
          <a:ext cx="8644129" cy="5123588"/>
        </p:xfrm>
        <a:graphic>
          <a:graphicData uri="http://schemas.openxmlformats.org/drawingml/2006/table">
            <a:tbl>
              <a:tblPr/>
              <a:tblGrid>
                <a:gridCol w="2186306"/>
                <a:gridCol w="2054518"/>
                <a:gridCol w="2107773"/>
                <a:gridCol w="2295532"/>
              </a:tblGrid>
              <a:tr h="366497">
                <a:tc>
                  <a:txBody>
                    <a:bodyPr/>
                    <a:lstStyle/>
                    <a:p>
                      <a:pPr marL="0" marR="0" algn="ctr">
                        <a:spcBef>
                          <a:spcPts val="0"/>
                        </a:spcBef>
                        <a:spcAft>
                          <a:spcPts val="0"/>
                        </a:spcAft>
                      </a:pPr>
                      <a:r>
                        <a:rPr lang="en-US" sz="1200" b="1" dirty="0">
                          <a:latin typeface="Calibri"/>
                          <a:ea typeface="Times New Roman"/>
                        </a:rPr>
                        <a:t>Capability</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Desired Design Features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Necessary Tests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Conditions for Capability Demonstration/Testing</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099491">
                <a:tc>
                  <a:txBody>
                    <a:bodyPr/>
                    <a:lstStyle/>
                    <a:p>
                      <a:pPr marL="0" marR="0">
                        <a:spcBef>
                          <a:spcPts val="0"/>
                        </a:spcBef>
                        <a:spcAft>
                          <a:spcPts val="0"/>
                        </a:spcAft>
                      </a:pPr>
                      <a:r>
                        <a:rPr lang="en-US" sz="1200" b="1" dirty="0">
                          <a:latin typeface="Calibri"/>
                          <a:ea typeface="Times New Roman"/>
                        </a:rPr>
                        <a:t>Highly reliable, maintainable life support subsystems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Subsystems which can operate for longer durations with less spares and crew time required</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dirty="0">
                          <a:latin typeface="Calibri"/>
                          <a:ea typeface="Times New Roman"/>
                        </a:rPr>
                        <a:t>Extensive ground tests; individual parts and integrated subsystems</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Full or subscale testing in microgravity to identify unknown issues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Ground test facilities allowing for integrated system testing</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Space for subsystem testing on ISS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732994">
                <a:tc>
                  <a:txBody>
                    <a:bodyPr/>
                    <a:lstStyle/>
                    <a:p>
                      <a:pPr marL="0" marR="0">
                        <a:spcBef>
                          <a:spcPts val="0"/>
                        </a:spcBef>
                        <a:spcAft>
                          <a:spcPts val="0"/>
                        </a:spcAft>
                      </a:pPr>
                      <a:r>
                        <a:rPr lang="en-US" sz="1200" b="1">
                          <a:latin typeface="Calibri"/>
                          <a:ea typeface="Times New Roman"/>
                        </a:rPr>
                        <a:t>Operability at 70.3 kPa (10.2 psi) atmospheres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Certified materials and subsystems (particularly ECLSS) designed for the lower pressures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Materials testing and certification for low pressure, high oxygen environments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Subsystem operation tests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Microgravity</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Space on ISS for testing in an experiment rack</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6243">
                <a:tc>
                  <a:txBody>
                    <a:bodyPr/>
                    <a:lstStyle/>
                    <a:p>
                      <a:pPr marL="0" marR="0">
                        <a:spcBef>
                          <a:spcPts val="0"/>
                        </a:spcBef>
                        <a:spcAft>
                          <a:spcPts val="0"/>
                        </a:spcAft>
                      </a:pPr>
                      <a:r>
                        <a:rPr lang="en-US" sz="1200" b="1">
                          <a:latin typeface="Calibri"/>
                          <a:ea typeface="Times New Roman"/>
                        </a:rPr>
                        <a:t>High data rate forward link comm.</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High data rate forward link comm. for software updates and crew entertainment</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Development of transceivers capable of data rates desired</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Verification of operation of high data rate in relevant environment</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Clear RF spectrum as in E-M L2 location for analogous testing and characterization of potential unknown complications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465988">
                <a:tc>
                  <a:txBody>
                    <a:bodyPr/>
                    <a:lstStyle/>
                    <a:p>
                      <a:pPr marL="0" marR="0">
                        <a:spcBef>
                          <a:spcPts val="0"/>
                        </a:spcBef>
                        <a:spcAft>
                          <a:spcPts val="0"/>
                        </a:spcAft>
                      </a:pPr>
                      <a:r>
                        <a:rPr lang="en-US" sz="1200" b="1">
                          <a:latin typeface="Calibri"/>
                          <a:ea typeface="Times New Roman"/>
                        </a:rPr>
                        <a:t>Extended comm. delay</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Operational procedures to ensure smooth operations in extended comm. delay situations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Special hardware and software systems to increase crew independence from constant comm.</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Testing of operational impacts of comm. delay</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Testing of behavioral health impacts of comm. delay, particularly in high stress situations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Spacecraft operational environment with analogous psychological stress, isolation, and workload</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Detailed Enabling Capabilities continued..</a:t>
            </a:r>
            <a:endParaRPr lang="en-US" sz="2000" dirty="0"/>
          </a:p>
        </p:txBody>
      </p:sp>
      <p:sp>
        <p:nvSpPr>
          <p:cNvPr id="4" name="Slide Number Placeholder 3"/>
          <p:cNvSpPr>
            <a:spLocks noGrp="1"/>
          </p:cNvSpPr>
          <p:nvPr>
            <p:ph type="sldNum" sz="quarter" idx="4"/>
          </p:nvPr>
        </p:nvSpPr>
        <p:spPr/>
        <p:txBody>
          <a:bodyPr/>
          <a:lstStyle/>
          <a:p>
            <a:fld id="{5D8423F2-4B2F-4930-B838-657C55F06EDD}" type="slidenum">
              <a:rPr lang="en-US" smtClean="0"/>
              <a:pPr/>
              <a:t>31</a:t>
            </a:fld>
            <a:endParaRPr lang="en-US"/>
          </a:p>
        </p:txBody>
      </p:sp>
      <p:graphicFrame>
        <p:nvGraphicFramePr>
          <p:cNvPr id="32" name="Content Placeholder 31"/>
          <p:cNvGraphicFramePr>
            <a:graphicFrameLocks noGrp="1"/>
          </p:cNvGraphicFramePr>
          <p:nvPr>
            <p:ph idx="1"/>
          </p:nvPr>
        </p:nvGraphicFramePr>
        <p:xfrm>
          <a:off x="280415" y="859675"/>
          <a:ext cx="8644129" cy="6040568"/>
        </p:xfrm>
        <a:graphic>
          <a:graphicData uri="http://schemas.openxmlformats.org/drawingml/2006/table">
            <a:tbl>
              <a:tblPr/>
              <a:tblGrid>
                <a:gridCol w="1926337"/>
                <a:gridCol w="2314487"/>
                <a:gridCol w="2342857"/>
                <a:gridCol w="2060448"/>
              </a:tblGrid>
              <a:tr h="366497">
                <a:tc>
                  <a:txBody>
                    <a:bodyPr/>
                    <a:lstStyle/>
                    <a:p>
                      <a:pPr marL="0" marR="0" algn="ctr">
                        <a:spcBef>
                          <a:spcPts val="0"/>
                        </a:spcBef>
                        <a:spcAft>
                          <a:spcPts val="0"/>
                        </a:spcAft>
                      </a:pPr>
                      <a:r>
                        <a:rPr lang="en-US" sz="1200" b="1" dirty="0">
                          <a:latin typeface="Calibri"/>
                          <a:ea typeface="Times New Roman"/>
                        </a:rPr>
                        <a:t>Capability</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Desired Design Features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Necessary Tests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Calibri"/>
                          <a:ea typeface="Times New Roman"/>
                        </a:rPr>
                        <a:t>Conditions for Capability Demonstration/Testing</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465988">
                <a:tc>
                  <a:txBody>
                    <a:bodyPr/>
                    <a:lstStyle/>
                    <a:p>
                      <a:pPr marL="0" marR="0">
                        <a:spcBef>
                          <a:spcPts val="0"/>
                        </a:spcBef>
                        <a:spcAft>
                          <a:spcPts val="0"/>
                        </a:spcAft>
                      </a:pPr>
                      <a:r>
                        <a:rPr lang="en-US" sz="1200" b="1" dirty="0">
                          <a:latin typeface="Calibri"/>
                          <a:ea typeface="Times New Roman"/>
                        </a:rPr>
                        <a:t>Extended comm. delay</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Operational procedures to ensure smooth operations in extended comm. delay situations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Special hardware and software systems to increase crew independence from constant comm.</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Testing of operational impacts of comm. delay</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Testing of behavioral health impacts of comm. delay, particularly in high stress situations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dirty="0">
                          <a:latin typeface="Calibri"/>
                          <a:ea typeface="Times New Roman"/>
                        </a:rPr>
                        <a:t>Spacecraft operational environment with analogous psychological stress, isolation, and workload</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3120">
                <a:tc>
                  <a:txBody>
                    <a:bodyPr/>
                    <a:lstStyle/>
                    <a:p>
                      <a:pPr marL="0" marR="0">
                        <a:spcBef>
                          <a:spcPts val="0"/>
                        </a:spcBef>
                        <a:spcAft>
                          <a:spcPts val="0"/>
                        </a:spcAft>
                      </a:pPr>
                      <a:r>
                        <a:rPr lang="en-US" sz="1200" b="1">
                          <a:latin typeface="Calibri"/>
                          <a:ea typeface="Times New Roman"/>
                        </a:rPr>
                        <a:t>Autonomous vehicle systems management </a:t>
                      </a:r>
                      <a:endParaRPr lang="en-US" sz="1200">
                        <a:latin typeface="Times New Roman"/>
                        <a:ea typeface="Times New Roman"/>
                      </a:endParaRPr>
                    </a:p>
                    <a:p>
                      <a:pPr marL="0" marR="0">
                        <a:spcBef>
                          <a:spcPts val="0"/>
                        </a:spcBef>
                        <a:spcAft>
                          <a:spcPts val="0"/>
                        </a:spcAft>
                      </a:pPr>
                      <a:r>
                        <a:rPr lang="en-US" sz="1200" b="1">
                          <a:latin typeface="Calibri"/>
                          <a:ea typeface="Times New Roman"/>
                        </a:rPr>
                        <a:t>(</a:t>
                      </a:r>
                      <a:r>
                        <a:rPr lang="en-US" sz="1100" b="1">
                          <a:latin typeface="Calibri"/>
                          <a:ea typeface="Times New Roman"/>
                        </a:rPr>
                        <a:t>Definition: Repair, monitoring, maintenance, route power, etc.)</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dirty="0">
                          <a:latin typeface="Calibri"/>
                          <a:ea typeface="Times New Roman"/>
                        </a:rPr>
                        <a:t>On-board vehicle systems management for mission critical functions</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Vehicle health monitoring</a:t>
                      </a:r>
                      <a:r>
                        <a:rPr lang="en-US" sz="1100" dirty="0">
                          <a:latin typeface="Times New Roman"/>
                          <a:ea typeface="Times New Roman"/>
                        </a:rPr>
                        <a:t> </a:t>
                      </a:r>
                      <a:r>
                        <a:rPr lang="en-US" sz="1200" dirty="0">
                          <a:latin typeface="Calibri"/>
                          <a:ea typeface="Times New Roman"/>
                        </a:rPr>
                        <a:t> and maintenance scheduling</a:t>
                      </a:r>
                      <a:endParaRPr lang="en-US" sz="1200" dirty="0">
                        <a:latin typeface="Times New Roman"/>
                        <a:ea typeface="Times New Roman"/>
                      </a:endParaRPr>
                    </a:p>
                    <a:p>
                      <a:pPr marL="341313" marR="0" lvl="0" indent="-341313">
                        <a:spcBef>
                          <a:spcPts val="0"/>
                        </a:spcBef>
                        <a:spcAft>
                          <a:spcPts val="0"/>
                        </a:spcAft>
                        <a:buFont typeface="Symbol"/>
                        <a:buChar char=""/>
                      </a:pPr>
                      <a:r>
                        <a:rPr lang="en-US" sz="1200" dirty="0">
                          <a:latin typeface="Calibri"/>
                          <a:ea typeface="Times New Roman"/>
                        </a:rPr>
                        <a:t>Intelligent management of systems and power for vehicle operation</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dirty="0">
                          <a:solidFill>
                            <a:srgbClr val="FF0000"/>
                          </a:solidFill>
                          <a:latin typeface="Calibri"/>
                          <a:ea typeface="Times New Roman"/>
                        </a:rPr>
                        <a:t>Development of subsystems and software with laboratory testing on the ground</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solidFill>
                            <a:srgbClr val="FF0000"/>
                          </a:solidFill>
                          <a:latin typeface="Calibri"/>
                          <a:ea typeface="Times New Roman"/>
                        </a:rPr>
                        <a:t>Testing of systems and software in an integrated environment</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dirty="0">
                          <a:solidFill>
                            <a:srgbClr val="FF0000"/>
                          </a:solidFill>
                          <a:latin typeface="Calibri"/>
                          <a:ea typeface="Times New Roman"/>
                        </a:rPr>
                        <a:t>Station may be limiting from an integrated experimentation perspective.</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solidFill>
                            <a:srgbClr val="FF0000"/>
                          </a:solidFill>
                          <a:latin typeface="Calibri"/>
                          <a:ea typeface="Times New Roman"/>
                        </a:rPr>
                        <a:t>Needs a new free-flying vehicle for validation of systems</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916243">
                <a:tc>
                  <a:txBody>
                    <a:bodyPr/>
                    <a:lstStyle/>
                    <a:p>
                      <a:pPr marL="0" marR="0">
                        <a:spcBef>
                          <a:spcPts val="0"/>
                        </a:spcBef>
                        <a:spcAft>
                          <a:spcPts val="0"/>
                        </a:spcAft>
                      </a:pPr>
                      <a:r>
                        <a:rPr lang="en-US" sz="1200" b="1">
                          <a:latin typeface="Calibri"/>
                          <a:ea typeface="Times New Roman"/>
                        </a:rPr>
                        <a:t>Autonomous crew and mission ops.</a:t>
                      </a:r>
                      <a:endParaRPr lang="en-US" sz="1200">
                        <a:latin typeface="Times New Roman"/>
                        <a:ea typeface="Times New Roman"/>
                      </a:endParaRPr>
                    </a:p>
                    <a:p>
                      <a:pPr marL="0" marR="0">
                        <a:spcBef>
                          <a:spcPts val="0"/>
                        </a:spcBef>
                        <a:spcAft>
                          <a:spcPts val="0"/>
                        </a:spcAft>
                      </a:pPr>
                      <a:r>
                        <a:rPr lang="en-US" sz="1100" b="1">
                          <a:latin typeface="Calibri"/>
                          <a:ea typeface="Times New Roman"/>
                        </a:rPr>
                        <a:t>(Definition: Displays, controls, crew scheduling, procedures, etc.)</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On-board ECLSS monitoring</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Autonomous scheduling tools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Medical and maintenance procedures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Usability/effectiveness of displays, controls, and crew scheduling tools</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On-orbit demonstration of on-board ECLSS monitoring</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a:buChar char=""/>
                      </a:pPr>
                      <a:r>
                        <a:rPr lang="en-US" sz="1200">
                          <a:latin typeface="Calibri"/>
                          <a:ea typeface="Times New Roman"/>
                        </a:rPr>
                        <a:t>Microgravity environment for on-board ECLSS monitoring</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5117">
                <a:tc>
                  <a:txBody>
                    <a:bodyPr/>
                    <a:lstStyle/>
                    <a:p>
                      <a:pPr marL="0" marR="0">
                        <a:spcBef>
                          <a:spcPts val="0"/>
                        </a:spcBef>
                        <a:spcAft>
                          <a:spcPts val="0"/>
                        </a:spcAft>
                      </a:pPr>
                      <a:r>
                        <a:rPr lang="en-US" sz="1200" b="1">
                          <a:latin typeface="Calibri"/>
                          <a:ea typeface="Times New Roman"/>
                        </a:rPr>
                        <a:t>Long duration medical care</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dirty="0">
                          <a:latin typeface="Calibri"/>
                          <a:ea typeface="Times New Roman"/>
                        </a:rPr>
                        <a:t>Low volume, long duration medical equipment</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Autonomous medical references for emergencies</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Crew Health level of Care 3-4  as determined by medical community</a:t>
                      </a:r>
                      <a:r>
                        <a:rPr lang="en-US" sz="1100" dirty="0">
                          <a:latin typeface="Times New Roman"/>
                          <a:ea typeface="Times New Roman"/>
                        </a:rPr>
                        <a:t> </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a:latin typeface="Calibri"/>
                          <a:ea typeface="Times New Roman"/>
                        </a:rPr>
                        <a:t>Testing of autonomous long duration medical techniques and hardware</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Identification of medical conditions and treatments associated with long duration spaceflight</a:t>
                      </a:r>
                      <a:endParaRPr lang="en-US" sz="1200">
                        <a:latin typeface="Times New Roman"/>
                        <a:ea typeface="Times New Roman"/>
                      </a:endParaRPr>
                    </a:p>
                    <a:p>
                      <a:pPr marL="342900" marR="0" lvl="0" indent="-342900">
                        <a:spcBef>
                          <a:spcPts val="0"/>
                        </a:spcBef>
                        <a:spcAft>
                          <a:spcPts val="0"/>
                        </a:spcAft>
                        <a:buFont typeface="Symbol"/>
                        <a:buChar char=""/>
                      </a:pPr>
                      <a:r>
                        <a:rPr lang="en-US" sz="1200">
                          <a:latin typeface="Calibri"/>
                          <a:ea typeface="Times New Roman"/>
                        </a:rPr>
                        <a:t>Identification of the appropriate level of health care for long duration missions</a:t>
                      </a:r>
                      <a:endParaRPr lang="en-US" sz="120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342900" marR="0" lvl="0" indent="-342900">
                        <a:spcBef>
                          <a:spcPts val="0"/>
                        </a:spcBef>
                        <a:spcAft>
                          <a:spcPts val="0"/>
                        </a:spcAft>
                        <a:buFont typeface="Symbol"/>
                        <a:buChar char=""/>
                      </a:pPr>
                      <a:r>
                        <a:rPr lang="en-US" sz="1200" dirty="0">
                          <a:latin typeface="Calibri"/>
                          <a:ea typeface="Times New Roman"/>
                        </a:rPr>
                        <a:t>Long crewed duration environment in microgravity</a:t>
                      </a:r>
                      <a:endParaRPr lang="en-US" sz="1200" dirty="0">
                        <a:latin typeface="Times New Roman"/>
                        <a:ea typeface="Times New Roman"/>
                      </a:endParaRPr>
                    </a:p>
                    <a:p>
                      <a:pPr marL="342900" marR="0" lvl="0" indent="-342900">
                        <a:spcBef>
                          <a:spcPts val="0"/>
                        </a:spcBef>
                        <a:spcAft>
                          <a:spcPts val="0"/>
                        </a:spcAft>
                        <a:buFont typeface="Symbol"/>
                        <a:buChar char=""/>
                      </a:pPr>
                      <a:r>
                        <a:rPr lang="en-US" sz="1200" dirty="0">
                          <a:latin typeface="Calibri"/>
                          <a:ea typeface="Times New Roman"/>
                        </a:rPr>
                        <a:t>Sufficient facilities to test non rack-based medical equipment </a:t>
                      </a:r>
                      <a:endParaRPr lang="en-US" sz="1200" dirty="0">
                        <a:latin typeface="Times New Roman"/>
                        <a:ea typeface="Times New Roman"/>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4" name="Footer Placeholder 3"/>
          <p:cNvSpPr>
            <a:spLocks noGrp="1"/>
          </p:cNvSpPr>
          <p:nvPr>
            <p:ph type="ftr" sz="quarter" idx="4294967295"/>
          </p:nvPr>
        </p:nvSpPr>
        <p:spPr>
          <a:xfrm>
            <a:off x="3124200" y="6553200"/>
            <a:ext cx="2895600" cy="304800"/>
          </a:xfrm>
          <a:prstGeom prst="rect">
            <a:avLst/>
          </a:prstGeom>
        </p:spPr>
        <p:txBody>
          <a:bodyPr/>
          <a:lstStyle/>
          <a:p>
            <a:r>
              <a:rPr lang="en-US"/>
              <a:t> </a:t>
            </a:r>
          </a:p>
        </p:txBody>
      </p:sp>
      <p:sp>
        <p:nvSpPr>
          <p:cNvPr id="1721346" name="Rectangle 2"/>
          <p:cNvSpPr>
            <a:spLocks noGrp="1" noChangeArrowheads="1"/>
          </p:cNvSpPr>
          <p:nvPr>
            <p:ph type="title"/>
          </p:nvPr>
        </p:nvSpPr>
        <p:spPr/>
        <p:txBody>
          <a:bodyPr/>
          <a:lstStyle/>
          <a:p>
            <a:r>
              <a:rPr lang="en-US" dirty="0">
                <a:solidFill>
                  <a:srgbClr val="000000"/>
                </a:solidFill>
              </a:rPr>
              <a:t>Mars Design Reference Architecture 5.0</a:t>
            </a:r>
            <a:r>
              <a:rPr lang="en-US" dirty="0" smtClean="0">
                <a:solidFill>
                  <a:srgbClr val="000000"/>
                </a:solidFill>
              </a:rPr>
              <a:t/>
            </a:r>
            <a:br>
              <a:rPr lang="en-US" dirty="0" smtClean="0">
                <a:solidFill>
                  <a:srgbClr val="000000"/>
                </a:solidFill>
              </a:rPr>
            </a:br>
            <a:r>
              <a:rPr lang="en-US" dirty="0" smtClean="0">
                <a:solidFill>
                  <a:srgbClr val="000000"/>
                </a:solidFill>
              </a:rPr>
              <a:t>Refinement </a:t>
            </a:r>
            <a:r>
              <a:rPr lang="en-US" dirty="0">
                <a:solidFill>
                  <a:srgbClr val="000000"/>
                </a:solidFill>
              </a:rPr>
              <a:t>Process</a:t>
            </a:r>
          </a:p>
        </p:txBody>
      </p:sp>
      <p:sp>
        <p:nvSpPr>
          <p:cNvPr id="1721347" name="Rectangle 3"/>
          <p:cNvSpPr>
            <a:spLocks noGrp="1" noChangeArrowheads="1"/>
          </p:cNvSpPr>
          <p:nvPr>
            <p:ph type="body" idx="1"/>
          </p:nvPr>
        </p:nvSpPr>
        <p:spPr>
          <a:xfrm>
            <a:off x="381000" y="1143000"/>
            <a:ext cx="8763000" cy="5410200"/>
          </a:xfrm>
        </p:spPr>
        <p:txBody>
          <a:bodyPr/>
          <a:lstStyle/>
          <a:p>
            <a:pPr>
              <a:lnSpc>
                <a:spcPct val="90000"/>
              </a:lnSpc>
            </a:pPr>
            <a:r>
              <a:rPr lang="en-US" sz="2000"/>
              <a:t>Phase I:  Top-down, High-level – Mission Design Emphasis</a:t>
            </a:r>
          </a:p>
          <a:p>
            <a:pPr lvl="1">
              <a:lnSpc>
                <a:spcPct val="90000"/>
              </a:lnSpc>
            </a:pPr>
            <a:r>
              <a:rPr lang="en-US" sz="1800"/>
              <a:t>Focus on key architectural drivers and key decisions</a:t>
            </a:r>
          </a:p>
          <a:p>
            <a:pPr lvl="1">
              <a:lnSpc>
                <a:spcPct val="90000"/>
              </a:lnSpc>
            </a:pPr>
            <a:r>
              <a:rPr lang="en-US" sz="1800"/>
              <a:t>Utilization of previous and current element designs, ops concepts, mission flow diagrams, and ESAS risk maturity approach information where applicable</a:t>
            </a:r>
          </a:p>
          <a:p>
            <a:pPr lvl="1">
              <a:lnSpc>
                <a:spcPct val="90000"/>
              </a:lnSpc>
            </a:pPr>
            <a:r>
              <a:rPr lang="en-US" sz="1800"/>
              <a:t>Narrow architectural options (trimming the trade tree) based on </a:t>
            </a:r>
            <a:r>
              <a:rPr lang="en-US" sz="1800">
                <a:solidFill>
                  <a:srgbClr val="FF0000"/>
                </a:solidFill>
              </a:rPr>
              <a:t>risk, cost and performance</a:t>
            </a:r>
          </a:p>
          <a:p>
            <a:pPr lvl="1">
              <a:lnSpc>
                <a:spcPct val="90000"/>
              </a:lnSpc>
            </a:pPr>
            <a:r>
              <a:rPr lang="en-US" sz="1800"/>
              <a:t>First order assessments to focus trade space on most promising options for Phase II</a:t>
            </a:r>
          </a:p>
          <a:p>
            <a:pPr>
              <a:lnSpc>
                <a:spcPct val="90000"/>
              </a:lnSpc>
            </a:pPr>
            <a:r>
              <a:rPr lang="en-US" sz="2000"/>
              <a:t>Phase II:  Strategic With Emphasis on the Surface Strategy</a:t>
            </a:r>
          </a:p>
          <a:p>
            <a:pPr lvl="1">
              <a:lnSpc>
                <a:spcPct val="90000"/>
              </a:lnSpc>
            </a:pPr>
            <a:r>
              <a:rPr lang="en-US" sz="1800"/>
              <a:t>Refinement of leading architectural approach based on trimmed trade tree</a:t>
            </a:r>
          </a:p>
          <a:p>
            <a:pPr lvl="1">
              <a:lnSpc>
                <a:spcPct val="90000"/>
              </a:lnSpc>
            </a:pPr>
            <a:r>
              <a:rPr lang="en-US" sz="1800"/>
              <a:t>Elimination of options which are proven to be too risky, costly, or do not meet performance goals</a:t>
            </a:r>
          </a:p>
          <a:p>
            <a:pPr lvl="1">
              <a:lnSpc>
                <a:spcPct val="90000"/>
              </a:lnSpc>
            </a:pPr>
            <a:r>
              <a:rPr lang="en-US" sz="1800"/>
              <a:t>Special studies to focus on key aspects of leading options to improve fundamental approach</a:t>
            </a:r>
          </a:p>
          <a:p>
            <a:pPr>
              <a:lnSpc>
                <a:spcPct val="90000"/>
              </a:lnSpc>
            </a:pPr>
            <a:r>
              <a:rPr lang="en-US" sz="2000"/>
              <a:t>Propose basic architecture decisions</a:t>
            </a: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3"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1270786" name="Rectangle 2"/>
          <p:cNvSpPr>
            <a:spLocks noChangeArrowheads="1"/>
          </p:cNvSpPr>
          <p:nvPr/>
        </p:nvSpPr>
        <p:spPr bwMode="auto">
          <a:xfrm>
            <a:off x="-15875" y="5332413"/>
            <a:ext cx="9144000" cy="909637"/>
          </a:xfrm>
          <a:prstGeom prst="rect">
            <a:avLst/>
          </a:prstGeom>
          <a:solidFill>
            <a:srgbClr val="B9E7B9">
              <a:alpha val="50000"/>
            </a:srgbClr>
          </a:solidFill>
          <a:ln w="9525" algn="ctr">
            <a:noFill/>
            <a:miter lim="800000"/>
            <a:headEnd/>
            <a:tailEnd/>
          </a:ln>
          <a:effectLst/>
        </p:spPr>
        <p:txBody>
          <a:bodyPr wrap="none" anchor="ctr"/>
          <a:lstStyle/>
          <a:p>
            <a:endParaRPr lang="en-US"/>
          </a:p>
        </p:txBody>
      </p:sp>
      <p:sp>
        <p:nvSpPr>
          <p:cNvPr id="1270787" name="Rectangle 3"/>
          <p:cNvSpPr>
            <a:spLocks noChangeArrowheads="1"/>
          </p:cNvSpPr>
          <p:nvPr/>
        </p:nvSpPr>
        <p:spPr bwMode="auto">
          <a:xfrm>
            <a:off x="0" y="1593850"/>
            <a:ext cx="9124950" cy="1006475"/>
          </a:xfrm>
          <a:prstGeom prst="rect">
            <a:avLst/>
          </a:prstGeom>
          <a:solidFill>
            <a:srgbClr val="E8E8BA">
              <a:alpha val="50000"/>
            </a:srgbClr>
          </a:solidFill>
          <a:ln w="9525" algn="ctr">
            <a:noFill/>
            <a:miter lim="800000"/>
            <a:headEnd/>
            <a:tailEnd/>
          </a:ln>
          <a:effectLst/>
        </p:spPr>
        <p:txBody>
          <a:bodyPr wrap="none" anchor="ctr"/>
          <a:lstStyle/>
          <a:p>
            <a:endParaRPr lang="en-US"/>
          </a:p>
        </p:txBody>
      </p:sp>
      <p:sp>
        <p:nvSpPr>
          <p:cNvPr id="1270788" name="Rectangle 4"/>
          <p:cNvSpPr>
            <a:spLocks noChangeArrowheads="1"/>
          </p:cNvSpPr>
          <p:nvPr/>
        </p:nvSpPr>
        <p:spPr bwMode="auto">
          <a:xfrm>
            <a:off x="-15875" y="2598738"/>
            <a:ext cx="9144000" cy="911225"/>
          </a:xfrm>
          <a:prstGeom prst="rect">
            <a:avLst/>
          </a:prstGeom>
          <a:solidFill>
            <a:srgbClr val="C79F9F">
              <a:alpha val="50000"/>
            </a:srgbClr>
          </a:solidFill>
          <a:ln w="9525" algn="ctr">
            <a:noFill/>
            <a:miter lim="800000"/>
            <a:headEnd/>
            <a:tailEnd/>
          </a:ln>
          <a:effectLst/>
        </p:spPr>
        <p:txBody>
          <a:bodyPr wrap="none" anchor="ctr"/>
          <a:lstStyle/>
          <a:p>
            <a:endParaRPr lang="en-US"/>
          </a:p>
        </p:txBody>
      </p:sp>
      <p:sp>
        <p:nvSpPr>
          <p:cNvPr id="1270789" name="Rectangle 5"/>
          <p:cNvSpPr>
            <a:spLocks noChangeArrowheads="1"/>
          </p:cNvSpPr>
          <p:nvPr/>
        </p:nvSpPr>
        <p:spPr bwMode="auto">
          <a:xfrm>
            <a:off x="-15875" y="3516313"/>
            <a:ext cx="9144000" cy="911225"/>
          </a:xfrm>
          <a:prstGeom prst="rect">
            <a:avLst/>
          </a:prstGeom>
          <a:solidFill>
            <a:srgbClr val="A3CBCB">
              <a:alpha val="50000"/>
            </a:srgbClr>
          </a:solidFill>
          <a:ln w="9525" algn="ctr">
            <a:noFill/>
            <a:miter lim="800000"/>
            <a:headEnd/>
            <a:tailEnd/>
          </a:ln>
          <a:effectLst/>
        </p:spPr>
        <p:txBody>
          <a:bodyPr wrap="none" anchor="ctr"/>
          <a:lstStyle/>
          <a:p>
            <a:endParaRPr lang="en-US"/>
          </a:p>
        </p:txBody>
      </p:sp>
      <p:sp>
        <p:nvSpPr>
          <p:cNvPr id="1270790" name="Rectangle 6"/>
          <p:cNvSpPr>
            <a:spLocks noChangeArrowheads="1"/>
          </p:cNvSpPr>
          <p:nvPr/>
        </p:nvSpPr>
        <p:spPr bwMode="auto">
          <a:xfrm>
            <a:off x="-15875" y="4421188"/>
            <a:ext cx="9144000" cy="911225"/>
          </a:xfrm>
          <a:prstGeom prst="rect">
            <a:avLst/>
          </a:prstGeom>
          <a:solidFill>
            <a:srgbClr val="DEDEB2">
              <a:alpha val="50000"/>
            </a:srgbClr>
          </a:solidFill>
          <a:ln w="9525" algn="ctr">
            <a:noFill/>
            <a:miter lim="800000"/>
            <a:headEnd/>
            <a:tailEnd/>
          </a:ln>
          <a:effectLst/>
        </p:spPr>
        <p:txBody>
          <a:bodyPr wrap="none" anchor="ctr"/>
          <a:lstStyle/>
          <a:p>
            <a:endParaRPr lang="en-US"/>
          </a:p>
        </p:txBody>
      </p:sp>
      <p:sp>
        <p:nvSpPr>
          <p:cNvPr id="1270791" name="Rectangle 7"/>
          <p:cNvSpPr>
            <a:spLocks noChangeArrowheads="1"/>
          </p:cNvSpPr>
          <p:nvPr/>
        </p:nvSpPr>
        <p:spPr bwMode="auto">
          <a:xfrm>
            <a:off x="685800" y="4725988"/>
            <a:ext cx="455613" cy="304800"/>
          </a:xfrm>
          <a:prstGeom prst="rect">
            <a:avLst/>
          </a:prstGeom>
          <a:noFill/>
          <a:ln w="9525" cap="flat" cmpd="sng" algn="ctr">
            <a:solidFill>
              <a:srgbClr val="C0504D"/>
            </a:solidFill>
            <a:prstDash val="solid"/>
            <a:miter lim="800000"/>
            <a:headEnd type="none" w="med" len="med"/>
            <a:tailEnd type="none" w="med" len="med"/>
          </a:ln>
          <a:effectLst/>
        </p:spPr>
        <p:txBody>
          <a:bodyPr wrap="none" anchor="ctr"/>
          <a:lstStyle/>
          <a:p>
            <a:pPr algn="ctr"/>
            <a:r>
              <a:rPr lang="en-US" sz="900" b="1">
                <a:solidFill>
                  <a:schemeClr val="accent2"/>
                </a:solidFill>
              </a:rPr>
              <a:t>ISRU</a:t>
            </a:r>
          </a:p>
        </p:txBody>
      </p:sp>
      <p:sp>
        <p:nvSpPr>
          <p:cNvPr id="1270792" name="Rectangle 8"/>
          <p:cNvSpPr>
            <a:spLocks noChangeArrowheads="1"/>
          </p:cNvSpPr>
          <p:nvPr/>
        </p:nvSpPr>
        <p:spPr bwMode="auto">
          <a:xfrm>
            <a:off x="1216025" y="4727575"/>
            <a:ext cx="455613"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sp>
        <p:nvSpPr>
          <p:cNvPr id="1270793" name="Text Box 9"/>
          <p:cNvSpPr txBox="1">
            <a:spLocks noChangeArrowheads="1"/>
          </p:cNvSpPr>
          <p:nvPr/>
        </p:nvSpPr>
        <p:spPr bwMode="auto">
          <a:xfrm rot="-5400000">
            <a:off x="-148441" y="5547847"/>
            <a:ext cx="954107" cy="523220"/>
          </a:xfrm>
          <a:prstGeom prst="rect">
            <a:avLst/>
          </a:prstGeom>
          <a:noFill/>
          <a:ln w="9525" algn="ctr">
            <a:noFill/>
            <a:miter lim="800000"/>
            <a:headEnd/>
            <a:tailEnd/>
          </a:ln>
          <a:effectLst/>
        </p:spPr>
        <p:txBody>
          <a:bodyPr wrap="none">
            <a:spAutoFit/>
          </a:bodyPr>
          <a:lstStyle/>
          <a:p>
            <a:pPr algn="ctr"/>
            <a:r>
              <a:rPr lang="en-US" sz="1000" b="1" dirty="0">
                <a:solidFill>
                  <a:schemeClr val="accent2"/>
                </a:solidFill>
              </a:rPr>
              <a:t>Interplanetary</a:t>
            </a:r>
          </a:p>
          <a:p>
            <a:pPr algn="ctr"/>
            <a:r>
              <a:rPr lang="en-US" sz="1000" b="1" dirty="0">
                <a:solidFill>
                  <a:schemeClr val="accent2"/>
                </a:solidFill>
              </a:rPr>
              <a:t>Propulsion</a:t>
            </a:r>
            <a:endParaRPr lang="en-US" sz="1000" b="1" dirty="0" smtClean="0">
              <a:solidFill>
                <a:schemeClr val="accent2"/>
              </a:solidFill>
            </a:endParaRPr>
          </a:p>
          <a:p>
            <a:pPr algn="ctr"/>
            <a:endParaRPr lang="en-US" sz="800" b="1" dirty="0" smtClean="0">
              <a:solidFill>
                <a:srgbClr val="FF0000"/>
              </a:solidFill>
            </a:endParaRPr>
          </a:p>
        </p:txBody>
      </p:sp>
      <p:sp>
        <p:nvSpPr>
          <p:cNvPr id="1270794" name="Text Box 10"/>
          <p:cNvSpPr txBox="1">
            <a:spLocks noChangeArrowheads="1"/>
          </p:cNvSpPr>
          <p:nvPr/>
        </p:nvSpPr>
        <p:spPr bwMode="auto">
          <a:xfrm rot="-5400000">
            <a:off x="-145475" y="4664046"/>
            <a:ext cx="843400" cy="400110"/>
          </a:xfrm>
          <a:prstGeom prst="rect">
            <a:avLst/>
          </a:prstGeom>
          <a:noFill/>
          <a:ln w="9525" algn="ctr">
            <a:noFill/>
            <a:miter lim="800000"/>
            <a:headEnd/>
            <a:tailEnd/>
          </a:ln>
          <a:effectLst/>
        </p:spPr>
        <p:txBody>
          <a:bodyPr wrap="none">
            <a:spAutoFit/>
          </a:bodyPr>
          <a:lstStyle/>
          <a:p>
            <a:pPr algn="ctr"/>
            <a:r>
              <a:rPr lang="en-US" sz="1000" b="1">
                <a:solidFill>
                  <a:schemeClr val="accent2"/>
                </a:solidFill>
              </a:rPr>
              <a:t>Mars Ascent</a:t>
            </a:r>
          </a:p>
          <a:p>
            <a:pPr algn="ctr"/>
            <a:r>
              <a:rPr lang="en-US" sz="1000" b="1">
                <a:solidFill>
                  <a:schemeClr val="accent2"/>
                </a:solidFill>
              </a:rPr>
              <a:t>Propellant</a:t>
            </a:r>
          </a:p>
        </p:txBody>
      </p:sp>
      <p:sp>
        <p:nvSpPr>
          <p:cNvPr id="1270795" name="Text Box 11"/>
          <p:cNvSpPr txBox="1">
            <a:spLocks noChangeArrowheads="1"/>
          </p:cNvSpPr>
          <p:nvPr/>
        </p:nvSpPr>
        <p:spPr bwMode="auto">
          <a:xfrm rot="-5400000">
            <a:off x="-280987" y="3765520"/>
            <a:ext cx="1063625" cy="400110"/>
          </a:xfrm>
          <a:prstGeom prst="rect">
            <a:avLst/>
          </a:prstGeom>
          <a:noFill/>
          <a:ln w="9525" algn="ctr">
            <a:noFill/>
            <a:miter lim="800000"/>
            <a:headEnd/>
            <a:tailEnd/>
          </a:ln>
          <a:effectLst/>
        </p:spPr>
        <p:txBody>
          <a:bodyPr>
            <a:spAutoFit/>
          </a:bodyPr>
          <a:lstStyle/>
          <a:p>
            <a:pPr algn="ctr"/>
            <a:r>
              <a:rPr lang="en-US" sz="1000" b="1" dirty="0">
                <a:solidFill>
                  <a:schemeClr val="accent2"/>
                </a:solidFill>
              </a:rPr>
              <a:t>Mars Capture</a:t>
            </a:r>
          </a:p>
          <a:p>
            <a:pPr algn="ctr"/>
            <a:r>
              <a:rPr lang="en-US" sz="1000" b="1" dirty="0">
                <a:solidFill>
                  <a:schemeClr val="accent2"/>
                </a:solidFill>
              </a:rPr>
              <a:t>Method (Cargo)</a:t>
            </a:r>
          </a:p>
        </p:txBody>
      </p:sp>
      <p:sp>
        <p:nvSpPr>
          <p:cNvPr id="1270796" name="Text Box 12"/>
          <p:cNvSpPr txBox="1">
            <a:spLocks noChangeArrowheads="1"/>
          </p:cNvSpPr>
          <p:nvPr/>
        </p:nvSpPr>
        <p:spPr bwMode="auto">
          <a:xfrm rot="-5400000">
            <a:off x="-145497" y="2829689"/>
            <a:ext cx="840269" cy="400110"/>
          </a:xfrm>
          <a:prstGeom prst="rect">
            <a:avLst/>
          </a:prstGeom>
          <a:noFill/>
          <a:ln w="9525" algn="ctr">
            <a:noFill/>
            <a:miter lim="800000"/>
            <a:headEnd/>
            <a:tailEnd/>
          </a:ln>
          <a:effectLst/>
        </p:spPr>
        <p:txBody>
          <a:bodyPr wrap="none">
            <a:spAutoFit/>
          </a:bodyPr>
          <a:lstStyle/>
          <a:p>
            <a:pPr algn="ctr"/>
            <a:r>
              <a:rPr lang="en-US" sz="1000" b="1">
                <a:solidFill>
                  <a:schemeClr val="accent2"/>
                </a:solidFill>
              </a:rPr>
              <a:t>Cargo</a:t>
            </a:r>
          </a:p>
          <a:p>
            <a:pPr algn="ctr"/>
            <a:r>
              <a:rPr lang="en-US" sz="1000" b="1">
                <a:solidFill>
                  <a:schemeClr val="accent2"/>
                </a:solidFill>
              </a:rPr>
              <a:t>Deployment</a:t>
            </a:r>
          </a:p>
        </p:txBody>
      </p:sp>
      <p:sp>
        <p:nvSpPr>
          <p:cNvPr id="1270797" name="Rectangle 13"/>
          <p:cNvSpPr>
            <a:spLocks noChangeArrowheads="1"/>
          </p:cNvSpPr>
          <p:nvPr/>
        </p:nvSpPr>
        <p:spPr bwMode="auto">
          <a:xfrm>
            <a:off x="685800" y="3813175"/>
            <a:ext cx="985838" cy="304800"/>
          </a:xfrm>
          <a:prstGeom prst="rect">
            <a:avLst/>
          </a:prstGeom>
          <a:noFill/>
          <a:ln w="9525" cap="flat" cmpd="sng" algn="ctr">
            <a:solidFill>
              <a:srgbClr val="C0504D"/>
            </a:solidFill>
            <a:prstDash val="solid"/>
            <a:miter lim="800000"/>
            <a:headEnd type="none" w="med" len="med"/>
            <a:tailEnd type="none" w="med" len="med"/>
          </a:ln>
          <a:effectLst/>
        </p:spPr>
        <p:txBody>
          <a:bodyPr wrap="none" anchor="ctr"/>
          <a:lstStyle/>
          <a:p>
            <a:pPr algn="ctr"/>
            <a:r>
              <a:rPr lang="en-US" sz="900" b="1">
                <a:solidFill>
                  <a:schemeClr val="accent2"/>
                </a:solidFill>
              </a:rPr>
              <a:t>Aerocapture</a:t>
            </a:r>
          </a:p>
        </p:txBody>
      </p:sp>
      <p:sp>
        <p:nvSpPr>
          <p:cNvPr id="1270798" name="Rectangle 14"/>
          <p:cNvSpPr>
            <a:spLocks noChangeArrowheads="1"/>
          </p:cNvSpPr>
          <p:nvPr/>
        </p:nvSpPr>
        <p:spPr bwMode="auto">
          <a:xfrm>
            <a:off x="1747838"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Propulsive</a:t>
            </a:r>
          </a:p>
        </p:txBody>
      </p:sp>
      <p:cxnSp>
        <p:nvCxnSpPr>
          <p:cNvPr id="1270799" name="AutoShape 15"/>
          <p:cNvCxnSpPr>
            <a:cxnSpLocks noChangeShapeType="1"/>
            <a:stCxn id="1270797" idx="2"/>
            <a:endCxn id="1270792" idx="0"/>
          </p:cNvCxnSpPr>
          <p:nvPr/>
        </p:nvCxnSpPr>
        <p:spPr bwMode="auto">
          <a:xfrm rot="16200000" flipH="1">
            <a:off x="1014413" y="4297363"/>
            <a:ext cx="595312" cy="265112"/>
          </a:xfrm>
          <a:prstGeom prst="bentConnector3">
            <a:avLst>
              <a:gd name="adj1" fmla="val 48801"/>
            </a:avLst>
          </a:prstGeom>
          <a:noFill/>
          <a:ln w="9525">
            <a:solidFill>
              <a:schemeClr val="accent2"/>
            </a:solidFill>
            <a:miter lim="800000"/>
            <a:headEnd/>
            <a:tailEnd/>
          </a:ln>
          <a:effectLst/>
        </p:spPr>
      </p:cxnSp>
      <p:cxnSp>
        <p:nvCxnSpPr>
          <p:cNvPr id="1270800" name="AutoShape 16"/>
          <p:cNvCxnSpPr>
            <a:cxnSpLocks noChangeShapeType="1"/>
            <a:stCxn id="1270791" idx="2"/>
            <a:endCxn id="1270869" idx="3"/>
          </p:cNvCxnSpPr>
          <p:nvPr/>
        </p:nvCxnSpPr>
        <p:spPr bwMode="auto">
          <a:xfrm rot="5400000">
            <a:off x="618332" y="5339556"/>
            <a:ext cx="590550" cy="1587"/>
          </a:xfrm>
          <a:prstGeom prst="bentConnector3">
            <a:avLst>
              <a:gd name="adj1" fmla="val 48657"/>
            </a:avLst>
          </a:prstGeom>
          <a:noFill/>
          <a:ln w="9525">
            <a:solidFill>
              <a:schemeClr val="accent2"/>
            </a:solidFill>
            <a:miter lim="800000"/>
            <a:headEnd/>
            <a:tailEnd/>
          </a:ln>
          <a:effectLst/>
        </p:spPr>
      </p:cxnSp>
      <p:cxnSp>
        <p:nvCxnSpPr>
          <p:cNvPr id="1270802" name="AutoShape 18"/>
          <p:cNvCxnSpPr>
            <a:cxnSpLocks noChangeShapeType="1"/>
            <a:stCxn id="1270791" idx="2"/>
            <a:endCxn id="1270870" idx="3"/>
          </p:cNvCxnSpPr>
          <p:nvPr/>
        </p:nvCxnSpPr>
        <p:spPr bwMode="auto">
          <a:xfrm rot="16200000" flipH="1">
            <a:off x="693738" y="5265737"/>
            <a:ext cx="590550" cy="149225"/>
          </a:xfrm>
          <a:prstGeom prst="bentConnector3">
            <a:avLst>
              <a:gd name="adj1" fmla="val 48657"/>
            </a:avLst>
          </a:prstGeom>
          <a:noFill/>
          <a:ln w="9525">
            <a:solidFill>
              <a:schemeClr val="accent2"/>
            </a:solidFill>
            <a:miter lim="800000"/>
            <a:headEnd/>
            <a:tailEnd/>
          </a:ln>
          <a:effectLst/>
        </p:spPr>
      </p:cxnSp>
      <p:cxnSp>
        <p:nvCxnSpPr>
          <p:cNvPr id="1270803" name="AutoShape 19"/>
          <p:cNvCxnSpPr>
            <a:cxnSpLocks noChangeShapeType="1"/>
            <a:stCxn id="1270792" idx="2"/>
            <a:endCxn id="1270871" idx="3"/>
          </p:cNvCxnSpPr>
          <p:nvPr/>
        </p:nvCxnSpPr>
        <p:spPr bwMode="auto">
          <a:xfrm rot="5400000">
            <a:off x="1066800" y="5257800"/>
            <a:ext cx="603250" cy="152400"/>
          </a:xfrm>
          <a:prstGeom prst="bentConnector3">
            <a:avLst>
              <a:gd name="adj1" fmla="val 49736"/>
            </a:avLst>
          </a:prstGeom>
          <a:noFill/>
          <a:ln w="9525">
            <a:solidFill>
              <a:schemeClr val="accent2"/>
            </a:solidFill>
            <a:miter lim="800000"/>
            <a:headEnd/>
            <a:tailEnd/>
          </a:ln>
          <a:effectLst/>
        </p:spPr>
      </p:cxnSp>
      <p:cxnSp>
        <p:nvCxnSpPr>
          <p:cNvPr id="1270804" name="AutoShape 20"/>
          <p:cNvCxnSpPr>
            <a:cxnSpLocks noChangeShapeType="1"/>
            <a:stCxn id="1270792" idx="2"/>
            <a:endCxn id="1270872" idx="3"/>
          </p:cNvCxnSpPr>
          <p:nvPr/>
        </p:nvCxnSpPr>
        <p:spPr bwMode="auto">
          <a:xfrm rot="5400000">
            <a:off x="1143000" y="5334000"/>
            <a:ext cx="603250" cy="0"/>
          </a:xfrm>
          <a:prstGeom prst="straightConnector1">
            <a:avLst/>
          </a:prstGeom>
          <a:noFill/>
          <a:ln w="9525">
            <a:solidFill>
              <a:schemeClr val="accent2"/>
            </a:solidFill>
            <a:round/>
            <a:headEnd/>
            <a:tailEnd/>
          </a:ln>
          <a:effectLst/>
        </p:spPr>
      </p:cxnSp>
      <p:cxnSp>
        <p:nvCxnSpPr>
          <p:cNvPr id="1270805" name="AutoShape 21"/>
          <p:cNvCxnSpPr>
            <a:cxnSpLocks noChangeShapeType="1"/>
            <a:stCxn id="1270792" idx="2"/>
            <a:endCxn id="1270873" idx="3"/>
          </p:cNvCxnSpPr>
          <p:nvPr/>
        </p:nvCxnSpPr>
        <p:spPr bwMode="auto">
          <a:xfrm rot="16200000" flipH="1">
            <a:off x="1218407" y="5258593"/>
            <a:ext cx="603250" cy="150813"/>
          </a:xfrm>
          <a:prstGeom prst="bentConnector3">
            <a:avLst>
              <a:gd name="adj1" fmla="val 49736"/>
            </a:avLst>
          </a:prstGeom>
          <a:noFill/>
          <a:ln w="9525">
            <a:solidFill>
              <a:schemeClr val="accent2"/>
            </a:solidFill>
            <a:miter lim="800000"/>
            <a:headEnd/>
            <a:tailEnd/>
          </a:ln>
          <a:effectLst/>
        </p:spPr>
      </p:cxnSp>
      <p:sp>
        <p:nvSpPr>
          <p:cNvPr id="1270806" name="Rectangle 22"/>
          <p:cNvSpPr>
            <a:spLocks noChangeArrowheads="1"/>
          </p:cNvSpPr>
          <p:nvPr/>
        </p:nvSpPr>
        <p:spPr bwMode="auto">
          <a:xfrm>
            <a:off x="1749425" y="4724400"/>
            <a:ext cx="455613"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ISRU</a:t>
            </a:r>
          </a:p>
        </p:txBody>
      </p:sp>
      <p:sp>
        <p:nvSpPr>
          <p:cNvPr id="1270807" name="Rectangle 23"/>
          <p:cNvSpPr>
            <a:spLocks noChangeArrowheads="1"/>
          </p:cNvSpPr>
          <p:nvPr/>
        </p:nvSpPr>
        <p:spPr bwMode="auto">
          <a:xfrm>
            <a:off x="2279650" y="4725988"/>
            <a:ext cx="455613"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cxnSp>
        <p:nvCxnSpPr>
          <p:cNvPr id="1270808" name="AutoShape 24"/>
          <p:cNvCxnSpPr>
            <a:cxnSpLocks noChangeShapeType="1"/>
            <a:stCxn id="1270806" idx="2"/>
            <a:endCxn id="1270875" idx="3"/>
          </p:cNvCxnSpPr>
          <p:nvPr/>
        </p:nvCxnSpPr>
        <p:spPr bwMode="auto">
          <a:xfrm rot="5400000">
            <a:off x="1674812" y="5332413"/>
            <a:ext cx="606425" cy="0"/>
          </a:xfrm>
          <a:prstGeom prst="straightConnector1">
            <a:avLst/>
          </a:prstGeom>
          <a:noFill/>
          <a:ln w="9525">
            <a:solidFill>
              <a:schemeClr val="accent2"/>
            </a:solidFill>
            <a:round/>
            <a:headEnd/>
            <a:tailEnd/>
          </a:ln>
          <a:effectLst/>
        </p:spPr>
      </p:cxnSp>
      <p:cxnSp>
        <p:nvCxnSpPr>
          <p:cNvPr id="1270809" name="AutoShape 25"/>
          <p:cNvCxnSpPr>
            <a:cxnSpLocks noChangeShapeType="1"/>
            <a:stCxn id="1270806" idx="2"/>
            <a:endCxn id="1270874" idx="3"/>
          </p:cNvCxnSpPr>
          <p:nvPr/>
        </p:nvCxnSpPr>
        <p:spPr bwMode="auto">
          <a:xfrm rot="5400000">
            <a:off x="1597819" y="5255419"/>
            <a:ext cx="606425" cy="153987"/>
          </a:xfrm>
          <a:prstGeom prst="bentConnector3">
            <a:avLst>
              <a:gd name="adj1" fmla="val 49736"/>
            </a:avLst>
          </a:prstGeom>
          <a:noFill/>
          <a:ln w="9525">
            <a:solidFill>
              <a:schemeClr val="accent2"/>
            </a:solidFill>
            <a:miter lim="800000"/>
            <a:headEnd/>
            <a:tailEnd/>
          </a:ln>
          <a:effectLst/>
        </p:spPr>
      </p:cxnSp>
      <p:cxnSp>
        <p:nvCxnSpPr>
          <p:cNvPr id="1270810" name="AutoShape 26"/>
          <p:cNvCxnSpPr>
            <a:cxnSpLocks noChangeShapeType="1"/>
            <a:stCxn id="1270806" idx="2"/>
            <a:endCxn id="1270876" idx="3"/>
          </p:cNvCxnSpPr>
          <p:nvPr/>
        </p:nvCxnSpPr>
        <p:spPr bwMode="auto">
          <a:xfrm rot="16200000" flipH="1">
            <a:off x="1749425" y="5257800"/>
            <a:ext cx="606425" cy="149225"/>
          </a:xfrm>
          <a:prstGeom prst="bentConnector3">
            <a:avLst>
              <a:gd name="adj1" fmla="val 49736"/>
            </a:avLst>
          </a:prstGeom>
          <a:noFill/>
          <a:ln w="9525">
            <a:solidFill>
              <a:schemeClr val="accent2"/>
            </a:solidFill>
            <a:miter lim="800000"/>
            <a:headEnd/>
            <a:tailEnd/>
          </a:ln>
          <a:effectLst/>
        </p:spPr>
      </p:cxnSp>
      <p:cxnSp>
        <p:nvCxnSpPr>
          <p:cNvPr id="1270811" name="AutoShape 27"/>
          <p:cNvCxnSpPr>
            <a:cxnSpLocks noChangeShapeType="1"/>
            <a:stCxn id="1270807" idx="2"/>
            <a:endCxn id="1270877" idx="3"/>
          </p:cNvCxnSpPr>
          <p:nvPr/>
        </p:nvCxnSpPr>
        <p:spPr bwMode="auto">
          <a:xfrm rot="5400000">
            <a:off x="2129631" y="5257007"/>
            <a:ext cx="604837" cy="152400"/>
          </a:xfrm>
          <a:prstGeom prst="bentConnector3">
            <a:avLst>
              <a:gd name="adj1" fmla="val 49870"/>
            </a:avLst>
          </a:prstGeom>
          <a:noFill/>
          <a:ln w="9525">
            <a:solidFill>
              <a:schemeClr val="accent2"/>
            </a:solidFill>
            <a:miter lim="800000"/>
            <a:headEnd/>
            <a:tailEnd/>
          </a:ln>
          <a:effectLst/>
        </p:spPr>
      </p:cxnSp>
      <p:cxnSp>
        <p:nvCxnSpPr>
          <p:cNvPr id="1270812" name="AutoShape 28"/>
          <p:cNvCxnSpPr>
            <a:cxnSpLocks noChangeShapeType="1"/>
            <a:stCxn id="1270807" idx="2"/>
            <a:endCxn id="1270878" idx="3"/>
          </p:cNvCxnSpPr>
          <p:nvPr/>
        </p:nvCxnSpPr>
        <p:spPr bwMode="auto">
          <a:xfrm rot="16200000" flipH="1">
            <a:off x="2206625" y="5332413"/>
            <a:ext cx="604837" cy="1588"/>
          </a:xfrm>
          <a:prstGeom prst="bentConnector3">
            <a:avLst>
              <a:gd name="adj1" fmla="val 49606"/>
            </a:avLst>
          </a:prstGeom>
          <a:noFill/>
          <a:ln w="9525">
            <a:solidFill>
              <a:schemeClr val="accent2"/>
            </a:solidFill>
            <a:miter lim="800000"/>
            <a:headEnd/>
            <a:tailEnd/>
          </a:ln>
          <a:effectLst/>
        </p:spPr>
      </p:cxnSp>
      <p:cxnSp>
        <p:nvCxnSpPr>
          <p:cNvPr id="1270813" name="AutoShape 29"/>
          <p:cNvCxnSpPr>
            <a:cxnSpLocks noChangeShapeType="1"/>
            <a:stCxn id="1270807" idx="2"/>
            <a:endCxn id="1270879" idx="3"/>
          </p:cNvCxnSpPr>
          <p:nvPr/>
        </p:nvCxnSpPr>
        <p:spPr bwMode="auto">
          <a:xfrm rot="16200000" flipH="1">
            <a:off x="2281238" y="5257800"/>
            <a:ext cx="604837" cy="150813"/>
          </a:xfrm>
          <a:prstGeom prst="bentConnector3">
            <a:avLst>
              <a:gd name="adj1" fmla="val 49870"/>
            </a:avLst>
          </a:prstGeom>
          <a:noFill/>
          <a:ln w="9525">
            <a:solidFill>
              <a:schemeClr val="accent2"/>
            </a:solidFill>
            <a:miter lim="800000"/>
            <a:headEnd/>
            <a:tailEnd/>
          </a:ln>
          <a:effectLst/>
        </p:spPr>
      </p:cxnSp>
      <p:sp>
        <p:nvSpPr>
          <p:cNvPr id="1270814" name="Rectangle 30"/>
          <p:cNvSpPr>
            <a:spLocks noChangeArrowheads="1"/>
          </p:cNvSpPr>
          <p:nvPr/>
        </p:nvSpPr>
        <p:spPr bwMode="auto">
          <a:xfrm>
            <a:off x="2811463" y="4724400"/>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ISRU</a:t>
            </a:r>
          </a:p>
        </p:txBody>
      </p:sp>
      <p:sp>
        <p:nvSpPr>
          <p:cNvPr id="1270815" name="Rectangle 31"/>
          <p:cNvSpPr>
            <a:spLocks noChangeArrowheads="1"/>
          </p:cNvSpPr>
          <p:nvPr/>
        </p:nvSpPr>
        <p:spPr bwMode="auto">
          <a:xfrm>
            <a:off x="3341688" y="4725988"/>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cxnSp>
        <p:nvCxnSpPr>
          <p:cNvPr id="1270816" name="AutoShape 32"/>
          <p:cNvCxnSpPr>
            <a:cxnSpLocks noChangeShapeType="1"/>
            <a:stCxn id="1270814" idx="2"/>
            <a:endCxn id="1270881" idx="3"/>
          </p:cNvCxnSpPr>
          <p:nvPr/>
        </p:nvCxnSpPr>
        <p:spPr bwMode="auto">
          <a:xfrm rot="5400000">
            <a:off x="2736850" y="5332413"/>
            <a:ext cx="606425" cy="0"/>
          </a:xfrm>
          <a:prstGeom prst="straightConnector1">
            <a:avLst/>
          </a:prstGeom>
          <a:noFill/>
          <a:ln w="9525">
            <a:solidFill>
              <a:schemeClr val="accent2"/>
            </a:solidFill>
            <a:round/>
            <a:headEnd/>
            <a:tailEnd/>
          </a:ln>
          <a:effectLst/>
        </p:spPr>
      </p:cxnSp>
      <p:cxnSp>
        <p:nvCxnSpPr>
          <p:cNvPr id="1270817" name="AutoShape 33"/>
          <p:cNvCxnSpPr>
            <a:cxnSpLocks noChangeShapeType="1"/>
            <a:stCxn id="1270814" idx="2"/>
            <a:endCxn id="1270880" idx="3"/>
          </p:cNvCxnSpPr>
          <p:nvPr/>
        </p:nvCxnSpPr>
        <p:spPr bwMode="auto">
          <a:xfrm rot="5400000">
            <a:off x="2659856" y="5255419"/>
            <a:ext cx="606425" cy="153988"/>
          </a:xfrm>
          <a:prstGeom prst="bentConnector3">
            <a:avLst>
              <a:gd name="adj1" fmla="val 49736"/>
            </a:avLst>
          </a:prstGeom>
          <a:noFill/>
          <a:ln w="9525">
            <a:solidFill>
              <a:schemeClr val="accent2"/>
            </a:solidFill>
            <a:miter lim="800000"/>
            <a:headEnd/>
            <a:tailEnd/>
          </a:ln>
          <a:effectLst/>
        </p:spPr>
      </p:cxnSp>
      <p:cxnSp>
        <p:nvCxnSpPr>
          <p:cNvPr id="1270818" name="AutoShape 34"/>
          <p:cNvCxnSpPr>
            <a:cxnSpLocks noChangeShapeType="1"/>
            <a:stCxn id="1270814" idx="2"/>
            <a:endCxn id="1270882" idx="3"/>
          </p:cNvCxnSpPr>
          <p:nvPr/>
        </p:nvCxnSpPr>
        <p:spPr bwMode="auto">
          <a:xfrm rot="16200000" flipH="1">
            <a:off x="2811463" y="5257800"/>
            <a:ext cx="606425" cy="149225"/>
          </a:xfrm>
          <a:prstGeom prst="bentConnector3">
            <a:avLst>
              <a:gd name="adj1" fmla="val 49736"/>
            </a:avLst>
          </a:prstGeom>
          <a:noFill/>
          <a:ln w="9525">
            <a:solidFill>
              <a:schemeClr val="accent2"/>
            </a:solidFill>
            <a:miter lim="800000"/>
            <a:headEnd/>
            <a:tailEnd/>
          </a:ln>
          <a:effectLst/>
        </p:spPr>
      </p:cxnSp>
      <p:cxnSp>
        <p:nvCxnSpPr>
          <p:cNvPr id="1270819" name="AutoShape 35"/>
          <p:cNvCxnSpPr>
            <a:cxnSpLocks noChangeShapeType="1"/>
            <a:stCxn id="1270815" idx="2"/>
            <a:endCxn id="1270883" idx="3"/>
          </p:cNvCxnSpPr>
          <p:nvPr/>
        </p:nvCxnSpPr>
        <p:spPr bwMode="auto">
          <a:xfrm rot="5400000">
            <a:off x="3191669" y="5257007"/>
            <a:ext cx="604837" cy="152400"/>
          </a:xfrm>
          <a:prstGeom prst="bentConnector3">
            <a:avLst>
              <a:gd name="adj1" fmla="val 49870"/>
            </a:avLst>
          </a:prstGeom>
          <a:noFill/>
          <a:ln w="9525">
            <a:solidFill>
              <a:schemeClr val="accent2"/>
            </a:solidFill>
            <a:miter lim="800000"/>
            <a:headEnd/>
            <a:tailEnd/>
          </a:ln>
          <a:effectLst/>
        </p:spPr>
      </p:cxnSp>
      <p:cxnSp>
        <p:nvCxnSpPr>
          <p:cNvPr id="1270820" name="AutoShape 36"/>
          <p:cNvCxnSpPr>
            <a:cxnSpLocks noChangeShapeType="1"/>
            <a:stCxn id="1270815" idx="2"/>
            <a:endCxn id="1270884" idx="3"/>
          </p:cNvCxnSpPr>
          <p:nvPr/>
        </p:nvCxnSpPr>
        <p:spPr bwMode="auto">
          <a:xfrm rot="16200000" flipH="1">
            <a:off x="3268663" y="5332413"/>
            <a:ext cx="604837" cy="1587"/>
          </a:xfrm>
          <a:prstGeom prst="bentConnector3">
            <a:avLst>
              <a:gd name="adj1" fmla="val 49606"/>
            </a:avLst>
          </a:prstGeom>
          <a:noFill/>
          <a:ln w="9525">
            <a:solidFill>
              <a:schemeClr val="accent2"/>
            </a:solidFill>
            <a:miter lim="800000"/>
            <a:headEnd/>
            <a:tailEnd/>
          </a:ln>
          <a:effectLst/>
        </p:spPr>
      </p:cxnSp>
      <p:cxnSp>
        <p:nvCxnSpPr>
          <p:cNvPr id="1270821" name="AutoShape 37"/>
          <p:cNvCxnSpPr>
            <a:cxnSpLocks noChangeShapeType="1"/>
            <a:stCxn id="1270815" idx="2"/>
            <a:endCxn id="1270885" idx="3"/>
          </p:cNvCxnSpPr>
          <p:nvPr/>
        </p:nvCxnSpPr>
        <p:spPr bwMode="auto">
          <a:xfrm rot="16200000" flipH="1">
            <a:off x="3343275" y="5257801"/>
            <a:ext cx="604837" cy="150812"/>
          </a:xfrm>
          <a:prstGeom prst="bentConnector3">
            <a:avLst>
              <a:gd name="adj1" fmla="val 49870"/>
            </a:avLst>
          </a:prstGeom>
          <a:noFill/>
          <a:ln w="9525">
            <a:solidFill>
              <a:schemeClr val="accent2"/>
            </a:solidFill>
            <a:miter lim="800000"/>
            <a:headEnd/>
            <a:tailEnd/>
          </a:ln>
          <a:effectLst/>
        </p:spPr>
      </p:cxnSp>
      <p:sp>
        <p:nvSpPr>
          <p:cNvPr id="1270822" name="Rectangle 38"/>
          <p:cNvSpPr>
            <a:spLocks noChangeArrowheads="1"/>
          </p:cNvSpPr>
          <p:nvPr/>
        </p:nvSpPr>
        <p:spPr bwMode="auto">
          <a:xfrm>
            <a:off x="3873500" y="4724400"/>
            <a:ext cx="455613"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ISRU</a:t>
            </a:r>
          </a:p>
        </p:txBody>
      </p:sp>
      <p:sp>
        <p:nvSpPr>
          <p:cNvPr id="1270823" name="Rectangle 39"/>
          <p:cNvSpPr>
            <a:spLocks noChangeArrowheads="1"/>
          </p:cNvSpPr>
          <p:nvPr/>
        </p:nvSpPr>
        <p:spPr bwMode="auto">
          <a:xfrm>
            <a:off x="4403725" y="4725988"/>
            <a:ext cx="455613"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cxnSp>
        <p:nvCxnSpPr>
          <p:cNvPr id="1270824" name="AutoShape 40"/>
          <p:cNvCxnSpPr>
            <a:cxnSpLocks noChangeShapeType="1"/>
            <a:stCxn id="1270822" idx="2"/>
            <a:endCxn id="1270887" idx="3"/>
          </p:cNvCxnSpPr>
          <p:nvPr/>
        </p:nvCxnSpPr>
        <p:spPr bwMode="auto">
          <a:xfrm rot="5400000">
            <a:off x="3798887" y="5332413"/>
            <a:ext cx="606425" cy="0"/>
          </a:xfrm>
          <a:prstGeom prst="straightConnector1">
            <a:avLst/>
          </a:prstGeom>
          <a:noFill/>
          <a:ln w="9525">
            <a:solidFill>
              <a:schemeClr val="accent2"/>
            </a:solidFill>
            <a:round/>
            <a:headEnd/>
            <a:tailEnd/>
          </a:ln>
          <a:effectLst/>
        </p:spPr>
      </p:cxnSp>
      <p:cxnSp>
        <p:nvCxnSpPr>
          <p:cNvPr id="1270825" name="AutoShape 41"/>
          <p:cNvCxnSpPr>
            <a:cxnSpLocks noChangeShapeType="1"/>
            <a:stCxn id="1270822" idx="2"/>
            <a:endCxn id="1270886" idx="3"/>
          </p:cNvCxnSpPr>
          <p:nvPr/>
        </p:nvCxnSpPr>
        <p:spPr bwMode="auto">
          <a:xfrm rot="5400000">
            <a:off x="3721894" y="5255419"/>
            <a:ext cx="606425" cy="153987"/>
          </a:xfrm>
          <a:prstGeom prst="bentConnector3">
            <a:avLst>
              <a:gd name="adj1" fmla="val 49736"/>
            </a:avLst>
          </a:prstGeom>
          <a:noFill/>
          <a:ln w="9525">
            <a:solidFill>
              <a:schemeClr val="accent2"/>
            </a:solidFill>
            <a:miter lim="800000"/>
            <a:headEnd/>
            <a:tailEnd/>
          </a:ln>
          <a:effectLst/>
        </p:spPr>
      </p:cxnSp>
      <p:cxnSp>
        <p:nvCxnSpPr>
          <p:cNvPr id="1270826" name="AutoShape 42"/>
          <p:cNvCxnSpPr>
            <a:cxnSpLocks noChangeShapeType="1"/>
            <a:stCxn id="1270822" idx="2"/>
            <a:endCxn id="1270888" idx="3"/>
          </p:cNvCxnSpPr>
          <p:nvPr/>
        </p:nvCxnSpPr>
        <p:spPr bwMode="auto">
          <a:xfrm rot="16200000" flipH="1">
            <a:off x="3873500" y="5257800"/>
            <a:ext cx="606425" cy="149225"/>
          </a:xfrm>
          <a:prstGeom prst="bentConnector3">
            <a:avLst>
              <a:gd name="adj1" fmla="val 49736"/>
            </a:avLst>
          </a:prstGeom>
          <a:noFill/>
          <a:ln w="9525">
            <a:solidFill>
              <a:schemeClr val="accent2"/>
            </a:solidFill>
            <a:miter lim="800000"/>
            <a:headEnd/>
            <a:tailEnd/>
          </a:ln>
          <a:effectLst/>
        </p:spPr>
      </p:cxnSp>
      <p:cxnSp>
        <p:nvCxnSpPr>
          <p:cNvPr id="1270827" name="AutoShape 43"/>
          <p:cNvCxnSpPr>
            <a:cxnSpLocks noChangeShapeType="1"/>
            <a:stCxn id="1270823" idx="2"/>
            <a:endCxn id="1270889" idx="3"/>
          </p:cNvCxnSpPr>
          <p:nvPr/>
        </p:nvCxnSpPr>
        <p:spPr bwMode="auto">
          <a:xfrm rot="5400000">
            <a:off x="4253706" y="5257007"/>
            <a:ext cx="604837" cy="152400"/>
          </a:xfrm>
          <a:prstGeom prst="bentConnector3">
            <a:avLst>
              <a:gd name="adj1" fmla="val 49870"/>
            </a:avLst>
          </a:prstGeom>
          <a:noFill/>
          <a:ln w="9525">
            <a:solidFill>
              <a:schemeClr val="accent2"/>
            </a:solidFill>
            <a:miter lim="800000"/>
            <a:headEnd/>
            <a:tailEnd/>
          </a:ln>
          <a:effectLst/>
        </p:spPr>
      </p:cxnSp>
      <p:cxnSp>
        <p:nvCxnSpPr>
          <p:cNvPr id="1270828" name="AutoShape 44"/>
          <p:cNvCxnSpPr>
            <a:cxnSpLocks noChangeShapeType="1"/>
            <a:stCxn id="1270823" idx="2"/>
            <a:endCxn id="1270890" idx="3"/>
          </p:cNvCxnSpPr>
          <p:nvPr/>
        </p:nvCxnSpPr>
        <p:spPr bwMode="auto">
          <a:xfrm rot="16200000" flipH="1">
            <a:off x="4330700" y="5332413"/>
            <a:ext cx="604837" cy="1588"/>
          </a:xfrm>
          <a:prstGeom prst="bentConnector3">
            <a:avLst>
              <a:gd name="adj1" fmla="val 49606"/>
            </a:avLst>
          </a:prstGeom>
          <a:noFill/>
          <a:ln w="9525">
            <a:solidFill>
              <a:schemeClr val="accent2"/>
            </a:solidFill>
            <a:miter lim="800000"/>
            <a:headEnd/>
            <a:tailEnd/>
          </a:ln>
          <a:effectLst/>
        </p:spPr>
      </p:cxnSp>
      <p:cxnSp>
        <p:nvCxnSpPr>
          <p:cNvPr id="1270829" name="AutoShape 45"/>
          <p:cNvCxnSpPr>
            <a:cxnSpLocks noChangeShapeType="1"/>
            <a:stCxn id="1270823" idx="2"/>
            <a:endCxn id="1270891" idx="3"/>
          </p:cNvCxnSpPr>
          <p:nvPr/>
        </p:nvCxnSpPr>
        <p:spPr bwMode="auto">
          <a:xfrm rot="16200000" flipH="1">
            <a:off x="4405313" y="5257800"/>
            <a:ext cx="604837" cy="150813"/>
          </a:xfrm>
          <a:prstGeom prst="bentConnector3">
            <a:avLst>
              <a:gd name="adj1" fmla="val 49870"/>
            </a:avLst>
          </a:prstGeom>
          <a:noFill/>
          <a:ln w="9525">
            <a:solidFill>
              <a:schemeClr val="accent2"/>
            </a:solidFill>
            <a:miter lim="800000"/>
            <a:headEnd/>
            <a:tailEnd/>
          </a:ln>
          <a:effectLst/>
        </p:spPr>
      </p:cxnSp>
      <p:cxnSp>
        <p:nvCxnSpPr>
          <p:cNvPr id="1270830" name="AutoShape 46"/>
          <p:cNvCxnSpPr>
            <a:cxnSpLocks noChangeShapeType="1"/>
            <a:stCxn id="1270798" idx="2"/>
            <a:endCxn id="1270806" idx="0"/>
          </p:cNvCxnSpPr>
          <p:nvPr/>
        </p:nvCxnSpPr>
        <p:spPr bwMode="auto">
          <a:xfrm rot="5400000">
            <a:off x="1806575" y="4289425"/>
            <a:ext cx="606425" cy="263525"/>
          </a:xfrm>
          <a:prstGeom prst="bentConnector3">
            <a:avLst>
              <a:gd name="adj1" fmla="val 50000"/>
            </a:avLst>
          </a:prstGeom>
          <a:noFill/>
          <a:ln w="9525">
            <a:solidFill>
              <a:schemeClr val="accent2"/>
            </a:solidFill>
            <a:miter lim="800000"/>
            <a:headEnd/>
            <a:tailEnd/>
          </a:ln>
          <a:effectLst/>
        </p:spPr>
      </p:cxnSp>
      <p:cxnSp>
        <p:nvCxnSpPr>
          <p:cNvPr id="1270831" name="AutoShape 47"/>
          <p:cNvCxnSpPr>
            <a:cxnSpLocks noChangeShapeType="1"/>
            <a:stCxn id="1270798" idx="2"/>
            <a:endCxn id="1270807" idx="0"/>
          </p:cNvCxnSpPr>
          <p:nvPr/>
        </p:nvCxnSpPr>
        <p:spPr bwMode="auto">
          <a:xfrm rot="16200000" flipH="1">
            <a:off x="2070893" y="4288632"/>
            <a:ext cx="608013" cy="266700"/>
          </a:xfrm>
          <a:prstGeom prst="bentConnector3">
            <a:avLst>
              <a:gd name="adj1" fmla="val 49870"/>
            </a:avLst>
          </a:prstGeom>
          <a:noFill/>
          <a:ln w="9525">
            <a:solidFill>
              <a:schemeClr val="accent2"/>
            </a:solidFill>
            <a:miter lim="800000"/>
            <a:headEnd/>
            <a:tailEnd/>
          </a:ln>
          <a:effectLst/>
        </p:spPr>
      </p:cxnSp>
      <p:sp>
        <p:nvSpPr>
          <p:cNvPr id="1270832" name="Rectangle 48"/>
          <p:cNvSpPr>
            <a:spLocks noChangeArrowheads="1"/>
          </p:cNvSpPr>
          <p:nvPr/>
        </p:nvSpPr>
        <p:spPr bwMode="auto">
          <a:xfrm>
            <a:off x="2811463"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Aerocapture</a:t>
            </a:r>
          </a:p>
        </p:txBody>
      </p:sp>
      <p:sp>
        <p:nvSpPr>
          <p:cNvPr id="1270833" name="Rectangle 49"/>
          <p:cNvSpPr>
            <a:spLocks noChangeArrowheads="1"/>
          </p:cNvSpPr>
          <p:nvPr/>
        </p:nvSpPr>
        <p:spPr bwMode="auto">
          <a:xfrm>
            <a:off x="3873500" y="3813175"/>
            <a:ext cx="985838"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Propulsive</a:t>
            </a:r>
          </a:p>
        </p:txBody>
      </p:sp>
      <p:cxnSp>
        <p:nvCxnSpPr>
          <p:cNvPr id="1270834" name="AutoShape 50"/>
          <p:cNvCxnSpPr>
            <a:cxnSpLocks noChangeShapeType="1"/>
            <a:stCxn id="1270832" idx="2"/>
            <a:endCxn id="1270814" idx="0"/>
          </p:cNvCxnSpPr>
          <p:nvPr/>
        </p:nvCxnSpPr>
        <p:spPr bwMode="auto">
          <a:xfrm rot="5400000">
            <a:off x="2869406" y="4288632"/>
            <a:ext cx="606425" cy="265112"/>
          </a:xfrm>
          <a:prstGeom prst="bentConnector3">
            <a:avLst>
              <a:gd name="adj1" fmla="val 50000"/>
            </a:avLst>
          </a:prstGeom>
          <a:noFill/>
          <a:ln w="9525">
            <a:solidFill>
              <a:schemeClr val="accent2"/>
            </a:solidFill>
            <a:miter lim="800000"/>
            <a:headEnd/>
            <a:tailEnd/>
          </a:ln>
          <a:effectLst/>
        </p:spPr>
      </p:cxnSp>
      <p:cxnSp>
        <p:nvCxnSpPr>
          <p:cNvPr id="1270835" name="AutoShape 51"/>
          <p:cNvCxnSpPr>
            <a:cxnSpLocks noChangeShapeType="1"/>
            <a:stCxn id="1270832" idx="2"/>
            <a:endCxn id="1270815" idx="0"/>
          </p:cNvCxnSpPr>
          <p:nvPr/>
        </p:nvCxnSpPr>
        <p:spPr bwMode="auto">
          <a:xfrm rot="16200000" flipH="1">
            <a:off x="3133725" y="4289425"/>
            <a:ext cx="608013" cy="265113"/>
          </a:xfrm>
          <a:prstGeom prst="bentConnector3">
            <a:avLst>
              <a:gd name="adj1" fmla="val 49870"/>
            </a:avLst>
          </a:prstGeom>
          <a:noFill/>
          <a:ln w="9525">
            <a:solidFill>
              <a:schemeClr val="accent2"/>
            </a:solidFill>
            <a:miter lim="800000"/>
            <a:headEnd/>
            <a:tailEnd/>
          </a:ln>
          <a:effectLst/>
        </p:spPr>
      </p:cxnSp>
      <p:cxnSp>
        <p:nvCxnSpPr>
          <p:cNvPr id="1270836" name="AutoShape 52"/>
          <p:cNvCxnSpPr>
            <a:cxnSpLocks noChangeShapeType="1"/>
            <a:stCxn id="1270833" idx="2"/>
            <a:endCxn id="1270822" idx="0"/>
          </p:cNvCxnSpPr>
          <p:nvPr/>
        </p:nvCxnSpPr>
        <p:spPr bwMode="auto">
          <a:xfrm rot="5400000">
            <a:off x="3931444" y="4288631"/>
            <a:ext cx="606425" cy="265113"/>
          </a:xfrm>
          <a:prstGeom prst="bentConnector3">
            <a:avLst>
              <a:gd name="adj1" fmla="val 50000"/>
            </a:avLst>
          </a:prstGeom>
          <a:noFill/>
          <a:ln w="9525">
            <a:solidFill>
              <a:schemeClr val="accent2"/>
            </a:solidFill>
            <a:miter lim="800000"/>
            <a:headEnd/>
            <a:tailEnd/>
          </a:ln>
          <a:effectLst/>
        </p:spPr>
      </p:cxnSp>
      <p:cxnSp>
        <p:nvCxnSpPr>
          <p:cNvPr id="1270837" name="AutoShape 53"/>
          <p:cNvCxnSpPr>
            <a:cxnSpLocks noChangeShapeType="1"/>
            <a:stCxn id="1270833" idx="2"/>
            <a:endCxn id="1270823" idx="0"/>
          </p:cNvCxnSpPr>
          <p:nvPr/>
        </p:nvCxnSpPr>
        <p:spPr bwMode="auto">
          <a:xfrm rot="16200000" flipH="1">
            <a:off x="4195762" y="4289426"/>
            <a:ext cx="608013" cy="265112"/>
          </a:xfrm>
          <a:prstGeom prst="bentConnector3">
            <a:avLst>
              <a:gd name="adj1" fmla="val 49870"/>
            </a:avLst>
          </a:prstGeom>
          <a:noFill/>
          <a:ln w="9525">
            <a:solidFill>
              <a:schemeClr val="accent2"/>
            </a:solidFill>
            <a:miter lim="800000"/>
            <a:headEnd/>
            <a:tailEnd/>
          </a:ln>
          <a:effectLst/>
        </p:spPr>
      </p:cxnSp>
      <p:sp>
        <p:nvSpPr>
          <p:cNvPr id="1270838" name="Rectangle 54"/>
          <p:cNvSpPr>
            <a:spLocks noChangeArrowheads="1"/>
          </p:cNvSpPr>
          <p:nvPr/>
        </p:nvSpPr>
        <p:spPr bwMode="auto">
          <a:xfrm>
            <a:off x="4935538" y="4727575"/>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ISRU</a:t>
            </a:r>
          </a:p>
        </p:txBody>
      </p:sp>
      <p:sp>
        <p:nvSpPr>
          <p:cNvPr id="1270839" name="Rectangle 55"/>
          <p:cNvSpPr>
            <a:spLocks noChangeArrowheads="1"/>
          </p:cNvSpPr>
          <p:nvPr/>
        </p:nvSpPr>
        <p:spPr bwMode="auto">
          <a:xfrm>
            <a:off x="5465763" y="4729163"/>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sp>
        <p:nvSpPr>
          <p:cNvPr id="1270840" name="Rectangle 56"/>
          <p:cNvSpPr>
            <a:spLocks noChangeArrowheads="1"/>
          </p:cNvSpPr>
          <p:nvPr/>
        </p:nvSpPr>
        <p:spPr bwMode="auto">
          <a:xfrm>
            <a:off x="4935538"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Aerocapture</a:t>
            </a:r>
          </a:p>
        </p:txBody>
      </p:sp>
      <p:sp>
        <p:nvSpPr>
          <p:cNvPr id="1270841" name="Rectangle 57"/>
          <p:cNvSpPr>
            <a:spLocks noChangeArrowheads="1"/>
          </p:cNvSpPr>
          <p:nvPr/>
        </p:nvSpPr>
        <p:spPr bwMode="auto">
          <a:xfrm>
            <a:off x="5997575" y="3813175"/>
            <a:ext cx="985838"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Propulsive</a:t>
            </a:r>
          </a:p>
        </p:txBody>
      </p:sp>
      <p:cxnSp>
        <p:nvCxnSpPr>
          <p:cNvPr id="1270842" name="AutoShape 58"/>
          <p:cNvCxnSpPr>
            <a:cxnSpLocks noChangeShapeType="1"/>
            <a:stCxn id="1270840" idx="2"/>
            <a:endCxn id="1270838" idx="0"/>
          </p:cNvCxnSpPr>
          <p:nvPr/>
        </p:nvCxnSpPr>
        <p:spPr bwMode="auto">
          <a:xfrm rot="5400000">
            <a:off x="4991894" y="4290219"/>
            <a:ext cx="609600" cy="265112"/>
          </a:xfrm>
          <a:prstGeom prst="bentConnector3">
            <a:avLst>
              <a:gd name="adj1" fmla="val 50000"/>
            </a:avLst>
          </a:prstGeom>
          <a:noFill/>
          <a:ln w="9525">
            <a:solidFill>
              <a:schemeClr val="accent2"/>
            </a:solidFill>
            <a:miter lim="800000"/>
            <a:headEnd/>
            <a:tailEnd/>
          </a:ln>
          <a:effectLst/>
        </p:spPr>
      </p:cxnSp>
      <p:cxnSp>
        <p:nvCxnSpPr>
          <p:cNvPr id="1270843" name="AutoShape 59"/>
          <p:cNvCxnSpPr>
            <a:cxnSpLocks noChangeShapeType="1"/>
            <a:stCxn id="1270840" idx="2"/>
            <a:endCxn id="1270839" idx="0"/>
          </p:cNvCxnSpPr>
          <p:nvPr/>
        </p:nvCxnSpPr>
        <p:spPr bwMode="auto">
          <a:xfrm rot="16200000" flipH="1">
            <a:off x="5256213" y="4291012"/>
            <a:ext cx="611188" cy="265113"/>
          </a:xfrm>
          <a:prstGeom prst="bentConnector3">
            <a:avLst>
              <a:gd name="adj1" fmla="val 49870"/>
            </a:avLst>
          </a:prstGeom>
          <a:noFill/>
          <a:ln w="9525">
            <a:solidFill>
              <a:schemeClr val="accent2"/>
            </a:solidFill>
            <a:miter lim="800000"/>
            <a:headEnd/>
            <a:tailEnd/>
          </a:ln>
          <a:effectLst/>
        </p:spPr>
      </p:cxnSp>
      <p:cxnSp>
        <p:nvCxnSpPr>
          <p:cNvPr id="1270844" name="AutoShape 60"/>
          <p:cNvCxnSpPr>
            <a:cxnSpLocks noChangeShapeType="1"/>
            <a:stCxn id="1270838" idx="2"/>
            <a:endCxn id="1270893" idx="3"/>
          </p:cNvCxnSpPr>
          <p:nvPr/>
        </p:nvCxnSpPr>
        <p:spPr bwMode="auto">
          <a:xfrm rot="5400000">
            <a:off x="4861719" y="5334794"/>
            <a:ext cx="604838" cy="0"/>
          </a:xfrm>
          <a:prstGeom prst="straightConnector1">
            <a:avLst/>
          </a:prstGeom>
          <a:noFill/>
          <a:ln w="9525">
            <a:solidFill>
              <a:schemeClr val="accent2"/>
            </a:solidFill>
            <a:round/>
            <a:headEnd/>
            <a:tailEnd/>
          </a:ln>
          <a:effectLst/>
        </p:spPr>
      </p:cxnSp>
      <p:cxnSp>
        <p:nvCxnSpPr>
          <p:cNvPr id="1270845" name="AutoShape 61"/>
          <p:cNvCxnSpPr>
            <a:cxnSpLocks noChangeShapeType="1"/>
            <a:stCxn id="1270838" idx="2"/>
            <a:endCxn id="1270892" idx="3"/>
          </p:cNvCxnSpPr>
          <p:nvPr/>
        </p:nvCxnSpPr>
        <p:spPr bwMode="auto">
          <a:xfrm rot="5400000">
            <a:off x="4784725" y="5257800"/>
            <a:ext cx="604838" cy="153988"/>
          </a:xfrm>
          <a:prstGeom prst="bentConnector3">
            <a:avLst>
              <a:gd name="adj1" fmla="val 49870"/>
            </a:avLst>
          </a:prstGeom>
          <a:noFill/>
          <a:ln w="9525">
            <a:solidFill>
              <a:schemeClr val="accent2"/>
            </a:solidFill>
            <a:miter lim="800000"/>
            <a:headEnd/>
            <a:tailEnd/>
          </a:ln>
          <a:effectLst/>
        </p:spPr>
      </p:cxnSp>
      <p:cxnSp>
        <p:nvCxnSpPr>
          <p:cNvPr id="1270846" name="AutoShape 62"/>
          <p:cNvCxnSpPr>
            <a:cxnSpLocks noChangeShapeType="1"/>
            <a:stCxn id="1270838" idx="2"/>
            <a:endCxn id="1270894" idx="3"/>
          </p:cNvCxnSpPr>
          <p:nvPr/>
        </p:nvCxnSpPr>
        <p:spPr bwMode="auto">
          <a:xfrm rot="16200000" flipH="1">
            <a:off x="4936332" y="5260181"/>
            <a:ext cx="604838" cy="149225"/>
          </a:xfrm>
          <a:prstGeom prst="bentConnector3">
            <a:avLst>
              <a:gd name="adj1" fmla="val 49870"/>
            </a:avLst>
          </a:prstGeom>
          <a:noFill/>
          <a:ln w="9525">
            <a:solidFill>
              <a:schemeClr val="accent2"/>
            </a:solidFill>
            <a:miter lim="800000"/>
            <a:headEnd/>
            <a:tailEnd/>
          </a:ln>
          <a:effectLst/>
        </p:spPr>
      </p:cxnSp>
      <p:cxnSp>
        <p:nvCxnSpPr>
          <p:cNvPr id="1270847" name="AutoShape 63"/>
          <p:cNvCxnSpPr>
            <a:cxnSpLocks noChangeShapeType="1"/>
            <a:stCxn id="1270839" idx="2"/>
            <a:endCxn id="1270895" idx="3"/>
          </p:cNvCxnSpPr>
          <p:nvPr/>
        </p:nvCxnSpPr>
        <p:spPr bwMode="auto">
          <a:xfrm rot="5400000">
            <a:off x="5316538" y="5259388"/>
            <a:ext cx="603250" cy="152400"/>
          </a:xfrm>
          <a:prstGeom prst="bentConnector3">
            <a:avLst>
              <a:gd name="adj1" fmla="val 49736"/>
            </a:avLst>
          </a:prstGeom>
          <a:noFill/>
          <a:ln w="9525">
            <a:solidFill>
              <a:schemeClr val="accent2"/>
            </a:solidFill>
            <a:miter lim="800000"/>
            <a:headEnd/>
            <a:tailEnd/>
          </a:ln>
          <a:effectLst/>
        </p:spPr>
      </p:cxnSp>
      <p:cxnSp>
        <p:nvCxnSpPr>
          <p:cNvPr id="1270848" name="AutoShape 64"/>
          <p:cNvCxnSpPr>
            <a:cxnSpLocks noChangeShapeType="1"/>
            <a:stCxn id="1270839" idx="2"/>
            <a:endCxn id="1270896" idx="3"/>
          </p:cNvCxnSpPr>
          <p:nvPr/>
        </p:nvCxnSpPr>
        <p:spPr bwMode="auto">
          <a:xfrm rot="16200000" flipH="1">
            <a:off x="5393532" y="5334794"/>
            <a:ext cx="603250" cy="1587"/>
          </a:xfrm>
          <a:prstGeom prst="bentConnector3">
            <a:avLst>
              <a:gd name="adj1" fmla="val 49736"/>
            </a:avLst>
          </a:prstGeom>
          <a:noFill/>
          <a:ln w="9525">
            <a:solidFill>
              <a:schemeClr val="accent2"/>
            </a:solidFill>
            <a:miter lim="800000"/>
            <a:headEnd/>
            <a:tailEnd/>
          </a:ln>
          <a:effectLst/>
        </p:spPr>
      </p:cxnSp>
      <p:cxnSp>
        <p:nvCxnSpPr>
          <p:cNvPr id="1270849" name="AutoShape 65"/>
          <p:cNvCxnSpPr>
            <a:cxnSpLocks noChangeShapeType="1"/>
            <a:stCxn id="1270839" idx="2"/>
            <a:endCxn id="1270897" idx="3"/>
          </p:cNvCxnSpPr>
          <p:nvPr/>
        </p:nvCxnSpPr>
        <p:spPr bwMode="auto">
          <a:xfrm rot="16200000" flipH="1">
            <a:off x="5468144" y="5260182"/>
            <a:ext cx="603250" cy="150812"/>
          </a:xfrm>
          <a:prstGeom prst="bentConnector3">
            <a:avLst>
              <a:gd name="adj1" fmla="val 49736"/>
            </a:avLst>
          </a:prstGeom>
          <a:noFill/>
          <a:ln w="9525">
            <a:solidFill>
              <a:schemeClr val="accent2"/>
            </a:solidFill>
            <a:miter lim="800000"/>
            <a:headEnd/>
            <a:tailEnd/>
          </a:ln>
          <a:effectLst/>
        </p:spPr>
      </p:cxnSp>
      <p:sp>
        <p:nvSpPr>
          <p:cNvPr id="1270850" name="Rectangle 66"/>
          <p:cNvSpPr>
            <a:spLocks noChangeArrowheads="1"/>
          </p:cNvSpPr>
          <p:nvPr/>
        </p:nvSpPr>
        <p:spPr bwMode="auto">
          <a:xfrm>
            <a:off x="5999163" y="4725988"/>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ISRU</a:t>
            </a:r>
          </a:p>
        </p:txBody>
      </p:sp>
      <p:sp>
        <p:nvSpPr>
          <p:cNvPr id="1270851" name="Rectangle 67"/>
          <p:cNvSpPr>
            <a:spLocks noChangeArrowheads="1"/>
          </p:cNvSpPr>
          <p:nvPr/>
        </p:nvSpPr>
        <p:spPr bwMode="auto">
          <a:xfrm>
            <a:off x="6529388" y="4727575"/>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cxnSp>
        <p:nvCxnSpPr>
          <p:cNvPr id="1270852" name="AutoShape 68"/>
          <p:cNvCxnSpPr>
            <a:cxnSpLocks noChangeShapeType="1"/>
            <a:stCxn id="1270850" idx="2"/>
            <a:endCxn id="1270899" idx="3"/>
          </p:cNvCxnSpPr>
          <p:nvPr/>
        </p:nvCxnSpPr>
        <p:spPr bwMode="auto">
          <a:xfrm rot="5400000">
            <a:off x="5924550" y="5332413"/>
            <a:ext cx="604837" cy="1588"/>
          </a:xfrm>
          <a:prstGeom prst="bentConnector3">
            <a:avLst>
              <a:gd name="adj1" fmla="val 49870"/>
            </a:avLst>
          </a:prstGeom>
          <a:noFill/>
          <a:ln w="9525">
            <a:solidFill>
              <a:schemeClr val="accent2"/>
            </a:solidFill>
            <a:miter lim="800000"/>
            <a:headEnd/>
            <a:tailEnd/>
          </a:ln>
          <a:effectLst/>
        </p:spPr>
      </p:cxnSp>
      <p:cxnSp>
        <p:nvCxnSpPr>
          <p:cNvPr id="1270853" name="AutoShape 69"/>
          <p:cNvCxnSpPr>
            <a:cxnSpLocks noChangeShapeType="1"/>
            <a:stCxn id="1270850" idx="2"/>
            <a:endCxn id="1270898" idx="3"/>
          </p:cNvCxnSpPr>
          <p:nvPr/>
        </p:nvCxnSpPr>
        <p:spPr bwMode="auto">
          <a:xfrm rot="5400000">
            <a:off x="5848350" y="5256213"/>
            <a:ext cx="604837" cy="153988"/>
          </a:xfrm>
          <a:prstGeom prst="bentConnector3">
            <a:avLst>
              <a:gd name="adj1" fmla="val 49870"/>
            </a:avLst>
          </a:prstGeom>
          <a:noFill/>
          <a:ln w="9525">
            <a:solidFill>
              <a:schemeClr val="accent2"/>
            </a:solidFill>
            <a:miter lim="800000"/>
            <a:headEnd/>
            <a:tailEnd/>
          </a:ln>
          <a:effectLst/>
        </p:spPr>
      </p:cxnSp>
      <p:cxnSp>
        <p:nvCxnSpPr>
          <p:cNvPr id="1270854" name="AutoShape 70"/>
          <p:cNvCxnSpPr>
            <a:cxnSpLocks noChangeShapeType="1"/>
            <a:stCxn id="1270850" idx="2"/>
            <a:endCxn id="1270900" idx="3"/>
          </p:cNvCxnSpPr>
          <p:nvPr/>
        </p:nvCxnSpPr>
        <p:spPr bwMode="auto">
          <a:xfrm rot="16200000" flipH="1">
            <a:off x="5999957" y="5258594"/>
            <a:ext cx="604837" cy="149225"/>
          </a:xfrm>
          <a:prstGeom prst="bentConnector3">
            <a:avLst>
              <a:gd name="adj1" fmla="val 49870"/>
            </a:avLst>
          </a:prstGeom>
          <a:noFill/>
          <a:ln w="9525">
            <a:solidFill>
              <a:schemeClr val="accent2"/>
            </a:solidFill>
            <a:miter lim="800000"/>
            <a:headEnd/>
            <a:tailEnd/>
          </a:ln>
          <a:effectLst/>
        </p:spPr>
      </p:cxnSp>
      <p:cxnSp>
        <p:nvCxnSpPr>
          <p:cNvPr id="1270855" name="AutoShape 71"/>
          <p:cNvCxnSpPr>
            <a:cxnSpLocks noChangeShapeType="1"/>
            <a:stCxn id="1270851" idx="2"/>
            <a:endCxn id="1270901" idx="3"/>
          </p:cNvCxnSpPr>
          <p:nvPr/>
        </p:nvCxnSpPr>
        <p:spPr bwMode="auto">
          <a:xfrm rot="5400000">
            <a:off x="6380163" y="5257800"/>
            <a:ext cx="603250" cy="152400"/>
          </a:xfrm>
          <a:prstGeom prst="bentConnector3">
            <a:avLst>
              <a:gd name="adj1" fmla="val 49736"/>
            </a:avLst>
          </a:prstGeom>
          <a:noFill/>
          <a:ln w="9525">
            <a:solidFill>
              <a:schemeClr val="accent2"/>
            </a:solidFill>
            <a:miter lim="800000"/>
            <a:headEnd/>
            <a:tailEnd/>
          </a:ln>
          <a:effectLst/>
        </p:spPr>
      </p:cxnSp>
      <p:cxnSp>
        <p:nvCxnSpPr>
          <p:cNvPr id="1270856" name="AutoShape 72"/>
          <p:cNvCxnSpPr>
            <a:cxnSpLocks noChangeShapeType="1"/>
            <a:stCxn id="1270851" idx="2"/>
            <a:endCxn id="1270902" idx="3"/>
          </p:cNvCxnSpPr>
          <p:nvPr/>
        </p:nvCxnSpPr>
        <p:spPr bwMode="auto">
          <a:xfrm rot="5400000">
            <a:off x="6456363" y="5334000"/>
            <a:ext cx="603250" cy="0"/>
          </a:xfrm>
          <a:prstGeom prst="straightConnector1">
            <a:avLst/>
          </a:prstGeom>
          <a:noFill/>
          <a:ln w="9525">
            <a:solidFill>
              <a:schemeClr val="accent2"/>
            </a:solidFill>
            <a:round/>
            <a:headEnd/>
            <a:tailEnd/>
          </a:ln>
          <a:effectLst/>
        </p:spPr>
      </p:cxnSp>
      <p:cxnSp>
        <p:nvCxnSpPr>
          <p:cNvPr id="1270857" name="AutoShape 73"/>
          <p:cNvCxnSpPr>
            <a:cxnSpLocks noChangeShapeType="1"/>
            <a:stCxn id="1270851" idx="2"/>
            <a:endCxn id="1270903" idx="3"/>
          </p:cNvCxnSpPr>
          <p:nvPr/>
        </p:nvCxnSpPr>
        <p:spPr bwMode="auto">
          <a:xfrm rot="16200000" flipH="1">
            <a:off x="6531769" y="5258594"/>
            <a:ext cx="603250" cy="150812"/>
          </a:xfrm>
          <a:prstGeom prst="bentConnector3">
            <a:avLst>
              <a:gd name="adj1" fmla="val 49736"/>
            </a:avLst>
          </a:prstGeom>
          <a:noFill/>
          <a:ln w="9525">
            <a:solidFill>
              <a:schemeClr val="accent2"/>
            </a:solidFill>
            <a:miter lim="800000"/>
            <a:headEnd/>
            <a:tailEnd/>
          </a:ln>
          <a:effectLst/>
        </p:spPr>
      </p:cxnSp>
      <p:sp>
        <p:nvSpPr>
          <p:cNvPr id="1270858" name="Rectangle 74"/>
          <p:cNvSpPr>
            <a:spLocks noChangeArrowheads="1"/>
          </p:cNvSpPr>
          <p:nvPr/>
        </p:nvSpPr>
        <p:spPr bwMode="auto">
          <a:xfrm>
            <a:off x="7061200" y="4725988"/>
            <a:ext cx="455613"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ISRU</a:t>
            </a:r>
          </a:p>
        </p:txBody>
      </p:sp>
      <p:sp>
        <p:nvSpPr>
          <p:cNvPr id="1270859" name="Rectangle 75"/>
          <p:cNvSpPr>
            <a:spLocks noChangeArrowheads="1"/>
          </p:cNvSpPr>
          <p:nvPr/>
        </p:nvSpPr>
        <p:spPr bwMode="auto">
          <a:xfrm>
            <a:off x="7591425" y="4727575"/>
            <a:ext cx="455613"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cxnSp>
        <p:nvCxnSpPr>
          <p:cNvPr id="1270860" name="AutoShape 76"/>
          <p:cNvCxnSpPr>
            <a:cxnSpLocks noChangeShapeType="1"/>
            <a:stCxn id="1270858" idx="2"/>
            <a:endCxn id="1270905" idx="3"/>
          </p:cNvCxnSpPr>
          <p:nvPr/>
        </p:nvCxnSpPr>
        <p:spPr bwMode="auto">
          <a:xfrm rot="5400000">
            <a:off x="6986588" y="5332413"/>
            <a:ext cx="604837" cy="1587"/>
          </a:xfrm>
          <a:prstGeom prst="bentConnector3">
            <a:avLst>
              <a:gd name="adj1" fmla="val 49870"/>
            </a:avLst>
          </a:prstGeom>
          <a:noFill/>
          <a:ln w="9525">
            <a:solidFill>
              <a:schemeClr val="accent2"/>
            </a:solidFill>
            <a:miter lim="800000"/>
            <a:headEnd/>
            <a:tailEnd/>
          </a:ln>
          <a:effectLst/>
        </p:spPr>
      </p:cxnSp>
      <p:cxnSp>
        <p:nvCxnSpPr>
          <p:cNvPr id="1270861" name="AutoShape 77"/>
          <p:cNvCxnSpPr>
            <a:cxnSpLocks noChangeShapeType="1"/>
            <a:stCxn id="1270858" idx="2"/>
            <a:endCxn id="1270904" idx="3"/>
          </p:cNvCxnSpPr>
          <p:nvPr/>
        </p:nvCxnSpPr>
        <p:spPr bwMode="auto">
          <a:xfrm rot="5400000">
            <a:off x="6910388" y="5256213"/>
            <a:ext cx="604837" cy="153987"/>
          </a:xfrm>
          <a:prstGeom prst="bentConnector3">
            <a:avLst>
              <a:gd name="adj1" fmla="val 49870"/>
            </a:avLst>
          </a:prstGeom>
          <a:noFill/>
          <a:ln w="9525">
            <a:solidFill>
              <a:schemeClr val="accent2"/>
            </a:solidFill>
            <a:miter lim="800000"/>
            <a:headEnd/>
            <a:tailEnd/>
          </a:ln>
          <a:effectLst/>
        </p:spPr>
      </p:cxnSp>
      <p:cxnSp>
        <p:nvCxnSpPr>
          <p:cNvPr id="1270862" name="AutoShape 78"/>
          <p:cNvCxnSpPr>
            <a:cxnSpLocks noChangeShapeType="1"/>
            <a:stCxn id="1270858" idx="2"/>
            <a:endCxn id="1270906" idx="3"/>
          </p:cNvCxnSpPr>
          <p:nvPr/>
        </p:nvCxnSpPr>
        <p:spPr bwMode="auto">
          <a:xfrm rot="16200000" flipH="1">
            <a:off x="7061994" y="5258594"/>
            <a:ext cx="604837" cy="149225"/>
          </a:xfrm>
          <a:prstGeom prst="bentConnector3">
            <a:avLst>
              <a:gd name="adj1" fmla="val 49870"/>
            </a:avLst>
          </a:prstGeom>
          <a:noFill/>
          <a:ln w="9525">
            <a:solidFill>
              <a:schemeClr val="accent2"/>
            </a:solidFill>
            <a:miter lim="800000"/>
            <a:headEnd/>
            <a:tailEnd/>
          </a:ln>
          <a:effectLst/>
        </p:spPr>
      </p:cxnSp>
      <p:cxnSp>
        <p:nvCxnSpPr>
          <p:cNvPr id="1270863" name="AutoShape 79"/>
          <p:cNvCxnSpPr>
            <a:cxnSpLocks noChangeShapeType="1"/>
            <a:stCxn id="1270859" idx="2"/>
            <a:endCxn id="1270907" idx="3"/>
          </p:cNvCxnSpPr>
          <p:nvPr/>
        </p:nvCxnSpPr>
        <p:spPr bwMode="auto">
          <a:xfrm rot="5400000">
            <a:off x="7442200" y="5257800"/>
            <a:ext cx="603250" cy="152400"/>
          </a:xfrm>
          <a:prstGeom prst="bentConnector3">
            <a:avLst>
              <a:gd name="adj1" fmla="val 49736"/>
            </a:avLst>
          </a:prstGeom>
          <a:noFill/>
          <a:ln w="9525">
            <a:solidFill>
              <a:schemeClr val="accent2"/>
            </a:solidFill>
            <a:miter lim="800000"/>
            <a:headEnd/>
            <a:tailEnd/>
          </a:ln>
          <a:effectLst/>
        </p:spPr>
      </p:cxnSp>
      <p:cxnSp>
        <p:nvCxnSpPr>
          <p:cNvPr id="1270864" name="AutoShape 80"/>
          <p:cNvCxnSpPr>
            <a:cxnSpLocks noChangeShapeType="1"/>
            <a:stCxn id="1270859" idx="2"/>
            <a:endCxn id="1270908" idx="3"/>
          </p:cNvCxnSpPr>
          <p:nvPr/>
        </p:nvCxnSpPr>
        <p:spPr bwMode="auto">
          <a:xfrm rot="5400000">
            <a:off x="7518400" y="5334000"/>
            <a:ext cx="603250" cy="0"/>
          </a:xfrm>
          <a:prstGeom prst="straightConnector1">
            <a:avLst/>
          </a:prstGeom>
          <a:noFill/>
          <a:ln w="9525">
            <a:solidFill>
              <a:schemeClr val="accent2"/>
            </a:solidFill>
            <a:round/>
            <a:headEnd/>
            <a:tailEnd/>
          </a:ln>
          <a:effectLst/>
        </p:spPr>
      </p:cxnSp>
      <p:cxnSp>
        <p:nvCxnSpPr>
          <p:cNvPr id="1270865" name="AutoShape 81"/>
          <p:cNvCxnSpPr>
            <a:cxnSpLocks noChangeShapeType="1"/>
            <a:stCxn id="1270859" idx="2"/>
            <a:endCxn id="1270909" idx="3"/>
          </p:cNvCxnSpPr>
          <p:nvPr/>
        </p:nvCxnSpPr>
        <p:spPr bwMode="auto">
          <a:xfrm rot="16200000" flipH="1">
            <a:off x="7593807" y="5258593"/>
            <a:ext cx="603250" cy="150813"/>
          </a:xfrm>
          <a:prstGeom prst="bentConnector3">
            <a:avLst>
              <a:gd name="adj1" fmla="val 49736"/>
            </a:avLst>
          </a:prstGeom>
          <a:noFill/>
          <a:ln w="9525">
            <a:solidFill>
              <a:schemeClr val="accent2"/>
            </a:solidFill>
            <a:miter lim="800000"/>
            <a:headEnd/>
            <a:tailEnd/>
          </a:ln>
          <a:effectLst/>
        </p:spPr>
      </p:cxnSp>
      <p:sp>
        <p:nvSpPr>
          <p:cNvPr id="1270866" name="Rectangle 82"/>
          <p:cNvSpPr>
            <a:spLocks noChangeArrowheads="1"/>
          </p:cNvSpPr>
          <p:nvPr/>
        </p:nvSpPr>
        <p:spPr bwMode="auto">
          <a:xfrm>
            <a:off x="8123238" y="4725988"/>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ISRU</a:t>
            </a:r>
          </a:p>
        </p:txBody>
      </p:sp>
      <p:sp>
        <p:nvSpPr>
          <p:cNvPr id="1270867" name="Rectangle 83"/>
          <p:cNvSpPr>
            <a:spLocks noChangeArrowheads="1"/>
          </p:cNvSpPr>
          <p:nvPr/>
        </p:nvSpPr>
        <p:spPr bwMode="auto">
          <a:xfrm>
            <a:off x="8653463" y="4727575"/>
            <a:ext cx="455612"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No</a:t>
            </a:r>
          </a:p>
          <a:p>
            <a:pPr algn="ctr"/>
            <a:r>
              <a:rPr lang="en-US" sz="900" b="1">
                <a:solidFill>
                  <a:schemeClr val="accent2"/>
                </a:solidFill>
              </a:rPr>
              <a:t>ISRU</a:t>
            </a:r>
          </a:p>
        </p:txBody>
      </p:sp>
      <p:sp>
        <p:nvSpPr>
          <p:cNvPr id="1270868" name="Rectangle 84"/>
          <p:cNvSpPr>
            <a:spLocks noChangeArrowheads="1"/>
          </p:cNvSpPr>
          <p:nvPr/>
        </p:nvSpPr>
        <p:spPr bwMode="auto">
          <a:xfrm rot="-5400000">
            <a:off x="4579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69" name="Rectangle 85"/>
          <p:cNvSpPr>
            <a:spLocks noChangeArrowheads="1"/>
          </p:cNvSpPr>
          <p:nvPr/>
        </p:nvSpPr>
        <p:spPr bwMode="auto">
          <a:xfrm rot="-5400000">
            <a:off x="6103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0" name="Rectangle 86"/>
          <p:cNvSpPr>
            <a:spLocks noChangeArrowheads="1"/>
          </p:cNvSpPr>
          <p:nvPr/>
        </p:nvSpPr>
        <p:spPr bwMode="auto">
          <a:xfrm rot="-5400000">
            <a:off x="7612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71" name="Rectangle 87"/>
          <p:cNvSpPr>
            <a:spLocks noChangeArrowheads="1"/>
          </p:cNvSpPr>
          <p:nvPr/>
        </p:nvSpPr>
        <p:spPr bwMode="auto">
          <a:xfrm rot="-5400000">
            <a:off x="9898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72" name="Rectangle 88"/>
          <p:cNvSpPr>
            <a:spLocks noChangeArrowheads="1"/>
          </p:cNvSpPr>
          <p:nvPr/>
        </p:nvSpPr>
        <p:spPr bwMode="auto">
          <a:xfrm rot="-5400000">
            <a:off x="11422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3" name="Rectangle 89"/>
          <p:cNvSpPr>
            <a:spLocks noChangeArrowheads="1"/>
          </p:cNvSpPr>
          <p:nvPr/>
        </p:nvSpPr>
        <p:spPr bwMode="auto">
          <a:xfrm rot="-5400000">
            <a:off x="12930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74" name="Rectangle 90"/>
          <p:cNvSpPr>
            <a:spLocks noChangeArrowheads="1"/>
          </p:cNvSpPr>
          <p:nvPr/>
        </p:nvSpPr>
        <p:spPr bwMode="auto">
          <a:xfrm rot="-5400000">
            <a:off x="15216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75" name="Rectangle 91"/>
          <p:cNvSpPr>
            <a:spLocks noChangeArrowheads="1"/>
          </p:cNvSpPr>
          <p:nvPr/>
        </p:nvSpPr>
        <p:spPr bwMode="auto">
          <a:xfrm rot="-5400000">
            <a:off x="1673225" y="5861050"/>
            <a:ext cx="608013"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6" name="Rectangle 92"/>
          <p:cNvSpPr>
            <a:spLocks noChangeArrowheads="1"/>
          </p:cNvSpPr>
          <p:nvPr/>
        </p:nvSpPr>
        <p:spPr bwMode="auto">
          <a:xfrm rot="-5400000">
            <a:off x="18248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77" name="Rectangle 93"/>
          <p:cNvSpPr>
            <a:spLocks noChangeArrowheads="1"/>
          </p:cNvSpPr>
          <p:nvPr/>
        </p:nvSpPr>
        <p:spPr bwMode="auto">
          <a:xfrm rot="-5400000">
            <a:off x="20534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78" name="Rectangle 94"/>
          <p:cNvSpPr>
            <a:spLocks noChangeArrowheads="1"/>
          </p:cNvSpPr>
          <p:nvPr/>
        </p:nvSpPr>
        <p:spPr bwMode="auto">
          <a:xfrm rot="-5400000">
            <a:off x="2205037" y="5861051"/>
            <a:ext cx="608013"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9" name="Rectangle 95"/>
          <p:cNvSpPr>
            <a:spLocks noChangeArrowheads="1"/>
          </p:cNvSpPr>
          <p:nvPr/>
        </p:nvSpPr>
        <p:spPr bwMode="auto">
          <a:xfrm rot="-5400000">
            <a:off x="23566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0" name="Rectangle 96"/>
          <p:cNvSpPr>
            <a:spLocks noChangeArrowheads="1"/>
          </p:cNvSpPr>
          <p:nvPr/>
        </p:nvSpPr>
        <p:spPr bwMode="auto">
          <a:xfrm rot="-5400000">
            <a:off x="25836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81" name="Rectangle 97"/>
          <p:cNvSpPr>
            <a:spLocks noChangeArrowheads="1"/>
          </p:cNvSpPr>
          <p:nvPr/>
        </p:nvSpPr>
        <p:spPr bwMode="auto">
          <a:xfrm rot="-5400000">
            <a:off x="2735262" y="5861051"/>
            <a:ext cx="608013"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82" name="Rectangle 98"/>
          <p:cNvSpPr>
            <a:spLocks noChangeArrowheads="1"/>
          </p:cNvSpPr>
          <p:nvPr/>
        </p:nvSpPr>
        <p:spPr bwMode="auto">
          <a:xfrm rot="-5400000">
            <a:off x="28868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3" name="Rectangle 99"/>
          <p:cNvSpPr>
            <a:spLocks noChangeArrowheads="1"/>
          </p:cNvSpPr>
          <p:nvPr/>
        </p:nvSpPr>
        <p:spPr bwMode="auto">
          <a:xfrm rot="-5400000">
            <a:off x="31154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84" name="Rectangle 100"/>
          <p:cNvSpPr>
            <a:spLocks noChangeArrowheads="1"/>
          </p:cNvSpPr>
          <p:nvPr/>
        </p:nvSpPr>
        <p:spPr bwMode="auto">
          <a:xfrm rot="-5400000">
            <a:off x="3267075" y="5861050"/>
            <a:ext cx="608013"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85" name="Rectangle 101"/>
          <p:cNvSpPr>
            <a:spLocks noChangeArrowheads="1"/>
          </p:cNvSpPr>
          <p:nvPr/>
        </p:nvSpPr>
        <p:spPr bwMode="auto">
          <a:xfrm rot="-5400000">
            <a:off x="341868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6" name="Rectangle 102"/>
          <p:cNvSpPr>
            <a:spLocks noChangeArrowheads="1"/>
          </p:cNvSpPr>
          <p:nvPr/>
        </p:nvSpPr>
        <p:spPr bwMode="auto">
          <a:xfrm rot="-5400000">
            <a:off x="36456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87" name="Rectangle 103"/>
          <p:cNvSpPr>
            <a:spLocks noChangeArrowheads="1"/>
          </p:cNvSpPr>
          <p:nvPr/>
        </p:nvSpPr>
        <p:spPr bwMode="auto">
          <a:xfrm rot="-5400000">
            <a:off x="3797300" y="5861050"/>
            <a:ext cx="608013"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88" name="Rectangle 104"/>
          <p:cNvSpPr>
            <a:spLocks noChangeArrowheads="1"/>
          </p:cNvSpPr>
          <p:nvPr/>
        </p:nvSpPr>
        <p:spPr bwMode="auto">
          <a:xfrm rot="-5400000">
            <a:off x="39489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9" name="Rectangle 105"/>
          <p:cNvSpPr>
            <a:spLocks noChangeArrowheads="1"/>
          </p:cNvSpPr>
          <p:nvPr/>
        </p:nvSpPr>
        <p:spPr bwMode="auto">
          <a:xfrm rot="-5400000">
            <a:off x="41775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0" name="Rectangle 106"/>
          <p:cNvSpPr>
            <a:spLocks noChangeArrowheads="1"/>
          </p:cNvSpPr>
          <p:nvPr/>
        </p:nvSpPr>
        <p:spPr bwMode="auto">
          <a:xfrm rot="-5400000">
            <a:off x="4329112" y="5861051"/>
            <a:ext cx="608013"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91" name="Rectangle 107"/>
          <p:cNvSpPr>
            <a:spLocks noChangeArrowheads="1"/>
          </p:cNvSpPr>
          <p:nvPr/>
        </p:nvSpPr>
        <p:spPr bwMode="auto">
          <a:xfrm rot="-5400000">
            <a:off x="44807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92" name="Rectangle 108"/>
          <p:cNvSpPr>
            <a:spLocks noChangeArrowheads="1"/>
          </p:cNvSpPr>
          <p:nvPr/>
        </p:nvSpPr>
        <p:spPr bwMode="auto">
          <a:xfrm rot="-5400000">
            <a:off x="4707731" y="5863432"/>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3" name="Rectangle 109"/>
          <p:cNvSpPr>
            <a:spLocks noChangeArrowheads="1"/>
          </p:cNvSpPr>
          <p:nvPr/>
        </p:nvSpPr>
        <p:spPr bwMode="auto">
          <a:xfrm rot="-5400000">
            <a:off x="4859338" y="5862638"/>
            <a:ext cx="608012"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94" name="Rectangle 110"/>
          <p:cNvSpPr>
            <a:spLocks noChangeArrowheads="1"/>
          </p:cNvSpPr>
          <p:nvPr/>
        </p:nvSpPr>
        <p:spPr bwMode="auto">
          <a:xfrm rot="-5400000">
            <a:off x="5010944" y="5863431"/>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95" name="Rectangle 111"/>
          <p:cNvSpPr>
            <a:spLocks noChangeArrowheads="1"/>
          </p:cNvSpPr>
          <p:nvPr/>
        </p:nvSpPr>
        <p:spPr bwMode="auto">
          <a:xfrm rot="-5400000">
            <a:off x="5239544" y="5863431"/>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6" name="Rectangle 112"/>
          <p:cNvSpPr>
            <a:spLocks noChangeArrowheads="1"/>
          </p:cNvSpPr>
          <p:nvPr/>
        </p:nvSpPr>
        <p:spPr bwMode="auto">
          <a:xfrm rot="-5400000">
            <a:off x="5391151" y="5862637"/>
            <a:ext cx="608012"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97" name="Rectangle 113"/>
          <p:cNvSpPr>
            <a:spLocks noChangeArrowheads="1"/>
          </p:cNvSpPr>
          <p:nvPr/>
        </p:nvSpPr>
        <p:spPr bwMode="auto">
          <a:xfrm rot="-5400000">
            <a:off x="5542756" y="5863432"/>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98" name="Rectangle 114"/>
          <p:cNvSpPr>
            <a:spLocks noChangeArrowheads="1"/>
          </p:cNvSpPr>
          <p:nvPr/>
        </p:nvSpPr>
        <p:spPr bwMode="auto">
          <a:xfrm rot="-5400000">
            <a:off x="57713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9" name="Rectangle 115"/>
          <p:cNvSpPr>
            <a:spLocks noChangeArrowheads="1"/>
          </p:cNvSpPr>
          <p:nvPr/>
        </p:nvSpPr>
        <p:spPr bwMode="auto">
          <a:xfrm rot="-5400000">
            <a:off x="59237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0" name="Rectangle 116"/>
          <p:cNvSpPr>
            <a:spLocks noChangeArrowheads="1"/>
          </p:cNvSpPr>
          <p:nvPr/>
        </p:nvSpPr>
        <p:spPr bwMode="auto">
          <a:xfrm rot="-5400000">
            <a:off x="60745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01" name="Rectangle 117"/>
          <p:cNvSpPr>
            <a:spLocks noChangeArrowheads="1"/>
          </p:cNvSpPr>
          <p:nvPr/>
        </p:nvSpPr>
        <p:spPr bwMode="auto">
          <a:xfrm rot="-5400000">
            <a:off x="63031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02" name="Rectangle 118"/>
          <p:cNvSpPr>
            <a:spLocks noChangeArrowheads="1"/>
          </p:cNvSpPr>
          <p:nvPr/>
        </p:nvSpPr>
        <p:spPr bwMode="auto">
          <a:xfrm rot="-5400000">
            <a:off x="64555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3" name="Rectangle 119"/>
          <p:cNvSpPr>
            <a:spLocks noChangeArrowheads="1"/>
          </p:cNvSpPr>
          <p:nvPr/>
        </p:nvSpPr>
        <p:spPr bwMode="auto">
          <a:xfrm rot="-5400000">
            <a:off x="660638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04" name="Rectangle 120"/>
          <p:cNvSpPr>
            <a:spLocks noChangeArrowheads="1"/>
          </p:cNvSpPr>
          <p:nvPr/>
        </p:nvSpPr>
        <p:spPr bwMode="auto">
          <a:xfrm rot="-5400000">
            <a:off x="68333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05" name="Rectangle 121"/>
          <p:cNvSpPr>
            <a:spLocks noChangeArrowheads="1"/>
          </p:cNvSpPr>
          <p:nvPr/>
        </p:nvSpPr>
        <p:spPr bwMode="auto">
          <a:xfrm rot="-5400000">
            <a:off x="69857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6" name="Rectangle 122"/>
          <p:cNvSpPr>
            <a:spLocks noChangeArrowheads="1"/>
          </p:cNvSpPr>
          <p:nvPr/>
        </p:nvSpPr>
        <p:spPr bwMode="auto">
          <a:xfrm rot="-5400000">
            <a:off x="71366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07" name="Rectangle 123"/>
          <p:cNvSpPr>
            <a:spLocks noChangeArrowheads="1"/>
          </p:cNvSpPr>
          <p:nvPr/>
        </p:nvSpPr>
        <p:spPr bwMode="auto">
          <a:xfrm rot="-5400000">
            <a:off x="73652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08" name="Rectangle 124"/>
          <p:cNvSpPr>
            <a:spLocks noChangeArrowheads="1"/>
          </p:cNvSpPr>
          <p:nvPr/>
        </p:nvSpPr>
        <p:spPr bwMode="auto">
          <a:xfrm rot="-5400000">
            <a:off x="75176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9" name="Rectangle 125"/>
          <p:cNvSpPr>
            <a:spLocks noChangeArrowheads="1"/>
          </p:cNvSpPr>
          <p:nvPr/>
        </p:nvSpPr>
        <p:spPr bwMode="auto">
          <a:xfrm rot="-5400000">
            <a:off x="76684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10" name="Rectangle 126"/>
          <p:cNvSpPr>
            <a:spLocks noChangeArrowheads="1"/>
          </p:cNvSpPr>
          <p:nvPr/>
        </p:nvSpPr>
        <p:spPr bwMode="auto">
          <a:xfrm rot="-5400000">
            <a:off x="78954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11" name="Rectangle 127"/>
          <p:cNvSpPr>
            <a:spLocks noChangeArrowheads="1"/>
          </p:cNvSpPr>
          <p:nvPr/>
        </p:nvSpPr>
        <p:spPr bwMode="auto">
          <a:xfrm rot="-5400000">
            <a:off x="80478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12" name="Rectangle 128"/>
          <p:cNvSpPr>
            <a:spLocks noChangeArrowheads="1"/>
          </p:cNvSpPr>
          <p:nvPr/>
        </p:nvSpPr>
        <p:spPr bwMode="auto">
          <a:xfrm rot="-5400000">
            <a:off x="81986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13" name="Rectangle 129"/>
          <p:cNvSpPr>
            <a:spLocks noChangeArrowheads="1"/>
          </p:cNvSpPr>
          <p:nvPr/>
        </p:nvSpPr>
        <p:spPr bwMode="auto">
          <a:xfrm rot="-5400000">
            <a:off x="84272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14" name="Rectangle 130"/>
          <p:cNvSpPr>
            <a:spLocks noChangeArrowheads="1"/>
          </p:cNvSpPr>
          <p:nvPr/>
        </p:nvSpPr>
        <p:spPr bwMode="auto">
          <a:xfrm rot="-5400000">
            <a:off x="85796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15" name="Rectangle 131"/>
          <p:cNvSpPr>
            <a:spLocks noChangeArrowheads="1"/>
          </p:cNvSpPr>
          <p:nvPr/>
        </p:nvSpPr>
        <p:spPr bwMode="auto">
          <a:xfrm rot="-5400000">
            <a:off x="87304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cxnSp>
        <p:nvCxnSpPr>
          <p:cNvPr id="1270916" name="AutoShape 132"/>
          <p:cNvCxnSpPr>
            <a:cxnSpLocks noChangeShapeType="1"/>
            <a:stCxn id="1270866" idx="2"/>
            <a:endCxn id="1270911" idx="3"/>
          </p:cNvCxnSpPr>
          <p:nvPr/>
        </p:nvCxnSpPr>
        <p:spPr bwMode="auto">
          <a:xfrm rot="5400000">
            <a:off x="8048625" y="5332413"/>
            <a:ext cx="604837" cy="1588"/>
          </a:xfrm>
          <a:prstGeom prst="bentConnector3">
            <a:avLst>
              <a:gd name="adj1" fmla="val 49870"/>
            </a:avLst>
          </a:prstGeom>
          <a:noFill/>
          <a:ln w="9525">
            <a:solidFill>
              <a:schemeClr val="accent2"/>
            </a:solidFill>
            <a:miter lim="800000"/>
            <a:headEnd/>
            <a:tailEnd/>
          </a:ln>
          <a:effectLst/>
        </p:spPr>
      </p:cxnSp>
      <p:cxnSp>
        <p:nvCxnSpPr>
          <p:cNvPr id="1270917" name="AutoShape 133"/>
          <p:cNvCxnSpPr>
            <a:cxnSpLocks noChangeShapeType="1"/>
            <a:stCxn id="1270866" idx="2"/>
            <a:endCxn id="1270910" idx="3"/>
          </p:cNvCxnSpPr>
          <p:nvPr/>
        </p:nvCxnSpPr>
        <p:spPr bwMode="auto">
          <a:xfrm rot="5400000">
            <a:off x="7972425" y="5256213"/>
            <a:ext cx="604837" cy="153988"/>
          </a:xfrm>
          <a:prstGeom prst="bentConnector3">
            <a:avLst>
              <a:gd name="adj1" fmla="val 49870"/>
            </a:avLst>
          </a:prstGeom>
          <a:noFill/>
          <a:ln w="9525">
            <a:solidFill>
              <a:schemeClr val="accent2"/>
            </a:solidFill>
            <a:miter lim="800000"/>
            <a:headEnd/>
            <a:tailEnd/>
          </a:ln>
          <a:effectLst/>
        </p:spPr>
      </p:cxnSp>
      <p:cxnSp>
        <p:nvCxnSpPr>
          <p:cNvPr id="1270918" name="AutoShape 134"/>
          <p:cNvCxnSpPr>
            <a:cxnSpLocks noChangeShapeType="1"/>
            <a:stCxn id="1270866" idx="2"/>
            <a:endCxn id="1270912" idx="3"/>
          </p:cNvCxnSpPr>
          <p:nvPr/>
        </p:nvCxnSpPr>
        <p:spPr bwMode="auto">
          <a:xfrm rot="16200000" flipH="1">
            <a:off x="8124032" y="5258594"/>
            <a:ext cx="604837" cy="149225"/>
          </a:xfrm>
          <a:prstGeom prst="bentConnector3">
            <a:avLst>
              <a:gd name="adj1" fmla="val 49870"/>
            </a:avLst>
          </a:prstGeom>
          <a:noFill/>
          <a:ln w="9525">
            <a:solidFill>
              <a:schemeClr val="accent2"/>
            </a:solidFill>
            <a:miter lim="800000"/>
            <a:headEnd/>
            <a:tailEnd/>
          </a:ln>
          <a:effectLst/>
        </p:spPr>
      </p:cxnSp>
      <p:cxnSp>
        <p:nvCxnSpPr>
          <p:cNvPr id="1270919" name="AutoShape 135"/>
          <p:cNvCxnSpPr>
            <a:cxnSpLocks noChangeShapeType="1"/>
            <a:stCxn id="1270867" idx="2"/>
            <a:endCxn id="1270913" idx="3"/>
          </p:cNvCxnSpPr>
          <p:nvPr/>
        </p:nvCxnSpPr>
        <p:spPr bwMode="auto">
          <a:xfrm rot="5400000">
            <a:off x="8504238" y="5257800"/>
            <a:ext cx="603250" cy="152400"/>
          </a:xfrm>
          <a:prstGeom prst="bentConnector3">
            <a:avLst>
              <a:gd name="adj1" fmla="val 49736"/>
            </a:avLst>
          </a:prstGeom>
          <a:noFill/>
          <a:ln w="9525">
            <a:solidFill>
              <a:schemeClr val="accent2"/>
            </a:solidFill>
            <a:miter lim="800000"/>
            <a:headEnd/>
            <a:tailEnd/>
          </a:ln>
          <a:effectLst/>
        </p:spPr>
      </p:cxnSp>
      <p:cxnSp>
        <p:nvCxnSpPr>
          <p:cNvPr id="1270920" name="AutoShape 136"/>
          <p:cNvCxnSpPr>
            <a:cxnSpLocks noChangeShapeType="1"/>
            <a:stCxn id="1270867" idx="2"/>
            <a:endCxn id="1270914" idx="3"/>
          </p:cNvCxnSpPr>
          <p:nvPr/>
        </p:nvCxnSpPr>
        <p:spPr bwMode="auto">
          <a:xfrm rot="5400000">
            <a:off x="8580438" y="5334000"/>
            <a:ext cx="603250" cy="0"/>
          </a:xfrm>
          <a:prstGeom prst="straightConnector1">
            <a:avLst/>
          </a:prstGeom>
          <a:noFill/>
          <a:ln w="9525">
            <a:solidFill>
              <a:schemeClr val="accent2"/>
            </a:solidFill>
            <a:round/>
            <a:headEnd/>
            <a:tailEnd/>
          </a:ln>
          <a:effectLst/>
        </p:spPr>
      </p:cxnSp>
      <p:cxnSp>
        <p:nvCxnSpPr>
          <p:cNvPr id="1270921" name="AutoShape 137"/>
          <p:cNvCxnSpPr>
            <a:cxnSpLocks noChangeShapeType="1"/>
            <a:stCxn id="1270867" idx="2"/>
            <a:endCxn id="1270915" idx="3"/>
          </p:cNvCxnSpPr>
          <p:nvPr/>
        </p:nvCxnSpPr>
        <p:spPr bwMode="auto">
          <a:xfrm rot="16200000" flipH="1">
            <a:off x="8655844" y="5258594"/>
            <a:ext cx="603250" cy="150812"/>
          </a:xfrm>
          <a:prstGeom prst="bentConnector3">
            <a:avLst>
              <a:gd name="adj1" fmla="val 49736"/>
            </a:avLst>
          </a:prstGeom>
          <a:noFill/>
          <a:ln w="9525">
            <a:solidFill>
              <a:schemeClr val="accent2"/>
            </a:solidFill>
            <a:miter lim="800000"/>
            <a:headEnd/>
            <a:tailEnd/>
          </a:ln>
          <a:effectLst/>
        </p:spPr>
      </p:cxnSp>
      <p:cxnSp>
        <p:nvCxnSpPr>
          <p:cNvPr id="1270922" name="AutoShape 138"/>
          <p:cNvCxnSpPr>
            <a:cxnSpLocks noChangeShapeType="1"/>
            <a:stCxn id="1270841" idx="2"/>
            <a:endCxn id="1270850" idx="0"/>
          </p:cNvCxnSpPr>
          <p:nvPr/>
        </p:nvCxnSpPr>
        <p:spPr bwMode="auto">
          <a:xfrm rot="5400000">
            <a:off x="6055519" y="4290219"/>
            <a:ext cx="608013" cy="263525"/>
          </a:xfrm>
          <a:prstGeom prst="bentConnector3">
            <a:avLst>
              <a:gd name="adj1" fmla="val 49870"/>
            </a:avLst>
          </a:prstGeom>
          <a:noFill/>
          <a:ln w="9525">
            <a:solidFill>
              <a:schemeClr val="accent2"/>
            </a:solidFill>
            <a:miter lim="800000"/>
            <a:headEnd/>
            <a:tailEnd/>
          </a:ln>
          <a:effectLst/>
        </p:spPr>
      </p:cxnSp>
      <p:cxnSp>
        <p:nvCxnSpPr>
          <p:cNvPr id="1270923" name="AutoShape 139"/>
          <p:cNvCxnSpPr>
            <a:cxnSpLocks noChangeShapeType="1"/>
            <a:stCxn id="1270841" idx="2"/>
            <a:endCxn id="1270851" idx="0"/>
          </p:cNvCxnSpPr>
          <p:nvPr/>
        </p:nvCxnSpPr>
        <p:spPr bwMode="auto">
          <a:xfrm rot="16200000" flipH="1">
            <a:off x="6319838" y="4289425"/>
            <a:ext cx="609600" cy="266700"/>
          </a:xfrm>
          <a:prstGeom prst="bentConnector3">
            <a:avLst>
              <a:gd name="adj1" fmla="val 50000"/>
            </a:avLst>
          </a:prstGeom>
          <a:noFill/>
          <a:ln w="9525">
            <a:solidFill>
              <a:schemeClr val="accent2"/>
            </a:solidFill>
            <a:miter lim="800000"/>
            <a:headEnd/>
            <a:tailEnd/>
          </a:ln>
          <a:effectLst/>
        </p:spPr>
      </p:cxnSp>
      <p:sp>
        <p:nvSpPr>
          <p:cNvPr id="1270924" name="Rectangle 140"/>
          <p:cNvSpPr>
            <a:spLocks noChangeArrowheads="1"/>
          </p:cNvSpPr>
          <p:nvPr/>
        </p:nvSpPr>
        <p:spPr bwMode="auto">
          <a:xfrm>
            <a:off x="7061200" y="3813175"/>
            <a:ext cx="985838"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Aerocapture</a:t>
            </a:r>
          </a:p>
        </p:txBody>
      </p:sp>
      <p:sp>
        <p:nvSpPr>
          <p:cNvPr id="1270925" name="Rectangle 141"/>
          <p:cNvSpPr>
            <a:spLocks noChangeArrowheads="1"/>
          </p:cNvSpPr>
          <p:nvPr/>
        </p:nvSpPr>
        <p:spPr bwMode="auto">
          <a:xfrm>
            <a:off x="8123238"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Propulsive</a:t>
            </a:r>
          </a:p>
        </p:txBody>
      </p:sp>
      <p:cxnSp>
        <p:nvCxnSpPr>
          <p:cNvPr id="1270926" name="AutoShape 142"/>
          <p:cNvCxnSpPr>
            <a:cxnSpLocks noChangeShapeType="1"/>
            <a:stCxn id="1270924" idx="2"/>
            <a:endCxn id="1270858" idx="0"/>
          </p:cNvCxnSpPr>
          <p:nvPr/>
        </p:nvCxnSpPr>
        <p:spPr bwMode="auto">
          <a:xfrm rot="5400000">
            <a:off x="7118350" y="4289425"/>
            <a:ext cx="608013" cy="265113"/>
          </a:xfrm>
          <a:prstGeom prst="bentConnector3">
            <a:avLst>
              <a:gd name="adj1" fmla="val 49870"/>
            </a:avLst>
          </a:prstGeom>
          <a:noFill/>
          <a:ln w="9525">
            <a:solidFill>
              <a:schemeClr val="accent2"/>
            </a:solidFill>
            <a:miter lim="800000"/>
            <a:headEnd/>
            <a:tailEnd/>
          </a:ln>
          <a:effectLst/>
        </p:spPr>
      </p:cxnSp>
      <p:cxnSp>
        <p:nvCxnSpPr>
          <p:cNvPr id="1270927" name="AutoShape 143"/>
          <p:cNvCxnSpPr>
            <a:cxnSpLocks noChangeShapeType="1"/>
            <a:stCxn id="1270924" idx="2"/>
            <a:endCxn id="1270859" idx="0"/>
          </p:cNvCxnSpPr>
          <p:nvPr/>
        </p:nvCxnSpPr>
        <p:spPr bwMode="auto">
          <a:xfrm rot="16200000" flipH="1">
            <a:off x="7382669" y="4290219"/>
            <a:ext cx="609600" cy="265112"/>
          </a:xfrm>
          <a:prstGeom prst="bentConnector3">
            <a:avLst>
              <a:gd name="adj1" fmla="val 50000"/>
            </a:avLst>
          </a:prstGeom>
          <a:noFill/>
          <a:ln w="9525">
            <a:solidFill>
              <a:schemeClr val="accent2"/>
            </a:solidFill>
            <a:miter lim="800000"/>
            <a:headEnd/>
            <a:tailEnd/>
          </a:ln>
          <a:effectLst/>
        </p:spPr>
      </p:cxnSp>
      <p:cxnSp>
        <p:nvCxnSpPr>
          <p:cNvPr id="1270928" name="AutoShape 144"/>
          <p:cNvCxnSpPr>
            <a:cxnSpLocks noChangeShapeType="1"/>
            <a:stCxn id="1270925" idx="2"/>
            <a:endCxn id="1270866" idx="0"/>
          </p:cNvCxnSpPr>
          <p:nvPr/>
        </p:nvCxnSpPr>
        <p:spPr bwMode="auto">
          <a:xfrm rot="5400000">
            <a:off x="8180387" y="4289426"/>
            <a:ext cx="608013" cy="265112"/>
          </a:xfrm>
          <a:prstGeom prst="bentConnector3">
            <a:avLst>
              <a:gd name="adj1" fmla="val 49870"/>
            </a:avLst>
          </a:prstGeom>
          <a:noFill/>
          <a:ln w="9525">
            <a:solidFill>
              <a:schemeClr val="accent2"/>
            </a:solidFill>
            <a:miter lim="800000"/>
            <a:headEnd/>
            <a:tailEnd/>
          </a:ln>
          <a:effectLst/>
        </p:spPr>
      </p:cxnSp>
      <p:cxnSp>
        <p:nvCxnSpPr>
          <p:cNvPr id="1270929" name="AutoShape 145"/>
          <p:cNvCxnSpPr>
            <a:cxnSpLocks noChangeShapeType="1"/>
            <a:stCxn id="1270925" idx="2"/>
            <a:endCxn id="1270867" idx="0"/>
          </p:cNvCxnSpPr>
          <p:nvPr/>
        </p:nvCxnSpPr>
        <p:spPr bwMode="auto">
          <a:xfrm rot="16200000" flipH="1">
            <a:off x="8444707" y="4290218"/>
            <a:ext cx="609600" cy="265113"/>
          </a:xfrm>
          <a:prstGeom prst="bentConnector3">
            <a:avLst>
              <a:gd name="adj1" fmla="val 50000"/>
            </a:avLst>
          </a:prstGeom>
          <a:noFill/>
          <a:ln w="9525">
            <a:solidFill>
              <a:schemeClr val="accent2"/>
            </a:solidFill>
            <a:miter lim="800000"/>
            <a:headEnd/>
            <a:tailEnd/>
          </a:ln>
          <a:effectLst/>
        </p:spPr>
      </p:cxnSp>
      <p:sp>
        <p:nvSpPr>
          <p:cNvPr id="1270930" name="Rectangle 146"/>
          <p:cNvSpPr>
            <a:spLocks noChangeArrowheads="1"/>
          </p:cNvSpPr>
          <p:nvPr/>
        </p:nvSpPr>
        <p:spPr bwMode="auto">
          <a:xfrm>
            <a:off x="1216025" y="2903538"/>
            <a:ext cx="987425" cy="304800"/>
          </a:xfrm>
          <a:prstGeom prst="rect">
            <a:avLst/>
          </a:prstGeom>
          <a:noFill/>
          <a:ln w="9525" cap="flat" cmpd="sng" algn="ctr">
            <a:solidFill>
              <a:srgbClr val="C0504D"/>
            </a:solidFill>
            <a:prstDash val="solid"/>
            <a:miter lim="800000"/>
            <a:headEnd type="none" w="med" len="med"/>
            <a:tailEnd type="none" w="med" len="med"/>
          </a:ln>
          <a:effectLst/>
        </p:spPr>
        <p:txBody>
          <a:bodyPr wrap="none" anchor="ctr"/>
          <a:lstStyle/>
          <a:p>
            <a:pPr algn="ctr"/>
            <a:r>
              <a:rPr lang="en-US" sz="900" b="1">
                <a:solidFill>
                  <a:schemeClr val="accent2"/>
                </a:solidFill>
              </a:rPr>
              <a:t>Pre-Deploy</a:t>
            </a:r>
          </a:p>
        </p:txBody>
      </p:sp>
      <p:sp>
        <p:nvSpPr>
          <p:cNvPr id="1270931" name="Rectangle 147"/>
          <p:cNvSpPr>
            <a:spLocks noChangeArrowheads="1"/>
          </p:cNvSpPr>
          <p:nvPr/>
        </p:nvSpPr>
        <p:spPr bwMode="auto">
          <a:xfrm>
            <a:off x="3341688" y="2903538"/>
            <a:ext cx="987425"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All-up</a:t>
            </a:r>
          </a:p>
        </p:txBody>
      </p:sp>
      <p:cxnSp>
        <p:nvCxnSpPr>
          <p:cNvPr id="1270932" name="AutoShape 148"/>
          <p:cNvCxnSpPr>
            <a:cxnSpLocks noChangeShapeType="1"/>
            <a:stCxn id="1270930" idx="2"/>
            <a:endCxn id="1270798" idx="0"/>
          </p:cNvCxnSpPr>
          <p:nvPr/>
        </p:nvCxnSpPr>
        <p:spPr bwMode="auto">
          <a:xfrm rot="16200000" flipH="1">
            <a:off x="1680369" y="3251994"/>
            <a:ext cx="590550" cy="531812"/>
          </a:xfrm>
          <a:prstGeom prst="bentConnector3">
            <a:avLst>
              <a:gd name="adj1" fmla="val 48657"/>
            </a:avLst>
          </a:prstGeom>
          <a:noFill/>
          <a:ln w="9525">
            <a:solidFill>
              <a:schemeClr val="accent2"/>
            </a:solidFill>
            <a:miter lim="800000"/>
            <a:headEnd/>
            <a:tailEnd/>
          </a:ln>
          <a:effectLst/>
        </p:spPr>
      </p:cxnSp>
      <p:cxnSp>
        <p:nvCxnSpPr>
          <p:cNvPr id="1270933" name="AutoShape 149"/>
          <p:cNvCxnSpPr>
            <a:cxnSpLocks noChangeShapeType="1"/>
            <a:stCxn id="1270931" idx="2"/>
            <a:endCxn id="1270832" idx="0"/>
          </p:cNvCxnSpPr>
          <p:nvPr/>
        </p:nvCxnSpPr>
        <p:spPr bwMode="auto">
          <a:xfrm rot="5400000">
            <a:off x="3267869" y="3245644"/>
            <a:ext cx="604837" cy="530225"/>
          </a:xfrm>
          <a:prstGeom prst="bentConnector3">
            <a:avLst>
              <a:gd name="adj1" fmla="val 49870"/>
            </a:avLst>
          </a:prstGeom>
          <a:noFill/>
          <a:ln w="9525">
            <a:solidFill>
              <a:schemeClr val="accent2"/>
            </a:solidFill>
            <a:miter lim="800000"/>
            <a:headEnd/>
            <a:tailEnd/>
          </a:ln>
          <a:effectLst/>
        </p:spPr>
      </p:cxnSp>
      <p:cxnSp>
        <p:nvCxnSpPr>
          <p:cNvPr id="1270934" name="AutoShape 150"/>
          <p:cNvCxnSpPr>
            <a:cxnSpLocks noChangeShapeType="1"/>
            <a:stCxn id="1270931" idx="2"/>
            <a:endCxn id="1270833" idx="0"/>
          </p:cNvCxnSpPr>
          <p:nvPr/>
        </p:nvCxnSpPr>
        <p:spPr bwMode="auto">
          <a:xfrm rot="16200000" flipH="1">
            <a:off x="3798888" y="3244850"/>
            <a:ext cx="604837" cy="531813"/>
          </a:xfrm>
          <a:prstGeom prst="bentConnector3">
            <a:avLst>
              <a:gd name="adj1" fmla="val 49870"/>
            </a:avLst>
          </a:prstGeom>
          <a:noFill/>
          <a:ln w="9525">
            <a:solidFill>
              <a:schemeClr val="accent2"/>
            </a:solidFill>
            <a:miter lim="800000"/>
            <a:headEnd/>
            <a:tailEnd/>
          </a:ln>
          <a:effectLst/>
        </p:spPr>
      </p:cxnSp>
      <p:sp>
        <p:nvSpPr>
          <p:cNvPr id="1270935" name="Rectangle 151"/>
          <p:cNvSpPr>
            <a:spLocks noChangeArrowheads="1"/>
          </p:cNvSpPr>
          <p:nvPr/>
        </p:nvSpPr>
        <p:spPr bwMode="auto">
          <a:xfrm>
            <a:off x="5467350" y="2903538"/>
            <a:ext cx="985838"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Pre-Deploy</a:t>
            </a:r>
          </a:p>
        </p:txBody>
      </p:sp>
      <p:sp>
        <p:nvSpPr>
          <p:cNvPr id="1270936" name="Rectangle 152"/>
          <p:cNvSpPr>
            <a:spLocks noChangeArrowheads="1"/>
          </p:cNvSpPr>
          <p:nvPr/>
        </p:nvSpPr>
        <p:spPr bwMode="auto">
          <a:xfrm>
            <a:off x="7591425" y="2903538"/>
            <a:ext cx="987425"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All-up</a:t>
            </a:r>
          </a:p>
        </p:txBody>
      </p:sp>
      <p:cxnSp>
        <p:nvCxnSpPr>
          <p:cNvPr id="1270937" name="AutoShape 153"/>
          <p:cNvCxnSpPr>
            <a:cxnSpLocks noChangeShapeType="1"/>
            <a:stCxn id="1270935" idx="2"/>
            <a:endCxn id="1270840" idx="0"/>
          </p:cNvCxnSpPr>
          <p:nvPr/>
        </p:nvCxnSpPr>
        <p:spPr bwMode="auto">
          <a:xfrm rot="5400000">
            <a:off x="5392738" y="3244850"/>
            <a:ext cx="604837" cy="531813"/>
          </a:xfrm>
          <a:prstGeom prst="bentConnector3">
            <a:avLst>
              <a:gd name="adj1" fmla="val 49870"/>
            </a:avLst>
          </a:prstGeom>
          <a:noFill/>
          <a:ln w="9525">
            <a:solidFill>
              <a:schemeClr val="accent2"/>
            </a:solidFill>
            <a:miter lim="800000"/>
            <a:headEnd/>
            <a:tailEnd/>
          </a:ln>
          <a:effectLst/>
        </p:spPr>
      </p:cxnSp>
      <p:cxnSp>
        <p:nvCxnSpPr>
          <p:cNvPr id="1270938" name="AutoShape 154"/>
          <p:cNvCxnSpPr>
            <a:cxnSpLocks noChangeShapeType="1"/>
            <a:stCxn id="1270935" idx="2"/>
            <a:endCxn id="1270841" idx="0"/>
          </p:cNvCxnSpPr>
          <p:nvPr/>
        </p:nvCxnSpPr>
        <p:spPr bwMode="auto">
          <a:xfrm rot="16200000" flipH="1">
            <a:off x="5923757" y="3245644"/>
            <a:ext cx="604837" cy="530225"/>
          </a:xfrm>
          <a:prstGeom prst="bentConnector3">
            <a:avLst>
              <a:gd name="adj1" fmla="val 49870"/>
            </a:avLst>
          </a:prstGeom>
          <a:noFill/>
          <a:ln w="9525">
            <a:solidFill>
              <a:schemeClr val="accent2"/>
            </a:solidFill>
            <a:miter lim="800000"/>
            <a:headEnd/>
            <a:tailEnd/>
          </a:ln>
          <a:effectLst/>
        </p:spPr>
      </p:cxnSp>
      <p:cxnSp>
        <p:nvCxnSpPr>
          <p:cNvPr id="1270939" name="AutoShape 155"/>
          <p:cNvCxnSpPr>
            <a:cxnSpLocks noChangeShapeType="1"/>
            <a:stCxn id="1270936" idx="2"/>
            <a:endCxn id="1270924" idx="0"/>
          </p:cNvCxnSpPr>
          <p:nvPr/>
        </p:nvCxnSpPr>
        <p:spPr bwMode="auto">
          <a:xfrm rot="5400000">
            <a:off x="7517607" y="3245644"/>
            <a:ext cx="604837" cy="530225"/>
          </a:xfrm>
          <a:prstGeom prst="bentConnector3">
            <a:avLst>
              <a:gd name="adj1" fmla="val 49870"/>
            </a:avLst>
          </a:prstGeom>
          <a:noFill/>
          <a:ln w="9525">
            <a:solidFill>
              <a:schemeClr val="accent2"/>
            </a:solidFill>
            <a:miter lim="800000"/>
            <a:headEnd/>
            <a:tailEnd/>
          </a:ln>
          <a:effectLst/>
        </p:spPr>
      </p:cxnSp>
      <p:cxnSp>
        <p:nvCxnSpPr>
          <p:cNvPr id="1270940" name="AutoShape 156"/>
          <p:cNvCxnSpPr>
            <a:cxnSpLocks noChangeShapeType="1"/>
            <a:stCxn id="1270936" idx="2"/>
            <a:endCxn id="1270925" idx="0"/>
          </p:cNvCxnSpPr>
          <p:nvPr/>
        </p:nvCxnSpPr>
        <p:spPr bwMode="auto">
          <a:xfrm rot="16200000" flipH="1">
            <a:off x="8048625" y="3244851"/>
            <a:ext cx="604837" cy="531812"/>
          </a:xfrm>
          <a:prstGeom prst="bentConnector3">
            <a:avLst>
              <a:gd name="adj1" fmla="val 49870"/>
            </a:avLst>
          </a:prstGeom>
          <a:noFill/>
          <a:ln w="9525">
            <a:solidFill>
              <a:schemeClr val="accent2"/>
            </a:solidFill>
            <a:miter lim="800000"/>
            <a:headEnd/>
            <a:tailEnd/>
          </a:ln>
          <a:effectLst/>
        </p:spPr>
      </p:cxnSp>
      <p:sp>
        <p:nvSpPr>
          <p:cNvPr id="1270941" name="Rectangle 157"/>
          <p:cNvSpPr>
            <a:spLocks noChangeArrowheads="1"/>
          </p:cNvSpPr>
          <p:nvPr/>
        </p:nvSpPr>
        <p:spPr bwMode="auto">
          <a:xfrm>
            <a:off x="6453188" y="1992313"/>
            <a:ext cx="987425"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Opposition Class</a:t>
            </a:r>
          </a:p>
          <a:p>
            <a:pPr algn="ctr"/>
            <a:r>
              <a:rPr lang="en-US" sz="900" b="1">
                <a:solidFill>
                  <a:schemeClr val="accent2"/>
                </a:solidFill>
              </a:rPr>
              <a:t>Short Surface Stay</a:t>
            </a:r>
          </a:p>
        </p:txBody>
      </p:sp>
      <p:sp>
        <p:nvSpPr>
          <p:cNvPr id="1270942" name="Text Box 158"/>
          <p:cNvSpPr txBox="1">
            <a:spLocks noChangeArrowheads="1"/>
          </p:cNvSpPr>
          <p:nvPr/>
        </p:nvSpPr>
        <p:spPr bwMode="auto">
          <a:xfrm rot="-5400000">
            <a:off x="-25272" y="1940689"/>
            <a:ext cx="599819" cy="400110"/>
          </a:xfrm>
          <a:prstGeom prst="rect">
            <a:avLst/>
          </a:prstGeom>
          <a:noFill/>
          <a:ln w="9525" algn="ctr">
            <a:noFill/>
            <a:miter lim="800000"/>
            <a:headEnd/>
            <a:tailEnd/>
          </a:ln>
          <a:effectLst/>
        </p:spPr>
        <p:txBody>
          <a:bodyPr wrap="none">
            <a:spAutoFit/>
          </a:bodyPr>
          <a:lstStyle/>
          <a:p>
            <a:pPr algn="ctr"/>
            <a:r>
              <a:rPr lang="en-US" sz="1000" b="1">
                <a:solidFill>
                  <a:schemeClr val="accent2"/>
                </a:solidFill>
              </a:rPr>
              <a:t>Mission</a:t>
            </a:r>
          </a:p>
          <a:p>
            <a:pPr algn="ctr"/>
            <a:r>
              <a:rPr lang="en-US" sz="1000" b="1">
                <a:solidFill>
                  <a:schemeClr val="accent2"/>
                </a:solidFill>
              </a:rPr>
              <a:t>Type</a:t>
            </a:r>
          </a:p>
        </p:txBody>
      </p:sp>
      <p:cxnSp>
        <p:nvCxnSpPr>
          <p:cNvPr id="1270943" name="AutoShape 159"/>
          <p:cNvCxnSpPr>
            <a:cxnSpLocks noChangeShapeType="1"/>
            <a:stCxn id="1270941" idx="2"/>
            <a:endCxn id="1270935" idx="0"/>
          </p:cNvCxnSpPr>
          <p:nvPr/>
        </p:nvCxnSpPr>
        <p:spPr bwMode="auto">
          <a:xfrm rot="5400000">
            <a:off x="6150769" y="2107407"/>
            <a:ext cx="606425" cy="985837"/>
          </a:xfrm>
          <a:prstGeom prst="bentConnector3">
            <a:avLst>
              <a:gd name="adj1" fmla="val 50000"/>
            </a:avLst>
          </a:prstGeom>
          <a:noFill/>
          <a:ln w="9525">
            <a:solidFill>
              <a:schemeClr val="accent2"/>
            </a:solidFill>
            <a:miter lim="800000"/>
            <a:headEnd/>
            <a:tailEnd/>
          </a:ln>
          <a:effectLst/>
        </p:spPr>
      </p:cxnSp>
      <p:cxnSp>
        <p:nvCxnSpPr>
          <p:cNvPr id="1270944" name="AutoShape 160"/>
          <p:cNvCxnSpPr>
            <a:cxnSpLocks noChangeShapeType="1"/>
            <a:stCxn id="1270941" idx="2"/>
            <a:endCxn id="1270936" idx="0"/>
          </p:cNvCxnSpPr>
          <p:nvPr/>
        </p:nvCxnSpPr>
        <p:spPr bwMode="auto">
          <a:xfrm rot="16200000" flipH="1">
            <a:off x="7212806" y="2031207"/>
            <a:ext cx="606425" cy="1138238"/>
          </a:xfrm>
          <a:prstGeom prst="bentConnector3">
            <a:avLst>
              <a:gd name="adj1" fmla="val 50000"/>
            </a:avLst>
          </a:prstGeom>
          <a:noFill/>
          <a:ln w="9525">
            <a:solidFill>
              <a:schemeClr val="accent2"/>
            </a:solidFill>
            <a:miter lim="800000"/>
            <a:headEnd/>
            <a:tailEnd/>
          </a:ln>
          <a:effectLst/>
        </p:spPr>
      </p:cxnSp>
      <p:sp>
        <p:nvSpPr>
          <p:cNvPr id="1270945" name="Rectangle 161"/>
          <p:cNvSpPr>
            <a:spLocks noChangeArrowheads="1"/>
          </p:cNvSpPr>
          <p:nvPr/>
        </p:nvSpPr>
        <p:spPr bwMode="auto">
          <a:xfrm>
            <a:off x="4024313" y="1081088"/>
            <a:ext cx="1063625" cy="304800"/>
          </a:xfrm>
          <a:prstGeom prst="rect">
            <a:avLst/>
          </a:prstGeom>
          <a:noFill/>
          <a:ln w="9525" algn="ctr">
            <a:solidFill>
              <a:schemeClr val="accent2"/>
            </a:solidFill>
            <a:miter lim="800000"/>
            <a:headEnd/>
            <a:tailEnd/>
          </a:ln>
          <a:effectLst/>
        </p:spPr>
        <p:txBody>
          <a:bodyPr wrap="none" anchor="ctr"/>
          <a:lstStyle/>
          <a:p>
            <a:pPr algn="ctr"/>
            <a:r>
              <a:rPr lang="en-US" sz="900" b="1">
                <a:solidFill>
                  <a:schemeClr val="accent2"/>
                </a:solidFill>
              </a:rPr>
              <a:t>Human Exploration</a:t>
            </a:r>
          </a:p>
          <a:p>
            <a:pPr algn="ctr"/>
            <a:r>
              <a:rPr lang="en-US" sz="900" b="1">
                <a:solidFill>
                  <a:schemeClr val="accent2"/>
                </a:solidFill>
              </a:rPr>
              <a:t>Of Mars</a:t>
            </a:r>
          </a:p>
        </p:txBody>
      </p:sp>
      <p:sp>
        <p:nvSpPr>
          <p:cNvPr id="1270946" name="Rectangle 162"/>
          <p:cNvSpPr>
            <a:spLocks noChangeArrowheads="1"/>
          </p:cNvSpPr>
          <p:nvPr/>
        </p:nvSpPr>
        <p:spPr bwMode="auto">
          <a:xfrm>
            <a:off x="7818438" y="1992313"/>
            <a:ext cx="987425" cy="304800"/>
          </a:xfrm>
          <a:prstGeom prst="rect">
            <a:avLst/>
          </a:prstGeom>
          <a:noFill/>
          <a:ln w="9525" algn="ctr">
            <a:solidFill>
              <a:schemeClr val="accent2"/>
            </a:solidFill>
            <a:prstDash val="lgDash"/>
            <a:miter lim="800000"/>
            <a:headEnd/>
            <a:tailEnd/>
          </a:ln>
          <a:effectLst/>
        </p:spPr>
        <p:txBody>
          <a:bodyPr wrap="none" anchor="ctr"/>
          <a:lstStyle/>
          <a:p>
            <a:pPr algn="ctr"/>
            <a:r>
              <a:rPr lang="en-US" sz="900" b="1">
                <a:solidFill>
                  <a:schemeClr val="accent2"/>
                </a:solidFill>
              </a:rPr>
              <a:t>Special Case</a:t>
            </a:r>
          </a:p>
          <a:p>
            <a:pPr algn="ctr"/>
            <a:r>
              <a:rPr lang="en-US" sz="900" b="1">
                <a:solidFill>
                  <a:schemeClr val="accent2"/>
                </a:solidFill>
              </a:rPr>
              <a:t>1-year Round-trip</a:t>
            </a:r>
          </a:p>
        </p:txBody>
      </p:sp>
      <p:cxnSp>
        <p:nvCxnSpPr>
          <p:cNvPr id="1270947" name="AutoShape 163"/>
          <p:cNvCxnSpPr>
            <a:cxnSpLocks noChangeShapeType="1"/>
            <a:stCxn id="1270941" idx="3"/>
            <a:endCxn id="1270946" idx="1"/>
          </p:cNvCxnSpPr>
          <p:nvPr/>
        </p:nvCxnSpPr>
        <p:spPr bwMode="auto">
          <a:xfrm>
            <a:off x="7440613" y="2144713"/>
            <a:ext cx="377825" cy="0"/>
          </a:xfrm>
          <a:prstGeom prst="straightConnector1">
            <a:avLst/>
          </a:prstGeom>
          <a:noFill/>
          <a:ln w="9525">
            <a:solidFill>
              <a:schemeClr val="accent2"/>
            </a:solidFill>
            <a:round/>
            <a:headEnd/>
            <a:tailEnd type="triangle" w="med" len="med"/>
          </a:ln>
          <a:effectLst/>
        </p:spPr>
      </p:cxnSp>
      <p:sp>
        <p:nvSpPr>
          <p:cNvPr id="1271035" name="Rectangle 251"/>
          <p:cNvSpPr>
            <a:spLocks noGrp="1" noChangeArrowheads="1"/>
          </p:cNvSpPr>
          <p:nvPr>
            <p:ph type="title"/>
          </p:nvPr>
        </p:nvSpPr>
        <p:spPr/>
        <p:txBody>
          <a:bodyPr/>
          <a:lstStyle/>
          <a:p>
            <a:r>
              <a:rPr lang="en-US" dirty="0">
                <a:solidFill>
                  <a:srgbClr val="000000"/>
                </a:solidFill>
              </a:rPr>
              <a:t>Mars Design Reference Architecture 5.0</a:t>
            </a:r>
            <a:br>
              <a:rPr lang="en-US" dirty="0">
                <a:solidFill>
                  <a:srgbClr val="000000"/>
                </a:solidFill>
              </a:rPr>
            </a:br>
            <a:r>
              <a:rPr lang="en-US" dirty="0">
                <a:solidFill>
                  <a:srgbClr val="000000"/>
                </a:solidFill>
              </a:rPr>
              <a:t>Top-level Trade Tree</a:t>
            </a:r>
          </a:p>
        </p:txBody>
      </p:sp>
      <p:sp>
        <p:nvSpPr>
          <p:cNvPr id="1271010" name="Text Box 226"/>
          <p:cNvSpPr txBox="1">
            <a:spLocks noChangeArrowheads="1"/>
          </p:cNvSpPr>
          <p:nvPr/>
        </p:nvSpPr>
        <p:spPr bwMode="auto">
          <a:xfrm>
            <a:off x="6324600" y="6292850"/>
            <a:ext cx="2214563" cy="336550"/>
          </a:xfrm>
          <a:prstGeom prst="rect">
            <a:avLst/>
          </a:prstGeom>
          <a:noFill/>
          <a:ln w="9525">
            <a:noFill/>
            <a:miter lim="800000"/>
            <a:headEnd/>
            <a:tailEnd/>
          </a:ln>
          <a:effectLst/>
        </p:spPr>
        <p:txBody>
          <a:bodyPr wrap="none">
            <a:spAutoFit/>
          </a:bodyPr>
          <a:lstStyle/>
          <a:p>
            <a:pPr eaLnBrk="1" hangingPunct="1"/>
            <a:r>
              <a:rPr lang="en-US" sz="800" b="0">
                <a:solidFill>
                  <a:schemeClr val="accent2"/>
                </a:solidFill>
              </a:rPr>
              <a:t>NTR- Nuclear Thermal Rocket</a:t>
            </a:r>
          </a:p>
          <a:p>
            <a:pPr eaLnBrk="1" hangingPunct="1"/>
            <a:r>
              <a:rPr lang="en-US" sz="800" b="0">
                <a:solidFill>
                  <a:schemeClr val="accent2"/>
                </a:solidFill>
              </a:rPr>
              <a:t>Electric= Solar or Nuclear Electric Propulsion</a:t>
            </a:r>
          </a:p>
        </p:txBody>
      </p:sp>
      <p:sp>
        <p:nvSpPr>
          <p:cNvPr id="1271011" name="Rectangle 227"/>
          <p:cNvSpPr>
            <a:spLocks noChangeArrowheads="1"/>
          </p:cNvSpPr>
          <p:nvPr/>
        </p:nvSpPr>
        <p:spPr bwMode="auto">
          <a:xfrm>
            <a:off x="2279650" y="1992313"/>
            <a:ext cx="985838" cy="304800"/>
          </a:xfrm>
          <a:prstGeom prst="rect">
            <a:avLst/>
          </a:prstGeom>
          <a:noFill/>
          <a:ln w="9525" cap="flat" cmpd="sng" algn="ctr">
            <a:solidFill>
              <a:srgbClr val="C0504D"/>
            </a:solidFill>
            <a:prstDash val="solid"/>
            <a:miter lim="800000"/>
            <a:headEnd type="none" w="med" len="med"/>
            <a:tailEnd type="none" w="med" len="med"/>
          </a:ln>
          <a:effectLst/>
        </p:spPr>
        <p:txBody>
          <a:bodyPr wrap="none" anchor="ctr"/>
          <a:lstStyle/>
          <a:p>
            <a:pPr algn="ctr"/>
            <a:r>
              <a:rPr lang="en-US" sz="900" b="1">
                <a:solidFill>
                  <a:schemeClr val="accent2"/>
                </a:solidFill>
              </a:rPr>
              <a:t>Conjunction Class</a:t>
            </a:r>
          </a:p>
          <a:p>
            <a:pPr algn="ctr"/>
            <a:r>
              <a:rPr lang="en-US" sz="900" b="1">
                <a:solidFill>
                  <a:schemeClr val="accent2"/>
                </a:solidFill>
              </a:rPr>
              <a:t>Long Surface Stay</a:t>
            </a:r>
          </a:p>
        </p:txBody>
      </p:sp>
      <p:cxnSp>
        <p:nvCxnSpPr>
          <p:cNvPr id="1271019" name="AutoShape 235"/>
          <p:cNvCxnSpPr>
            <a:cxnSpLocks noChangeShapeType="1"/>
            <a:stCxn id="1270945" idx="2"/>
            <a:endCxn id="1270941" idx="0"/>
          </p:cNvCxnSpPr>
          <p:nvPr/>
        </p:nvCxnSpPr>
        <p:spPr bwMode="auto">
          <a:xfrm rot="16200000" flipH="1">
            <a:off x="5448300" y="493713"/>
            <a:ext cx="606425" cy="2390775"/>
          </a:xfrm>
          <a:prstGeom prst="bentConnector3">
            <a:avLst>
              <a:gd name="adj1" fmla="val 50000"/>
            </a:avLst>
          </a:prstGeom>
          <a:noFill/>
          <a:ln w="9525">
            <a:solidFill>
              <a:schemeClr val="accent2"/>
            </a:solidFill>
            <a:miter lim="800000"/>
            <a:headEnd/>
            <a:tailEnd/>
          </a:ln>
          <a:effectLst/>
        </p:spPr>
      </p:cxnSp>
      <p:cxnSp>
        <p:nvCxnSpPr>
          <p:cNvPr id="1271020" name="AutoShape 236"/>
          <p:cNvCxnSpPr>
            <a:cxnSpLocks noChangeShapeType="1"/>
            <a:stCxn id="1270945" idx="2"/>
            <a:endCxn id="1271011" idx="0"/>
          </p:cNvCxnSpPr>
          <p:nvPr/>
        </p:nvCxnSpPr>
        <p:spPr bwMode="auto">
          <a:xfrm rot="5400000">
            <a:off x="3368675" y="790576"/>
            <a:ext cx="592137" cy="1782762"/>
          </a:xfrm>
          <a:prstGeom prst="bentConnector3">
            <a:avLst>
              <a:gd name="adj1" fmla="val 51208"/>
            </a:avLst>
          </a:prstGeom>
          <a:noFill/>
          <a:ln w="9525" cap="flat" cmpd="sng" algn="ctr">
            <a:solidFill>
              <a:schemeClr val="accent2"/>
            </a:solidFill>
            <a:prstDash val="solid"/>
            <a:miter lim="800000"/>
            <a:headEnd type="none" w="med" len="med"/>
            <a:tailEnd type="none" w="med" len="med"/>
          </a:ln>
          <a:effectLst/>
        </p:spPr>
      </p:cxnSp>
      <p:cxnSp>
        <p:nvCxnSpPr>
          <p:cNvPr id="1271022" name="AutoShape 238"/>
          <p:cNvCxnSpPr>
            <a:cxnSpLocks noChangeShapeType="1"/>
            <a:stCxn id="1270797" idx="2"/>
            <a:endCxn id="1270791" idx="0"/>
          </p:cNvCxnSpPr>
          <p:nvPr/>
        </p:nvCxnSpPr>
        <p:spPr bwMode="auto">
          <a:xfrm rot="5400000">
            <a:off x="757238" y="4289425"/>
            <a:ext cx="579437" cy="265113"/>
          </a:xfrm>
          <a:prstGeom prst="bentConnector3">
            <a:avLst>
              <a:gd name="adj1" fmla="val 49861"/>
            </a:avLst>
          </a:prstGeom>
          <a:noFill/>
          <a:ln w="9525" cap="flat" cmpd="sng" algn="ctr">
            <a:solidFill>
              <a:srgbClr val="C0504D"/>
            </a:solidFill>
            <a:prstDash val="solid"/>
            <a:miter lim="800000"/>
            <a:headEnd type="none" w="med" len="med"/>
            <a:tailEnd type="none" w="med" len="med"/>
          </a:ln>
          <a:effectLst/>
        </p:spPr>
      </p:cxnSp>
      <p:cxnSp>
        <p:nvCxnSpPr>
          <p:cNvPr id="1271023" name="AutoShape 239"/>
          <p:cNvCxnSpPr>
            <a:cxnSpLocks noChangeShapeType="1"/>
            <a:stCxn id="1270930" idx="2"/>
            <a:endCxn id="1270797" idx="0"/>
          </p:cNvCxnSpPr>
          <p:nvPr/>
        </p:nvCxnSpPr>
        <p:spPr bwMode="auto">
          <a:xfrm rot="5400000">
            <a:off x="1156494" y="3245644"/>
            <a:ext cx="576263" cy="530225"/>
          </a:xfrm>
          <a:prstGeom prst="bentConnector3">
            <a:avLst>
              <a:gd name="adj1" fmla="val 49861"/>
            </a:avLst>
          </a:prstGeom>
          <a:noFill/>
          <a:ln w="9525" cap="flat" cmpd="sng" algn="ctr">
            <a:solidFill>
              <a:srgbClr val="C0504D"/>
            </a:solidFill>
            <a:prstDash val="solid"/>
            <a:miter lim="800000"/>
            <a:headEnd type="none" w="med" len="med"/>
            <a:tailEnd type="none" w="med" len="med"/>
          </a:ln>
          <a:effectLst/>
        </p:spPr>
      </p:cxnSp>
      <p:cxnSp>
        <p:nvCxnSpPr>
          <p:cNvPr id="1271034" name="AutoShape 250"/>
          <p:cNvCxnSpPr>
            <a:cxnSpLocks noChangeShapeType="1"/>
            <a:stCxn id="1271011" idx="2"/>
            <a:endCxn id="1270931" idx="0"/>
          </p:cNvCxnSpPr>
          <p:nvPr/>
        </p:nvCxnSpPr>
        <p:spPr bwMode="auto">
          <a:xfrm rot="16200000" flipH="1">
            <a:off x="3008313" y="2076450"/>
            <a:ext cx="592138" cy="1062037"/>
          </a:xfrm>
          <a:prstGeom prst="bentConnector3">
            <a:avLst>
              <a:gd name="adj1" fmla="val 48792"/>
            </a:avLst>
          </a:prstGeom>
          <a:noFill/>
          <a:ln w="9525">
            <a:solidFill>
              <a:schemeClr val="accent2"/>
            </a:solidFill>
            <a:miter lim="800000"/>
            <a:headEnd/>
            <a:tailEnd/>
          </a:ln>
          <a:effectLst/>
        </p:spPr>
      </p:cxnSp>
      <p:cxnSp>
        <p:nvCxnSpPr>
          <p:cNvPr id="1271021" name="AutoShape 237"/>
          <p:cNvCxnSpPr>
            <a:cxnSpLocks noChangeShapeType="1"/>
            <a:stCxn id="1271011" idx="2"/>
            <a:endCxn id="1270930" idx="0"/>
          </p:cNvCxnSpPr>
          <p:nvPr/>
        </p:nvCxnSpPr>
        <p:spPr bwMode="auto">
          <a:xfrm rot="5400000">
            <a:off x="1952626" y="2068512"/>
            <a:ext cx="577850" cy="1063625"/>
          </a:xfrm>
          <a:prstGeom prst="bentConnector3">
            <a:avLst>
              <a:gd name="adj1" fmla="val 50000"/>
            </a:avLst>
          </a:prstGeom>
          <a:noFill/>
          <a:ln w="9525" cap="flat" cmpd="sng" algn="ctr">
            <a:solidFill>
              <a:srgbClr val="C0504D"/>
            </a:solidFill>
            <a:prstDash val="solid"/>
            <a:miter lim="800000"/>
            <a:headEnd type="none" w="med" len="med"/>
            <a:tailEnd type="none" w="med" len="med"/>
          </a:ln>
          <a:effectLst/>
        </p:spPr>
      </p:cxnSp>
      <p:cxnSp>
        <p:nvCxnSpPr>
          <p:cNvPr id="1270801" name="AutoShape 17"/>
          <p:cNvCxnSpPr>
            <a:cxnSpLocks noChangeShapeType="1"/>
            <a:stCxn id="1270791" idx="2"/>
            <a:endCxn id="1270868" idx="3"/>
          </p:cNvCxnSpPr>
          <p:nvPr/>
        </p:nvCxnSpPr>
        <p:spPr bwMode="auto">
          <a:xfrm rot="5400000">
            <a:off x="542132" y="5263356"/>
            <a:ext cx="590550" cy="153987"/>
          </a:xfrm>
          <a:prstGeom prst="bentConnector3">
            <a:avLst>
              <a:gd name="adj1" fmla="val 48657"/>
            </a:avLst>
          </a:prstGeom>
          <a:noFill/>
          <a:ln w="9525" cap="flat" cmpd="sng" algn="ctr">
            <a:solidFill>
              <a:srgbClr val="C0504D"/>
            </a:solidFill>
            <a:prstDash val="solid"/>
            <a:miter lim="800000"/>
            <a:headEnd type="none" w="med" len="med"/>
            <a:tailEnd type="none" w="med" len="med"/>
          </a:ln>
          <a:effectLst/>
        </p:spPr>
      </p:cxnSp>
      <p:sp>
        <p:nvSpPr>
          <p:cNvPr id="232" name="TextBox 231"/>
          <p:cNvSpPr txBox="1"/>
          <p:nvPr/>
        </p:nvSpPr>
        <p:spPr>
          <a:xfrm>
            <a:off x="6985000" y="6794500"/>
            <a:ext cx="184666" cy="369332"/>
          </a:xfrm>
          <a:prstGeom prst="rect">
            <a:avLst/>
          </a:prstGeom>
          <a:noFill/>
        </p:spPr>
        <p:txBody>
          <a:bodyPr wrap="none" rtlCol="0">
            <a:spAutoFit/>
          </a:bodyPr>
          <a:lstStyle/>
          <a:p>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2"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230" name="Footer Placeholder 2"/>
          <p:cNvSpPr>
            <a:spLocks noGrp="1"/>
          </p:cNvSpPr>
          <p:nvPr>
            <p:ph type="ftr" sz="quarter" idx="4294967295"/>
          </p:nvPr>
        </p:nvSpPr>
        <p:spPr>
          <a:xfrm>
            <a:off x="3124200" y="6553200"/>
            <a:ext cx="2895600" cy="304800"/>
          </a:xfrm>
          <a:prstGeom prst="rect">
            <a:avLst/>
          </a:prstGeom>
        </p:spPr>
        <p:txBody>
          <a:bodyPr/>
          <a:lstStyle/>
          <a:p>
            <a:r>
              <a:rPr lang="en-US"/>
              <a:t> </a:t>
            </a:r>
          </a:p>
        </p:txBody>
      </p:sp>
      <p:sp>
        <p:nvSpPr>
          <p:cNvPr id="1270786" name="Rectangle 2"/>
          <p:cNvSpPr>
            <a:spLocks noChangeArrowheads="1"/>
          </p:cNvSpPr>
          <p:nvPr/>
        </p:nvSpPr>
        <p:spPr bwMode="auto">
          <a:xfrm>
            <a:off x="-15875" y="5332413"/>
            <a:ext cx="9144000" cy="909637"/>
          </a:xfrm>
          <a:prstGeom prst="rect">
            <a:avLst/>
          </a:prstGeom>
          <a:solidFill>
            <a:srgbClr val="CCFFCC">
              <a:alpha val="50000"/>
            </a:srgbClr>
          </a:solidFill>
          <a:ln w="9525" algn="ctr">
            <a:noFill/>
            <a:miter lim="800000"/>
            <a:headEnd/>
            <a:tailEnd/>
          </a:ln>
          <a:effectLst/>
        </p:spPr>
        <p:txBody>
          <a:bodyPr wrap="none" anchor="ctr"/>
          <a:lstStyle/>
          <a:p>
            <a:endParaRPr lang="en-US"/>
          </a:p>
        </p:txBody>
      </p:sp>
      <p:sp>
        <p:nvSpPr>
          <p:cNvPr id="1270787" name="Rectangle 3"/>
          <p:cNvSpPr>
            <a:spLocks noChangeArrowheads="1"/>
          </p:cNvSpPr>
          <p:nvPr/>
        </p:nvSpPr>
        <p:spPr bwMode="auto">
          <a:xfrm>
            <a:off x="0" y="1593850"/>
            <a:ext cx="9124950" cy="1006475"/>
          </a:xfrm>
          <a:prstGeom prst="rect">
            <a:avLst/>
          </a:prstGeom>
          <a:solidFill>
            <a:srgbClr val="FFFFCC">
              <a:alpha val="50000"/>
            </a:srgbClr>
          </a:solidFill>
          <a:ln w="9525" algn="ctr">
            <a:noFill/>
            <a:miter lim="800000"/>
            <a:headEnd/>
            <a:tailEnd/>
          </a:ln>
          <a:effectLst/>
        </p:spPr>
        <p:txBody>
          <a:bodyPr wrap="none" anchor="ctr"/>
          <a:lstStyle/>
          <a:p>
            <a:endParaRPr lang="en-US"/>
          </a:p>
        </p:txBody>
      </p:sp>
      <p:sp>
        <p:nvSpPr>
          <p:cNvPr id="1270788" name="Rectangle 4"/>
          <p:cNvSpPr>
            <a:spLocks noChangeArrowheads="1"/>
          </p:cNvSpPr>
          <p:nvPr/>
        </p:nvSpPr>
        <p:spPr bwMode="auto">
          <a:xfrm>
            <a:off x="-15875" y="2598738"/>
            <a:ext cx="9144000" cy="911225"/>
          </a:xfrm>
          <a:prstGeom prst="rect">
            <a:avLst/>
          </a:prstGeom>
          <a:solidFill>
            <a:srgbClr val="FFCCCC">
              <a:alpha val="50000"/>
            </a:srgbClr>
          </a:solidFill>
          <a:ln w="9525" algn="ctr">
            <a:noFill/>
            <a:miter lim="800000"/>
            <a:headEnd/>
            <a:tailEnd/>
          </a:ln>
          <a:effectLst/>
        </p:spPr>
        <p:txBody>
          <a:bodyPr wrap="none" anchor="ctr"/>
          <a:lstStyle/>
          <a:p>
            <a:endParaRPr lang="en-US"/>
          </a:p>
        </p:txBody>
      </p:sp>
      <p:sp>
        <p:nvSpPr>
          <p:cNvPr id="1270789" name="Rectangle 5"/>
          <p:cNvSpPr>
            <a:spLocks noChangeArrowheads="1"/>
          </p:cNvSpPr>
          <p:nvPr/>
        </p:nvSpPr>
        <p:spPr bwMode="auto">
          <a:xfrm>
            <a:off x="-15875" y="3516313"/>
            <a:ext cx="9144000" cy="911225"/>
          </a:xfrm>
          <a:prstGeom prst="rect">
            <a:avLst/>
          </a:prstGeom>
          <a:solidFill>
            <a:srgbClr val="CCFFFF">
              <a:alpha val="50000"/>
            </a:srgbClr>
          </a:solidFill>
          <a:ln w="9525" algn="ctr">
            <a:noFill/>
            <a:miter lim="800000"/>
            <a:headEnd/>
            <a:tailEnd/>
          </a:ln>
          <a:effectLst/>
        </p:spPr>
        <p:txBody>
          <a:bodyPr wrap="none" anchor="ctr"/>
          <a:lstStyle/>
          <a:p>
            <a:endParaRPr lang="en-US"/>
          </a:p>
        </p:txBody>
      </p:sp>
      <p:sp>
        <p:nvSpPr>
          <p:cNvPr id="1270790" name="Rectangle 6"/>
          <p:cNvSpPr>
            <a:spLocks noChangeArrowheads="1"/>
          </p:cNvSpPr>
          <p:nvPr/>
        </p:nvSpPr>
        <p:spPr bwMode="auto">
          <a:xfrm>
            <a:off x="-15875" y="4421188"/>
            <a:ext cx="9144000" cy="911225"/>
          </a:xfrm>
          <a:prstGeom prst="rect">
            <a:avLst/>
          </a:prstGeom>
          <a:solidFill>
            <a:srgbClr val="FFFFCC">
              <a:alpha val="50000"/>
            </a:srgbClr>
          </a:solidFill>
          <a:ln w="9525" algn="ctr">
            <a:noFill/>
            <a:miter lim="800000"/>
            <a:headEnd/>
            <a:tailEnd/>
          </a:ln>
          <a:effectLst/>
        </p:spPr>
        <p:txBody>
          <a:bodyPr wrap="none" anchor="ctr"/>
          <a:lstStyle/>
          <a:p>
            <a:endParaRPr lang="en-US"/>
          </a:p>
        </p:txBody>
      </p:sp>
      <p:sp>
        <p:nvSpPr>
          <p:cNvPr id="1270791" name="Rectangle 7"/>
          <p:cNvSpPr>
            <a:spLocks noChangeArrowheads="1"/>
          </p:cNvSpPr>
          <p:nvPr/>
        </p:nvSpPr>
        <p:spPr bwMode="auto">
          <a:xfrm>
            <a:off x="685800" y="4725988"/>
            <a:ext cx="455613" cy="304800"/>
          </a:xfrm>
          <a:prstGeom prst="rect">
            <a:avLst/>
          </a:prstGeom>
          <a:noFill/>
          <a:ln w="28575" algn="ctr">
            <a:solidFill>
              <a:srgbClr val="6699FF"/>
            </a:solidFill>
            <a:miter lim="800000"/>
            <a:headEnd/>
            <a:tailEnd/>
          </a:ln>
          <a:effectLst/>
        </p:spPr>
        <p:txBody>
          <a:bodyPr wrap="none" anchor="ctr"/>
          <a:lstStyle/>
          <a:p>
            <a:pPr algn="ctr"/>
            <a:r>
              <a:rPr lang="en-US" sz="1000" b="1">
                <a:solidFill>
                  <a:schemeClr val="accent2"/>
                </a:solidFill>
              </a:rPr>
              <a:t>ISRU</a:t>
            </a:r>
          </a:p>
        </p:txBody>
      </p:sp>
      <p:sp>
        <p:nvSpPr>
          <p:cNvPr id="1270792" name="Rectangle 8"/>
          <p:cNvSpPr>
            <a:spLocks noChangeArrowheads="1"/>
          </p:cNvSpPr>
          <p:nvPr/>
        </p:nvSpPr>
        <p:spPr bwMode="auto">
          <a:xfrm>
            <a:off x="1216025" y="4727575"/>
            <a:ext cx="455613"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sp>
        <p:nvSpPr>
          <p:cNvPr id="1270793" name="Text Box 9"/>
          <p:cNvSpPr txBox="1">
            <a:spLocks noChangeArrowheads="1"/>
          </p:cNvSpPr>
          <p:nvPr/>
        </p:nvSpPr>
        <p:spPr bwMode="auto">
          <a:xfrm rot="-5400000">
            <a:off x="-135741" y="5547847"/>
            <a:ext cx="954107" cy="523220"/>
          </a:xfrm>
          <a:prstGeom prst="rect">
            <a:avLst/>
          </a:prstGeom>
          <a:noFill/>
          <a:ln w="9525" algn="ctr">
            <a:noFill/>
            <a:miter lim="800000"/>
            <a:headEnd/>
            <a:tailEnd/>
          </a:ln>
          <a:effectLst/>
        </p:spPr>
        <p:txBody>
          <a:bodyPr wrap="none">
            <a:spAutoFit/>
          </a:bodyPr>
          <a:lstStyle/>
          <a:p>
            <a:pPr algn="ctr"/>
            <a:r>
              <a:rPr lang="en-US" sz="1000" b="1" dirty="0">
                <a:solidFill>
                  <a:schemeClr val="accent2"/>
                </a:solidFill>
              </a:rPr>
              <a:t>Interplanetary</a:t>
            </a:r>
          </a:p>
          <a:p>
            <a:pPr algn="ctr"/>
            <a:r>
              <a:rPr lang="en-US" sz="1000" b="1" dirty="0">
                <a:solidFill>
                  <a:schemeClr val="accent2"/>
                </a:solidFill>
              </a:rPr>
              <a:t>Propulsion</a:t>
            </a:r>
            <a:endParaRPr lang="en-US" sz="1000" b="1" dirty="0" smtClean="0">
              <a:solidFill>
                <a:schemeClr val="accent2"/>
              </a:solidFill>
            </a:endParaRPr>
          </a:p>
          <a:p>
            <a:pPr algn="ctr"/>
            <a:endParaRPr lang="en-US" sz="800" b="1" dirty="0">
              <a:solidFill>
                <a:srgbClr val="FF0000"/>
              </a:solidFill>
            </a:endParaRPr>
          </a:p>
        </p:txBody>
      </p:sp>
      <p:sp>
        <p:nvSpPr>
          <p:cNvPr id="1270794" name="Text Box 10"/>
          <p:cNvSpPr txBox="1">
            <a:spLocks noChangeArrowheads="1"/>
          </p:cNvSpPr>
          <p:nvPr/>
        </p:nvSpPr>
        <p:spPr bwMode="auto">
          <a:xfrm rot="-5400000">
            <a:off x="-145475" y="4664046"/>
            <a:ext cx="843400" cy="400110"/>
          </a:xfrm>
          <a:prstGeom prst="rect">
            <a:avLst/>
          </a:prstGeom>
          <a:noFill/>
          <a:ln w="9525" algn="ctr">
            <a:noFill/>
            <a:miter lim="800000"/>
            <a:headEnd/>
            <a:tailEnd/>
          </a:ln>
          <a:effectLst/>
        </p:spPr>
        <p:txBody>
          <a:bodyPr wrap="none">
            <a:spAutoFit/>
          </a:bodyPr>
          <a:lstStyle/>
          <a:p>
            <a:pPr algn="ctr"/>
            <a:r>
              <a:rPr lang="en-US" sz="1000" b="1">
                <a:solidFill>
                  <a:schemeClr val="accent2"/>
                </a:solidFill>
              </a:rPr>
              <a:t>Mars Ascent</a:t>
            </a:r>
          </a:p>
          <a:p>
            <a:pPr algn="ctr"/>
            <a:r>
              <a:rPr lang="en-US" sz="1000" b="1">
                <a:solidFill>
                  <a:schemeClr val="accent2"/>
                </a:solidFill>
              </a:rPr>
              <a:t>Propellant</a:t>
            </a:r>
          </a:p>
        </p:txBody>
      </p:sp>
      <p:sp>
        <p:nvSpPr>
          <p:cNvPr id="1270795" name="Text Box 11"/>
          <p:cNvSpPr txBox="1">
            <a:spLocks noChangeArrowheads="1"/>
          </p:cNvSpPr>
          <p:nvPr/>
        </p:nvSpPr>
        <p:spPr bwMode="auto">
          <a:xfrm rot="-5400000">
            <a:off x="-268287" y="3765520"/>
            <a:ext cx="1063625" cy="400110"/>
          </a:xfrm>
          <a:prstGeom prst="rect">
            <a:avLst/>
          </a:prstGeom>
          <a:noFill/>
          <a:ln w="9525" algn="ctr">
            <a:noFill/>
            <a:miter lim="800000"/>
            <a:headEnd/>
            <a:tailEnd/>
          </a:ln>
          <a:effectLst/>
        </p:spPr>
        <p:txBody>
          <a:bodyPr>
            <a:spAutoFit/>
          </a:bodyPr>
          <a:lstStyle/>
          <a:p>
            <a:pPr algn="ctr"/>
            <a:r>
              <a:rPr lang="en-US" sz="1000" b="1" dirty="0">
                <a:solidFill>
                  <a:schemeClr val="accent2"/>
                </a:solidFill>
              </a:rPr>
              <a:t>Mars Capture</a:t>
            </a:r>
          </a:p>
          <a:p>
            <a:pPr algn="ctr"/>
            <a:r>
              <a:rPr lang="en-US" sz="1000" b="1" dirty="0">
                <a:solidFill>
                  <a:schemeClr val="accent2"/>
                </a:solidFill>
              </a:rPr>
              <a:t>Method (Cargo)</a:t>
            </a:r>
          </a:p>
        </p:txBody>
      </p:sp>
      <p:sp>
        <p:nvSpPr>
          <p:cNvPr id="1270796" name="Text Box 12"/>
          <p:cNvSpPr txBox="1">
            <a:spLocks noChangeArrowheads="1"/>
          </p:cNvSpPr>
          <p:nvPr/>
        </p:nvSpPr>
        <p:spPr bwMode="auto">
          <a:xfrm rot="-5400000">
            <a:off x="-145497" y="2829689"/>
            <a:ext cx="840269" cy="400110"/>
          </a:xfrm>
          <a:prstGeom prst="rect">
            <a:avLst/>
          </a:prstGeom>
          <a:noFill/>
          <a:ln w="9525" algn="ctr">
            <a:noFill/>
            <a:miter lim="800000"/>
            <a:headEnd/>
            <a:tailEnd/>
          </a:ln>
          <a:effectLst/>
        </p:spPr>
        <p:txBody>
          <a:bodyPr wrap="none">
            <a:spAutoFit/>
          </a:bodyPr>
          <a:lstStyle/>
          <a:p>
            <a:pPr algn="ctr"/>
            <a:r>
              <a:rPr lang="en-US" sz="1000" b="1">
                <a:solidFill>
                  <a:schemeClr val="accent2"/>
                </a:solidFill>
              </a:rPr>
              <a:t>Cargo</a:t>
            </a:r>
          </a:p>
          <a:p>
            <a:pPr algn="ctr"/>
            <a:r>
              <a:rPr lang="en-US" sz="1000" b="1">
                <a:solidFill>
                  <a:schemeClr val="accent2"/>
                </a:solidFill>
              </a:rPr>
              <a:t>Deployment</a:t>
            </a:r>
          </a:p>
        </p:txBody>
      </p:sp>
      <p:sp>
        <p:nvSpPr>
          <p:cNvPr id="1270797" name="Rectangle 13"/>
          <p:cNvSpPr>
            <a:spLocks noChangeArrowheads="1"/>
          </p:cNvSpPr>
          <p:nvPr/>
        </p:nvSpPr>
        <p:spPr bwMode="auto">
          <a:xfrm>
            <a:off x="685800" y="3813175"/>
            <a:ext cx="985838" cy="304800"/>
          </a:xfrm>
          <a:prstGeom prst="rect">
            <a:avLst/>
          </a:prstGeom>
          <a:noFill/>
          <a:ln w="28575" algn="ctr">
            <a:solidFill>
              <a:srgbClr val="6699FF"/>
            </a:solidFill>
            <a:miter lim="800000"/>
            <a:headEnd/>
            <a:tailEnd/>
          </a:ln>
          <a:effectLst/>
        </p:spPr>
        <p:txBody>
          <a:bodyPr wrap="none" anchor="ctr"/>
          <a:lstStyle/>
          <a:p>
            <a:pPr algn="ctr"/>
            <a:r>
              <a:rPr lang="en-US" sz="1000" b="1">
                <a:solidFill>
                  <a:schemeClr val="accent2"/>
                </a:solidFill>
              </a:rPr>
              <a:t>Aerocapture</a:t>
            </a:r>
          </a:p>
        </p:txBody>
      </p:sp>
      <p:sp>
        <p:nvSpPr>
          <p:cNvPr id="1270798" name="Rectangle 14"/>
          <p:cNvSpPr>
            <a:spLocks noChangeArrowheads="1"/>
          </p:cNvSpPr>
          <p:nvPr/>
        </p:nvSpPr>
        <p:spPr bwMode="auto">
          <a:xfrm>
            <a:off x="1747838"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Propulsive</a:t>
            </a:r>
          </a:p>
        </p:txBody>
      </p:sp>
      <p:cxnSp>
        <p:nvCxnSpPr>
          <p:cNvPr id="1270799" name="AutoShape 15"/>
          <p:cNvCxnSpPr>
            <a:cxnSpLocks noChangeShapeType="1"/>
            <a:stCxn id="1270797" idx="2"/>
            <a:endCxn id="1270792" idx="0"/>
          </p:cNvCxnSpPr>
          <p:nvPr/>
        </p:nvCxnSpPr>
        <p:spPr bwMode="auto">
          <a:xfrm rot="16200000" flipH="1">
            <a:off x="1014413" y="4297363"/>
            <a:ext cx="595312" cy="265112"/>
          </a:xfrm>
          <a:prstGeom prst="bentConnector3">
            <a:avLst>
              <a:gd name="adj1" fmla="val 48801"/>
            </a:avLst>
          </a:prstGeom>
          <a:noFill/>
          <a:ln w="9525">
            <a:solidFill>
              <a:schemeClr val="accent2"/>
            </a:solidFill>
            <a:miter lim="800000"/>
            <a:headEnd/>
            <a:tailEnd/>
          </a:ln>
          <a:effectLst/>
        </p:spPr>
      </p:cxnSp>
      <p:cxnSp>
        <p:nvCxnSpPr>
          <p:cNvPr id="1270800" name="AutoShape 16"/>
          <p:cNvCxnSpPr>
            <a:cxnSpLocks noChangeShapeType="1"/>
            <a:stCxn id="1270791" idx="2"/>
            <a:endCxn id="1270869" idx="3"/>
          </p:cNvCxnSpPr>
          <p:nvPr/>
        </p:nvCxnSpPr>
        <p:spPr bwMode="auto">
          <a:xfrm rot="5400000">
            <a:off x="618332" y="5339556"/>
            <a:ext cx="590550" cy="1587"/>
          </a:xfrm>
          <a:prstGeom prst="bentConnector3">
            <a:avLst>
              <a:gd name="adj1" fmla="val 48657"/>
            </a:avLst>
          </a:prstGeom>
          <a:noFill/>
          <a:ln w="9525">
            <a:solidFill>
              <a:schemeClr val="accent2"/>
            </a:solidFill>
            <a:miter lim="800000"/>
            <a:headEnd/>
            <a:tailEnd/>
          </a:ln>
          <a:effectLst/>
        </p:spPr>
      </p:cxnSp>
      <p:cxnSp>
        <p:nvCxnSpPr>
          <p:cNvPr id="1270802" name="AutoShape 18"/>
          <p:cNvCxnSpPr>
            <a:cxnSpLocks noChangeShapeType="1"/>
            <a:stCxn id="1270791" idx="2"/>
            <a:endCxn id="1270870" idx="3"/>
          </p:cNvCxnSpPr>
          <p:nvPr/>
        </p:nvCxnSpPr>
        <p:spPr bwMode="auto">
          <a:xfrm rot="16200000" flipH="1">
            <a:off x="693738" y="5265737"/>
            <a:ext cx="590550" cy="149225"/>
          </a:xfrm>
          <a:prstGeom prst="bentConnector3">
            <a:avLst>
              <a:gd name="adj1" fmla="val 48657"/>
            </a:avLst>
          </a:prstGeom>
          <a:noFill/>
          <a:ln w="9525">
            <a:solidFill>
              <a:schemeClr val="accent2"/>
            </a:solidFill>
            <a:miter lim="800000"/>
            <a:headEnd/>
            <a:tailEnd/>
          </a:ln>
          <a:effectLst/>
        </p:spPr>
      </p:cxnSp>
      <p:cxnSp>
        <p:nvCxnSpPr>
          <p:cNvPr id="1270803" name="AutoShape 19"/>
          <p:cNvCxnSpPr>
            <a:cxnSpLocks noChangeShapeType="1"/>
            <a:stCxn id="1270792" idx="2"/>
            <a:endCxn id="1270871" idx="3"/>
          </p:cNvCxnSpPr>
          <p:nvPr/>
        </p:nvCxnSpPr>
        <p:spPr bwMode="auto">
          <a:xfrm rot="5400000">
            <a:off x="1066800" y="5257800"/>
            <a:ext cx="603250" cy="152400"/>
          </a:xfrm>
          <a:prstGeom prst="bentConnector3">
            <a:avLst>
              <a:gd name="adj1" fmla="val 49736"/>
            </a:avLst>
          </a:prstGeom>
          <a:noFill/>
          <a:ln w="9525">
            <a:solidFill>
              <a:schemeClr val="accent2"/>
            </a:solidFill>
            <a:miter lim="800000"/>
            <a:headEnd/>
            <a:tailEnd/>
          </a:ln>
          <a:effectLst/>
        </p:spPr>
      </p:cxnSp>
      <p:cxnSp>
        <p:nvCxnSpPr>
          <p:cNvPr id="1270804" name="AutoShape 20"/>
          <p:cNvCxnSpPr>
            <a:cxnSpLocks noChangeShapeType="1"/>
            <a:stCxn id="1270792" idx="2"/>
            <a:endCxn id="1270872" idx="3"/>
          </p:cNvCxnSpPr>
          <p:nvPr/>
        </p:nvCxnSpPr>
        <p:spPr bwMode="auto">
          <a:xfrm rot="5400000">
            <a:off x="1143000" y="5334000"/>
            <a:ext cx="603250" cy="0"/>
          </a:xfrm>
          <a:prstGeom prst="straightConnector1">
            <a:avLst/>
          </a:prstGeom>
          <a:noFill/>
          <a:ln w="9525">
            <a:solidFill>
              <a:schemeClr val="accent2"/>
            </a:solidFill>
            <a:round/>
            <a:headEnd/>
            <a:tailEnd/>
          </a:ln>
          <a:effectLst/>
        </p:spPr>
      </p:cxnSp>
      <p:cxnSp>
        <p:nvCxnSpPr>
          <p:cNvPr id="1270805" name="AutoShape 21"/>
          <p:cNvCxnSpPr>
            <a:cxnSpLocks noChangeShapeType="1"/>
            <a:stCxn id="1270792" idx="2"/>
            <a:endCxn id="1270873" idx="3"/>
          </p:cNvCxnSpPr>
          <p:nvPr/>
        </p:nvCxnSpPr>
        <p:spPr bwMode="auto">
          <a:xfrm rot="16200000" flipH="1">
            <a:off x="1218407" y="5258593"/>
            <a:ext cx="603250" cy="150813"/>
          </a:xfrm>
          <a:prstGeom prst="bentConnector3">
            <a:avLst>
              <a:gd name="adj1" fmla="val 49736"/>
            </a:avLst>
          </a:prstGeom>
          <a:noFill/>
          <a:ln w="9525">
            <a:solidFill>
              <a:schemeClr val="accent2"/>
            </a:solidFill>
            <a:miter lim="800000"/>
            <a:headEnd/>
            <a:tailEnd/>
          </a:ln>
          <a:effectLst/>
        </p:spPr>
      </p:cxnSp>
      <p:sp>
        <p:nvSpPr>
          <p:cNvPr id="1270806" name="Rectangle 22"/>
          <p:cNvSpPr>
            <a:spLocks noChangeArrowheads="1"/>
          </p:cNvSpPr>
          <p:nvPr/>
        </p:nvSpPr>
        <p:spPr bwMode="auto">
          <a:xfrm>
            <a:off x="1749425" y="4724400"/>
            <a:ext cx="455613"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ISRU</a:t>
            </a:r>
          </a:p>
        </p:txBody>
      </p:sp>
      <p:sp>
        <p:nvSpPr>
          <p:cNvPr id="1270807" name="Rectangle 23"/>
          <p:cNvSpPr>
            <a:spLocks noChangeArrowheads="1"/>
          </p:cNvSpPr>
          <p:nvPr/>
        </p:nvSpPr>
        <p:spPr bwMode="auto">
          <a:xfrm>
            <a:off x="2279650" y="4725988"/>
            <a:ext cx="455613"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cxnSp>
        <p:nvCxnSpPr>
          <p:cNvPr id="1270808" name="AutoShape 24"/>
          <p:cNvCxnSpPr>
            <a:cxnSpLocks noChangeShapeType="1"/>
            <a:stCxn id="1270806" idx="2"/>
            <a:endCxn id="1270875" idx="3"/>
          </p:cNvCxnSpPr>
          <p:nvPr/>
        </p:nvCxnSpPr>
        <p:spPr bwMode="auto">
          <a:xfrm rot="5400000">
            <a:off x="1674812" y="5332413"/>
            <a:ext cx="606425" cy="0"/>
          </a:xfrm>
          <a:prstGeom prst="straightConnector1">
            <a:avLst/>
          </a:prstGeom>
          <a:noFill/>
          <a:ln w="9525">
            <a:solidFill>
              <a:schemeClr val="accent2"/>
            </a:solidFill>
            <a:round/>
            <a:headEnd/>
            <a:tailEnd/>
          </a:ln>
          <a:effectLst/>
        </p:spPr>
      </p:cxnSp>
      <p:cxnSp>
        <p:nvCxnSpPr>
          <p:cNvPr id="1270809" name="AutoShape 25"/>
          <p:cNvCxnSpPr>
            <a:cxnSpLocks noChangeShapeType="1"/>
            <a:stCxn id="1270806" idx="2"/>
            <a:endCxn id="1270874" idx="3"/>
          </p:cNvCxnSpPr>
          <p:nvPr/>
        </p:nvCxnSpPr>
        <p:spPr bwMode="auto">
          <a:xfrm rot="5400000">
            <a:off x="1597819" y="5255419"/>
            <a:ext cx="606425" cy="153987"/>
          </a:xfrm>
          <a:prstGeom prst="bentConnector3">
            <a:avLst>
              <a:gd name="adj1" fmla="val 49736"/>
            </a:avLst>
          </a:prstGeom>
          <a:noFill/>
          <a:ln w="9525">
            <a:solidFill>
              <a:schemeClr val="accent2"/>
            </a:solidFill>
            <a:miter lim="800000"/>
            <a:headEnd/>
            <a:tailEnd/>
          </a:ln>
          <a:effectLst/>
        </p:spPr>
      </p:cxnSp>
      <p:cxnSp>
        <p:nvCxnSpPr>
          <p:cNvPr id="1270810" name="AutoShape 26"/>
          <p:cNvCxnSpPr>
            <a:cxnSpLocks noChangeShapeType="1"/>
            <a:stCxn id="1270806" idx="2"/>
            <a:endCxn id="1270876" idx="3"/>
          </p:cNvCxnSpPr>
          <p:nvPr/>
        </p:nvCxnSpPr>
        <p:spPr bwMode="auto">
          <a:xfrm rot="16200000" flipH="1">
            <a:off x="1749425" y="5257800"/>
            <a:ext cx="606425" cy="149225"/>
          </a:xfrm>
          <a:prstGeom prst="bentConnector3">
            <a:avLst>
              <a:gd name="adj1" fmla="val 49736"/>
            </a:avLst>
          </a:prstGeom>
          <a:noFill/>
          <a:ln w="9525">
            <a:solidFill>
              <a:schemeClr val="accent2"/>
            </a:solidFill>
            <a:miter lim="800000"/>
            <a:headEnd/>
            <a:tailEnd/>
          </a:ln>
          <a:effectLst/>
        </p:spPr>
      </p:cxnSp>
      <p:cxnSp>
        <p:nvCxnSpPr>
          <p:cNvPr id="1270811" name="AutoShape 27"/>
          <p:cNvCxnSpPr>
            <a:cxnSpLocks noChangeShapeType="1"/>
            <a:stCxn id="1270807" idx="2"/>
            <a:endCxn id="1270877" idx="3"/>
          </p:cNvCxnSpPr>
          <p:nvPr/>
        </p:nvCxnSpPr>
        <p:spPr bwMode="auto">
          <a:xfrm rot="5400000">
            <a:off x="2129631" y="5257007"/>
            <a:ext cx="604837" cy="152400"/>
          </a:xfrm>
          <a:prstGeom prst="bentConnector3">
            <a:avLst>
              <a:gd name="adj1" fmla="val 49870"/>
            </a:avLst>
          </a:prstGeom>
          <a:noFill/>
          <a:ln w="9525">
            <a:solidFill>
              <a:schemeClr val="accent2"/>
            </a:solidFill>
            <a:miter lim="800000"/>
            <a:headEnd/>
            <a:tailEnd/>
          </a:ln>
          <a:effectLst/>
        </p:spPr>
      </p:cxnSp>
      <p:cxnSp>
        <p:nvCxnSpPr>
          <p:cNvPr id="1270812" name="AutoShape 28"/>
          <p:cNvCxnSpPr>
            <a:cxnSpLocks noChangeShapeType="1"/>
            <a:stCxn id="1270807" idx="2"/>
            <a:endCxn id="1270878" idx="3"/>
          </p:cNvCxnSpPr>
          <p:nvPr/>
        </p:nvCxnSpPr>
        <p:spPr bwMode="auto">
          <a:xfrm rot="16200000" flipH="1">
            <a:off x="2206625" y="5332413"/>
            <a:ext cx="604837" cy="1588"/>
          </a:xfrm>
          <a:prstGeom prst="bentConnector3">
            <a:avLst>
              <a:gd name="adj1" fmla="val 49606"/>
            </a:avLst>
          </a:prstGeom>
          <a:noFill/>
          <a:ln w="9525">
            <a:solidFill>
              <a:schemeClr val="accent2"/>
            </a:solidFill>
            <a:miter lim="800000"/>
            <a:headEnd/>
            <a:tailEnd/>
          </a:ln>
          <a:effectLst/>
        </p:spPr>
      </p:cxnSp>
      <p:cxnSp>
        <p:nvCxnSpPr>
          <p:cNvPr id="1270813" name="AutoShape 29"/>
          <p:cNvCxnSpPr>
            <a:cxnSpLocks noChangeShapeType="1"/>
            <a:stCxn id="1270807" idx="2"/>
            <a:endCxn id="1270879" idx="3"/>
          </p:cNvCxnSpPr>
          <p:nvPr/>
        </p:nvCxnSpPr>
        <p:spPr bwMode="auto">
          <a:xfrm rot="16200000" flipH="1">
            <a:off x="2281238" y="5257800"/>
            <a:ext cx="604837" cy="150813"/>
          </a:xfrm>
          <a:prstGeom prst="bentConnector3">
            <a:avLst>
              <a:gd name="adj1" fmla="val 49870"/>
            </a:avLst>
          </a:prstGeom>
          <a:noFill/>
          <a:ln w="9525">
            <a:solidFill>
              <a:schemeClr val="accent2"/>
            </a:solidFill>
            <a:miter lim="800000"/>
            <a:headEnd/>
            <a:tailEnd/>
          </a:ln>
          <a:effectLst/>
        </p:spPr>
      </p:cxnSp>
      <p:sp>
        <p:nvSpPr>
          <p:cNvPr id="1270814" name="Rectangle 30"/>
          <p:cNvSpPr>
            <a:spLocks noChangeArrowheads="1"/>
          </p:cNvSpPr>
          <p:nvPr/>
        </p:nvSpPr>
        <p:spPr bwMode="auto">
          <a:xfrm>
            <a:off x="2811463" y="4724400"/>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ISRU</a:t>
            </a:r>
          </a:p>
        </p:txBody>
      </p:sp>
      <p:sp>
        <p:nvSpPr>
          <p:cNvPr id="1270815" name="Rectangle 31"/>
          <p:cNvSpPr>
            <a:spLocks noChangeArrowheads="1"/>
          </p:cNvSpPr>
          <p:nvPr/>
        </p:nvSpPr>
        <p:spPr bwMode="auto">
          <a:xfrm>
            <a:off x="3341688" y="4725988"/>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cxnSp>
        <p:nvCxnSpPr>
          <p:cNvPr id="1270816" name="AutoShape 32"/>
          <p:cNvCxnSpPr>
            <a:cxnSpLocks noChangeShapeType="1"/>
            <a:stCxn id="1270814" idx="2"/>
            <a:endCxn id="1270881" idx="3"/>
          </p:cNvCxnSpPr>
          <p:nvPr/>
        </p:nvCxnSpPr>
        <p:spPr bwMode="auto">
          <a:xfrm rot="5400000">
            <a:off x="2736850" y="5332413"/>
            <a:ext cx="606425" cy="0"/>
          </a:xfrm>
          <a:prstGeom prst="straightConnector1">
            <a:avLst/>
          </a:prstGeom>
          <a:noFill/>
          <a:ln w="9525">
            <a:solidFill>
              <a:schemeClr val="accent2"/>
            </a:solidFill>
            <a:round/>
            <a:headEnd/>
            <a:tailEnd/>
          </a:ln>
          <a:effectLst/>
        </p:spPr>
      </p:cxnSp>
      <p:cxnSp>
        <p:nvCxnSpPr>
          <p:cNvPr id="1270817" name="AutoShape 33"/>
          <p:cNvCxnSpPr>
            <a:cxnSpLocks noChangeShapeType="1"/>
            <a:stCxn id="1270814" idx="2"/>
            <a:endCxn id="1270880" idx="3"/>
          </p:cNvCxnSpPr>
          <p:nvPr/>
        </p:nvCxnSpPr>
        <p:spPr bwMode="auto">
          <a:xfrm rot="5400000">
            <a:off x="2659856" y="5255419"/>
            <a:ext cx="606425" cy="153988"/>
          </a:xfrm>
          <a:prstGeom prst="bentConnector3">
            <a:avLst>
              <a:gd name="adj1" fmla="val 49736"/>
            </a:avLst>
          </a:prstGeom>
          <a:noFill/>
          <a:ln w="9525">
            <a:solidFill>
              <a:schemeClr val="accent2"/>
            </a:solidFill>
            <a:miter lim="800000"/>
            <a:headEnd/>
            <a:tailEnd/>
          </a:ln>
          <a:effectLst/>
        </p:spPr>
      </p:cxnSp>
      <p:cxnSp>
        <p:nvCxnSpPr>
          <p:cNvPr id="1270818" name="AutoShape 34"/>
          <p:cNvCxnSpPr>
            <a:cxnSpLocks noChangeShapeType="1"/>
            <a:stCxn id="1270814" idx="2"/>
            <a:endCxn id="1270882" idx="3"/>
          </p:cNvCxnSpPr>
          <p:nvPr/>
        </p:nvCxnSpPr>
        <p:spPr bwMode="auto">
          <a:xfrm rot="16200000" flipH="1">
            <a:off x="2811463" y="5257800"/>
            <a:ext cx="606425" cy="149225"/>
          </a:xfrm>
          <a:prstGeom prst="bentConnector3">
            <a:avLst>
              <a:gd name="adj1" fmla="val 49736"/>
            </a:avLst>
          </a:prstGeom>
          <a:noFill/>
          <a:ln w="9525">
            <a:solidFill>
              <a:schemeClr val="accent2"/>
            </a:solidFill>
            <a:miter lim="800000"/>
            <a:headEnd/>
            <a:tailEnd/>
          </a:ln>
          <a:effectLst/>
        </p:spPr>
      </p:cxnSp>
      <p:cxnSp>
        <p:nvCxnSpPr>
          <p:cNvPr id="1270819" name="AutoShape 35"/>
          <p:cNvCxnSpPr>
            <a:cxnSpLocks noChangeShapeType="1"/>
            <a:stCxn id="1270815" idx="2"/>
            <a:endCxn id="1270883" idx="3"/>
          </p:cNvCxnSpPr>
          <p:nvPr/>
        </p:nvCxnSpPr>
        <p:spPr bwMode="auto">
          <a:xfrm rot="5400000">
            <a:off x="3191669" y="5257007"/>
            <a:ext cx="604837" cy="152400"/>
          </a:xfrm>
          <a:prstGeom prst="bentConnector3">
            <a:avLst>
              <a:gd name="adj1" fmla="val 49870"/>
            </a:avLst>
          </a:prstGeom>
          <a:noFill/>
          <a:ln w="9525">
            <a:solidFill>
              <a:schemeClr val="accent2"/>
            </a:solidFill>
            <a:miter lim="800000"/>
            <a:headEnd/>
            <a:tailEnd/>
          </a:ln>
          <a:effectLst/>
        </p:spPr>
      </p:cxnSp>
      <p:cxnSp>
        <p:nvCxnSpPr>
          <p:cNvPr id="1270820" name="AutoShape 36"/>
          <p:cNvCxnSpPr>
            <a:cxnSpLocks noChangeShapeType="1"/>
            <a:stCxn id="1270815" idx="2"/>
            <a:endCxn id="1270884" idx="3"/>
          </p:cNvCxnSpPr>
          <p:nvPr/>
        </p:nvCxnSpPr>
        <p:spPr bwMode="auto">
          <a:xfrm rot="16200000" flipH="1">
            <a:off x="3268663" y="5332413"/>
            <a:ext cx="604837" cy="1587"/>
          </a:xfrm>
          <a:prstGeom prst="bentConnector3">
            <a:avLst>
              <a:gd name="adj1" fmla="val 49606"/>
            </a:avLst>
          </a:prstGeom>
          <a:noFill/>
          <a:ln w="9525">
            <a:solidFill>
              <a:schemeClr val="accent2"/>
            </a:solidFill>
            <a:miter lim="800000"/>
            <a:headEnd/>
            <a:tailEnd/>
          </a:ln>
          <a:effectLst/>
        </p:spPr>
      </p:cxnSp>
      <p:cxnSp>
        <p:nvCxnSpPr>
          <p:cNvPr id="1270821" name="AutoShape 37"/>
          <p:cNvCxnSpPr>
            <a:cxnSpLocks noChangeShapeType="1"/>
            <a:stCxn id="1270815" idx="2"/>
            <a:endCxn id="1270885" idx="3"/>
          </p:cNvCxnSpPr>
          <p:nvPr/>
        </p:nvCxnSpPr>
        <p:spPr bwMode="auto">
          <a:xfrm rot="16200000" flipH="1">
            <a:off x="3343275" y="5257801"/>
            <a:ext cx="604837" cy="150812"/>
          </a:xfrm>
          <a:prstGeom prst="bentConnector3">
            <a:avLst>
              <a:gd name="adj1" fmla="val 49870"/>
            </a:avLst>
          </a:prstGeom>
          <a:noFill/>
          <a:ln w="9525">
            <a:solidFill>
              <a:schemeClr val="accent2"/>
            </a:solidFill>
            <a:miter lim="800000"/>
            <a:headEnd/>
            <a:tailEnd/>
          </a:ln>
          <a:effectLst/>
        </p:spPr>
      </p:cxnSp>
      <p:sp>
        <p:nvSpPr>
          <p:cNvPr id="1270822" name="Rectangle 38"/>
          <p:cNvSpPr>
            <a:spLocks noChangeArrowheads="1"/>
          </p:cNvSpPr>
          <p:nvPr/>
        </p:nvSpPr>
        <p:spPr bwMode="auto">
          <a:xfrm>
            <a:off x="3873500" y="4724400"/>
            <a:ext cx="455613"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ISRU</a:t>
            </a:r>
          </a:p>
        </p:txBody>
      </p:sp>
      <p:sp>
        <p:nvSpPr>
          <p:cNvPr id="1270823" name="Rectangle 39"/>
          <p:cNvSpPr>
            <a:spLocks noChangeArrowheads="1"/>
          </p:cNvSpPr>
          <p:nvPr/>
        </p:nvSpPr>
        <p:spPr bwMode="auto">
          <a:xfrm>
            <a:off x="4403725" y="4725988"/>
            <a:ext cx="455613"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cxnSp>
        <p:nvCxnSpPr>
          <p:cNvPr id="1270824" name="AutoShape 40"/>
          <p:cNvCxnSpPr>
            <a:cxnSpLocks noChangeShapeType="1"/>
            <a:stCxn id="1270822" idx="2"/>
            <a:endCxn id="1270887" idx="3"/>
          </p:cNvCxnSpPr>
          <p:nvPr/>
        </p:nvCxnSpPr>
        <p:spPr bwMode="auto">
          <a:xfrm rot="5400000">
            <a:off x="3798887" y="5332413"/>
            <a:ext cx="606425" cy="0"/>
          </a:xfrm>
          <a:prstGeom prst="straightConnector1">
            <a:avLst/>
          </a:prstGeom>
          <a:noFill/>
          <a:ln w="9525">
            <a:solidFill>
              <a:schemeClr val="accent2"/>
            </a:solidFill>
            <a:round/>
            <a:headEnd/>
            <a:tailEnd/>
          </a:ln>
          <a:effectLst/>
        </p:spPr>
      </p:cxnSp>
      <p:cxnSp>
        <p:nvCxnSpPr>
          <p:cNvPr id="1270825" name="AutoShape 41"/>
          <p:cNvCxnSpPr>
            <a:cxnSpLocks noChangeShapeType="1"/>
            <a:stCxn id="1270822" idx="2"/>
            <a:endCxn id="1270886" idx="3"/>
          </p:cNvCxnSpPr>
          <p:nvPr/>
        </p:nvCxnSpPr>
        <p:spPr bwMode="auto">
          <a:xfrm rot="5400000">
            <a:off x="3721894" y="5255419"/>
            <a:ext cx="606425" cy="153987"/>
          </a:xfrm>
          <a:prstGeom prst="bentConnector3">
            <a:avLst>
              <a:gd name="adj1" fmla="val 49736"/>
            </a:avLst>
          </a:prstGeom>
          <a:noFill/>
          <a:ln w="9525">
            <a:solidFill>
              <a:schemeClr val="accent2"/>
            </a:solidFill>
            <a:miter lim="800000"/>
            <a:headEnd/>
            <a:tailEnd/>
          </a:ln>
          <a:effectLst/>
        </p:spPr>
      </p:cxnSp>
      <p:cxnSp>
        <p:nvCxnSpPr>
          <p:cNvPr id="1270826" name="AutoShape 42"/>
          <p:cNvCxnSpPr>
            <a:cxnSpLocks noChangeShapeType="1"/>
            <a:stCxn id="1270822" idx="2"/>
            <a:endCxn id="1270888" idx="3"/>
          </p:cNvCxnSpPr>
          <p:nvPr/>
        </p:nvCxnSpPr>
        <p:spPr bwMode="auto">
          <a:xfrm rot="16200000" flipH="1">
            <a:off x="3873500" y="5257800"/>
            <a:ext cx="606425" cy="149225"/>
          </a:xfrm>
          <a:prstGeom prst="bentConnector3">
            <a:avLst>
              <a:gd name="adj1" fmla="val 49736"/>
            </a:avLst>
          </a:prstGeom>
          <a:noFill/>
          <a:ln w="9525">
            <a:solidFill>
              <a:schemeClr val="accent2"/>
            </a:solidFill>
            <a:miter lim="800000"/>
            <a:headEnd/>
            <a:tailEnd/>
          </a:ln>
          <a:effectLst/>
        </p:spPr>
      </p:cxnSp>
      <p:cxnSp>
        <p:nvCxnSpPr>
          <p:cNvPr id="1270827" name="AutoShape 43"/>
          <p:cNvCxnSpPr>
            <a:cxnSpLocks noChangeShapeType="1"/>
            <a:stCxn id="1270823" idx="2"/>
            <a:endCxn id="1270889" idx="3"/>
          </p:cNvCxnSpPr>
          <p:nvPr/>
        </p:nvCxnSpPr>
        <p:spPr bwMode="auto">
          <a:xfrm rot="5400000">
            <a:off x="4253706" y="5257007"/>
            <a:ext cx="604837" cy="152400"/>
          </a:xfrm>
          <a:prstGeom prst="bentConnector3">
            <a:avLst>
              <a:gd name="adj1" fmla="val 49870"/>
            </a:avLst>
          </a:prstGeom>
          <a:noFill/>
          <a:ln w="9525">
            <a:solidFill>
              <a:schemeClr val="accent2"/>
            </a:solidFill>
            <a:miter lim="800000"/>
            <a:headEnd/>
            <a:tailEnd/>
          </a:ln>
          <a:effectLst/>
        </p:spPr>
      </p:cxnSp>
      <p:cxnSp>
        <p:nvCxnSpPr>
          <p:cNvPr id="1270828" name="AutoShape 44"/>
          <p:cNvCxnSpPr>
            <a:cxnSpLocks noChangeShapeType="1"/>
            <a:stCxn id="1270823" idx="2"/>
            <a:endCxn id="1270890" idx="3"/>
          </p:cNvCxnSpPr>
          <p:nvPr/>
        </p:nvCxnSpPr>
        <p:spPr bwMode="auto">
          <a:xfrm rot="16200000" flipH="1">
            <a:off x="4330700" y="5332413"/>
            <a:ext cx="604837" cy="1588"/>
          </a:xfrm>
          <a:prstGeom prst="bentConnector3">
            <a:avLst>
              <a:gd name="adj1" fmla="val 49606"/>
            </a:avLst>
          </a:prstGeom>
          <a:noFill/>
          <a:ln w="9525">
            <a:solidFill>
              <a:schemeClr val="accent2"/>
            </a:solidFill>
            <a:miter lim="800000"/>
            <a:headEnd/>
            <a:tailEnd/>
          </a:ln>
          <a:effectLst/>
        </p:spPr>
      </p:cxnSp>
      <p:cxnSp>
        <p:nvCxnSpPr>
          <p:cNvPr id="1270829" name="AutoShape 45"/>
          <p:cNvCxnSpPr>
            <a:cxnSpLocks noChangeShapeType="1"/>
            <a:stCxn id="1270823" idx="2"/>
            <a:endCxn id="1270891" idx="3"/>
          </p:cNvCxnSpPr>
          <p:nvPr/>
        </p:nvCxnSpPr>
        <p:spPr bwMode="auto">
          <a:xfrm rot="16200000" flipH="1">
            <a:off x="4405313" y="5257800"/>
            <a:ext cx="604837" cy="150813"/>
          </a:xfrm>
          <a:prstGeom prst="bentConnector3">
            <a:avLst>
              <a:gd name="adj1" fmla="val 49870"/>
            </a:avLst>
          </a:prstGeom>
          <a:noFill/>
          <a:ln w="9525">
            <a:solidFill>
              <a:schemeClr val="accent2"/>
            </a:solidFill>
            <a:miter lim="800000"/>
            <a:headEnd/>
            <a:tailEnd/>
          </a:ln>
          <a:effectLst/>
        </p:spPr>
      </p:cxnSp>
      <p:cxnSp>
        <p:nvCxnSpPr>
          <p:cNvPr id="1270830" name="AutoShape 46"/>
          <p:cNvCxnSpPr>
            <a:cxnSpLocks noChangeShapeType="1"/>
            <a:stCxn id="1270798" idx="2"/>
            <a:endCxn id="1270806" idx="0"/>
          </p:cNvCxnSpPr>
          <p:nvPr/>
        </p:nvCxnSpPr>
        <p:spPr bwMode="auto">
          <a:xfrm rot="5400000">
            <a:off x="1806575" y="4289425"/>
            <a:ext cx="606425" cy="263525"/>
          </a:xfrm>
          <a:prstGeom prst="bentConnector3">
            <a:avLst>
              <a:gd name="adj1" fmla="val 50000"/>
            </a:avLst>
          </a:prstGeom>
          <a:noFill/>
          <a:ln w="9525">
            <a:solidFill>
              <a:schemeClr val="accent2"/>
            </a:solidFill>
            <a:miter lim="800000"/>
            <a:headEnd/>
            <a:tailEnd/>
          </a:ln>
          <a:effectLst/>
        </p:spPr>
      </p:cxnSp>
      <p:cxnSp>
        <p:nvCxnSpPr>
          <p:cNvPr id="1270831" name="AutoShape 47"/>
          <p:cNvCxnSpPr>
            <a:cxnSpLocks noChangeShapeType="1"/>
            <a:stCxn id="1270798" idx="2"/>
            <a:endCxn id="1270807" idx="0"/>
          </p:cNvCxnSpPr>
          <p:nvPr/>
        </p:nvCxnSpPr>
        <p:spPr bwMode="auto">
          <a:xfrm rot="16200000" flipH="1">
            <a:off x="2070893" y="4288632"/>
            <a:ext cx="608013" cy="266700"/>
          </a:xfrm>
          <a:prstGeom prst="bentConnector3">
            <a:avLst>
              <a:gd name="adj1" fmla="val 49870"/>
            </a:avLst>
          </a:prstGeom>
          <a:noFill/>
          <a:ln w="9525">
            <a:solidFill>
              <a:schemeClr val="accent2"/>
            </a:solidFill>
            <a:miter lim="800000"/>
            <a:headEnd/>
            <a:tailEnd/>
          </a:ln>
          <a:effectLst/>
        </p:spPr>
      </p:cxnSp>
      <p:sp>
        <p:nvSpPr>
          <p:cNvPr id="1270832" name="Rectangle 48"/>
          <p:cNvSpPr>
            <a:spLocks noChangeArrowheads="1"/>
          </p:cNvSpPr>
          <p:nvPr/>
        </p:nvSpPr>
        <p:spPr bwMode="auto">
          <a:xfrm>
            <a:off x="2811463"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Aerocapture</a:t>
            </a:r>
          </a:p>
        </p:txBody>
      </p:sp>
      <p:sp>
        <p:nvSpPr>
          <p:cNvPr id="1270833" name="Rectangle 49"/>
          <p:cNvSpPr>
            <a:spLocks noChangeArrowheads="1"/>
          </p:cNvSpPr>
          <p:nvPr/>
        </p:nvSpPr>
        <p:spPr bwMode="auto">
          <a:xfrm>
            <a:off x="3873500" y="3813175"/>
            <a:ext cx="985838"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Propulsive</a:t>
            </a:r>
          </a:p>
        </p:txBody>
      </p:sp>
      <p:cxnSp>
        <p:nvCxnSpPr>
          <p:cNvPr id="1270834" name="AutoShape 50"/>
          <p:cNvCxnSpPr>
            <a:cxnSpLocks noChangeShapeType="1"/>
            <a:stCxn id="1270832" idx="2"/>
            <a:endCxn id="1270814" idx="0"/>
          </p:cNvCxnSpPr>
          <p:nvPr/>
        </p:nvCxnSpPr>
        <p:spPr bwMode="auto">
          <a:xfrm rot="5400000">
            <a:off x="2869406" y="4288632"/>
            <a:ext cx="606425" cy="265112"/>
          </a:xfrm>
          <a:prstGeom prst="bentConnector3">
            <a:avLst>
              <a:gd name="adj1" fmla="val 50000"/>
            </a:avLst>
          </a:prstGeom>
          <a:noFill/>
          <a:ln w="9525">
            <a:solidFill>
              <a:schemeClr val="accent2"/>
            </a:solidFill>
            <a:miter lim="800000"/>
            <a:headEnd/>
            <a:tailEnd/>
          </a:ln>
          <a:effectLst/>
        </p:spPr>
      </p:cxnSp>
      <p:cxnSp>
        <p:nvCxnSpPr>
          <p:cNvPr id="1270835" name="AutoShape 51"/>
          <p:cNvCxnSpPr>
            <a:cxnSpLocks noChangeShapeType="1"/>
            <a:stCxn id="1270832" idx="2"/>
            <a:endCxn id="1270815" idx="0"/>
          </p:cNvCxnSpPr>
          <p:nvPr/>
        </p:nvCxnSpPr>
        <p:spPr bwMode="auto">
          <a:xfrm rot="16200000" flipH="1">
            <a:off x="3133725" y="4289425"/>
            <a:ext cx="608013" cy="265113"/>
          </a:xfrm>
          <a:prstGeom prst="bentConnector3">
            <a:avLst>
              <a:gd name="adj1" fmla="val 49870"/>
            </a:avLst>
          </a:prstGeom>
          <a:noFill/>
          <a:ln w="9525">
            <a:solidFill>
              <a:schemeClr val="accent2"/>
            </a:solidFill>
            <a:miter lim="800000"/>
            <a:headEnd/>
            <a:tailEnd/>
          </a:ln>
          <a:effectLst/>
        </p:spPr>
      </p:cxnSp>
      <p:cxnSp>
        <p:nvCxnSpPr>
          <p:cNvPr id="1270836" name="AutoShape 52"/>
          <p:cNvCxnSpPr>
            <a:cxnSpLocks noChangeShapeType="1"/>
            <a:stCxn id="1270833" idx="2"/>
            <a:endCxn id="1270822" idx="0"/>
          </p:cNvCxnSpPr>
          <p:nvPr/>
        </p:nvCxnSpPr>
        <p:spPr bwMode="auto">
          <a:xfrm rot="5400000">
            <a:off x="3931444" y="4288631"/>
            <a:ext cx="606425" cy="265113"/>
          </a:xfrm>
          <a:prstGeom prst="bentConnector3">
            <a:avLst>
              <a:gd name="adj1" fmla="val 50000"/>
            </a:avLst>
          </a:prstGeom>
          <a:noFill/>
          <a:ln w="9525">
            <a:solidFill>
              <a:schemeClr val="accent2"/>
            </a:solidFill>
            <a:miter lim="800000"/>
            <a:headEnd/>
            <a:tailEnd/>
          </a:ln>
          <a:effectLst/>
        </p:spPr>
      </p:cxnSp>
      <p:cxnSp>
        <p:nvCxnSpPr>
          <p:cNvPr id="1270837" name="AutoShape 53"/>
          <p:cNvCxnSpPr>
            <a:cxnSpLocks noChangeShapeType="1"/>
            <a:stCxn id="1270833" idx="2"/>
            <a:endCxn id="1270823" idx="0"/>
          </p:cNvCxnSpPr>
          <p:nvPr/>
        </p:nvCxnSpPr>
        <p:spPr bwMode="auto">
          <a:xfrm rot="16200000" flipH="1">
            <a:off x="4195762" y="4289426"/>
            <a:ext cx="608013" cy="265112"/>
          </a:xfrm>
          <a:prstGeom prst="bentConnector3">
            <a:avLst>
              <a:gd name="adj1" fmla="val 49870"/>
            </a:avLst>
          </a:prstGeom>
          <a:noFill/>
          <a:ln w="9525">
            <a:solidFill>
              <a:schemeClr val="accent2"/>
            </a:solidFill>
            <a:miter lim="800000"/>
            <a:headEnd/>
            <a:tailEnd/>
          </a:ln>
          <a:effectLst/>
        </p:spPr>
      </p:cxnSp>
      <p:sp>
        <p:nvSpPr>
          <p:cNvPr id="1270838" name="Rectangle 54"/>
          <p:cNvSpPr>
            <a:spLocks noChangeArrowheads="1"/>
          </p:cNvSpPr>
          <p:nvPr/>
        </p:nvSpPr>
        <p:spPr bwMode="auto">
          <a:xfrm>
            <a:off x="4935538" y="4727575"/>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ISRU</a:t>
            </a:r>
          </a:p>
        </p:txBody>
      </p:sp>
      <p:sp>
        <p:nvSpPr>
          <p:cNvPr id="1270839" name="Rectangle 55"/>
          <p:cNvSpPr>
            <a:spLocks noChangeArrowheads="1"/>
          </p:cNvSpPr>
          <p:nvPr/>
        </p:nvSpPr>
        <p:spPr bwMode="auto">
          <a:xfrm>
            <a:off x="5465763" y="4729163"/>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sp>
        <p:nvSpPr>
          <p:cNvPr id="1270840" name="Rectangle 56"/>
          <p:cNvSpPr>
            <a:spLocks noChangeArrowheads="1"/>
          </p:cNvSpPr>
          <p:nvPr/>
        </p:nvSpPr>
        <p:spPr bwMode="auto">
          <a:xfrm>
            <a:off x="4935538"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Aerocapture</a:t>
            </a:r>
          </a:p>
        </p:txBody>
      </p:sp>
      <p:sp>
        <p:nvSpPr>
          <p:cNvPr id="1270841" name="Rectangle 57"/>
          <p:cNvSpPr>
            <a:spLocks noChangeArrowheads="1"/>
          </p:cNvSpPr>
          <p:nvPr/>
        </p:nvSpPr>
        <p:spPr bwMode="auto">
          <a:xfrm>
            <a:off x="5997575" y="3813175"/>
            <a:ext cx="985838"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Propulsive</a:t>
            </a:r>
          </a:p>
        </p:txBody>
      </p:sp>
      <p:cxnSp>
        <p:nvCxnSpPr>
          <p:cNvPr id="1270842" name="AutoShape 58"/>
          <p:cNvCxnSpPr>
            <a:cxnSpLocks noChangeShapeType="1"/>
            <a:stCxn id="1270840" idx="2"/>
            <a:endCxn id="1270838" idx="0"/>
          </p:cNvCxnSpPr>
          <p:nvPr/>
        </p:nvCxnSpPr>
        <p:spPr bwMode="auto">
          <a:xfrm rot="5400000">
            <a:off x="4991894" y="4290219"/>
            <a:ext cx="609600" cy="265112"/>
          </a:xfrm>
          <a:prstGeom prst="bentConnector3">
            <a:avLst>
              <a:gd name="adj1" fmla="val 50000"/>
            </a:avLst>
          </a:prstGeom>
          <a:noFill/>
          <a:ln w="9525">
            <a:solidFill>
              <a:schemeClr val="accent2"/>
            </a:solidFill>
            <a:miter lim="800000"/>
            <a:headEnd/>
            <a:tailEnd/>
          </a:ln>
          <a:effectLst/>
        </p:spPr>
      </p:cxnSp>
      <p:cxnSp>
        <p:nvCxnSpPr>
          <p:cNvPr id="1270843" name="AutoShape 59"/>
          <p:cNvCxnSpPr>
            <a:cxnSpLocks noChangeShapeType="1"/>
            <a:stCxn id="1270840" idx="2"/>
            <a:endCxn id="1270839" idx="0"/>
          </p:cNvCxnSpPr>
          <p:nvPr/>
        </p:nvCxnSpPr>
        <p:spPr bwMode="auto">
          <a:xfrm rot="16200000" flipH="1">
            <a:off x="5256213" y="4291012"/>
            <a:ext cx="611188" cy="265113"/>
          </a:xfrm>
          <a:prstGeom prst="bentConnector3">
            <a:avLst>
              <a:gd name="adj1" fmla="val 49870"/>
            </a:avLst>
          </a:prstGeom>
          <a:noFill/>
          <a:ln w="9525">
            <a:solidFill>
              <a:schemeClr val="accent2"/>
            </a:solidFill>
            <a:miter lim="800000"/>
            <a:headEnd/>
            <a:tailEnd/>
          </a:ln>
          <a:effectLst/>
        </p:spPr>
      </p:cxnSp>
      <p:cxnSp>
        <p:nvCxnSpPr>
          <p:cNvPr id="1270844" name="AutoShape 60"/>
          <p:cNvCxnSpPr>
            <a:cxnSpLocks noChangeShapeType="1"/>
            <a:stCxn id="1270838" idx="2"/>
            <a:endCxn id="1270893" idx="3"/>
          </p:cNvCxnSpPr>
          <p:nvPr/>
        </p:nvCxnSpPr>
        <p:spPr bwMode="auto">
          <a:xfrm rot="5400000">
            <a:off x="4861719" y="5334794"/>
            <a:ext cx="604838" cy="0"/>
          </a:xfrm>
          <a:prstGeom prst="straightConnector1">
            <a:avLst/>
          </a:prstGeom>
          <a:noFill/>
          <a:ln w="9525">
            <a:solidFill>
              <a:schemeClr val="accent2"/>
            </a:solidFill>
            <a:round/>
            <a:headEnd/>
            <a:tailEnd/>
          </a:ln>
          <a:effectLst/>
        </p:spPr>
      </p:cxnSp>
      <p:cxnSp>
        <p:nvCxnSpPr>
          <p:cNvPr id="1270845" name="AutoShape 61"/>
          <p:cNvCxnSpPr>
            <a:cxnSpLocks noChangeShapeType="1"/>
            <a:stCxn id="1270838" idx="2"/>
            <a:endCxn id="1270892" idx="3"/>
          </p:cNvCxnSpPr>
          <p:nvPr/>
        </p:nvCxnSpPr>
        <p:spPr bwMode="auto">
          <a:xfrm rot="5400000">
            <a:off x="4784725" y="5257800"/>
            <a:ext cx="604838" cy="153988"/>
          </a:xfrm>
          <a:prstGeom prst="bentConnector3">
            <a:avLst>
              <a:gd name="adj1" fmla="val 49870"/>
            </a:avLst>
          </a:prstGeom>
          <a:noFill/>
          <a:ln w="9525">
            <a:solidFill>
              <a:schemeClr val="accent2"/>
            </a:solidFill>
            <a:miter lim="800000"/>
            <a:headEnd/>
            <a:tailEnd/>
          </a:ln>
          <a:effectLst/>
        </p:spPr>
      </p:cxnSp>
      <p:cxnSp>
        <p:nvCxnSpPr>
          <p:cNvPr id="1270846" name="AutoShape 62"/>
          <p:cNvCxnSpPr>
            <a:cxnSpLocks noChangeShapeType="1"/>
            <a:stCxn id="1270838" idx="2"/>
            <a:endCxn id="1270894" idx="3"/>
          </p:cNvCxnSpPr>
          <p:nvPr/>
        </p:nvCxnSpPr>
        <p:spPr bwMode="auto">
          <a:xfrm rot="16200000" flipH="1">
            <a:off x="4936332" y="5260181"/>
            <a:ext cx="604838" cy="149225"/>
          </a:xfrm>
          <a:prstGeom prst="bentConnector3">
            <a:avLst>
              <a:gd name="adj1" fmla="val 49870"/>
            </a:avLst>
          </a:prstGeom>
          <a:noFill/>
          <a:ln w="9525">
            <a:solidFill>
              <a:schemeClr val="accent2"/>
            </a:solidFill>
            <a:miter lim="800000"/>
            <a:headEnd/>
            <a:tailEnd/>
          </a:ln>
          <a:effectLst/>
        </p:spPr>
      </p:cxnSp>
      <p:cxnSp>
        <p:nvCxnSpPr>
          <p:cNvPr id="1270847" name="AutoShape 63"/>
          <p:cNvCxnSpPr>
            <a:cxnSpLocks noChangeShapeType="1"/>
            <a:stCxn id="1270839" idx="2"/>
            <a:endCxn id="1270895" idx="3"/>
          </p:cNvCxnSpPr>
          <p:nvPr/>
        </p:nvCxnSpPr>
        <p:spPr bwMode="auto">
          <a:xfrm rot="5400000">
            <a:off x="5316538" y="5259388"/>
            <a:ext cx="603250" cy="152400"/>
          </a:xfrm>
          <a:prstGeom prst="bentConnector3">
            <a:avLst>
              <a:gd name="adj1" fmla="val 49736"/>
            </a:avLst>
          </a:prstGeom>
          <a:noFill/>
          <a:ln w="9525">
            <a:solidFill>
              <a:schemeClr val="accent2"/>
            </a:solidFill>
            <a:miter lim="800000"/>
            <a:headEnd/>
            <a:tailEnd/>
          </a:ln>
          <a:effectLst/>
        </p:spPr>
      </p:cxnSp>
      <p:cxnSp>
        <p:nvCxnSpPr>
          <p:cNvPr id="1270848" name="AutoShape 64"/>
          <p:cNvCxnSpPr>
            <a:cxnSpLocks noChangeShapeType="1"/>
            <a:stCxn id="1270839" idx="2"/>
            <a:endCxn id="1270896" idx="3"/>
          </p:cNvCxnSpPr>
          <p:nvPr/>
        </p:nvCxnSpPr>
        <p:spPr bwMode="auto">
          <a:xfrm rot="16200000" flipH="1">
            <a:off x="5393532" y="5334794"/>
            <a:ext cx="603250" cy="1587"/>
          </a:xfrm>
          <a:prstGeom prst="bentConnector3">
            <a:avLst>
              <a:gd name="adj1" fmla="val 49736"/>
            </a:avLst>
          </a:prstGeom>
          <a:noFill/>
          <a:ln w="9525">
            <a:solidFill>
              <a:schemeClr val="accent2"/>
            </a:solidFill>
            <a:miter lim="800000"/>
            <a:headEnd/>
            <a:tailEnd/>
          </a:ln>
          <a:effectLst/>
        </p:spPr>
      </p:cxnSp>
      <p:cxnSp>
        <p:nvCxnSpPr>
          <p:cNvPr id="1270849" name="AutoShape 65"/>
          <p:cNvCxnSpPr>
            <a:cxnSpLocks noChangeShapeType="1"/>
            <a:stCxn id="1270839" idx="2"/>
            <a:endCxn id="1270897" idx="3"/>
          </p:cNvCxnSpPr>
          <p:nvPr/>
        </p:nvCxnSpPr>
        <p:spPr bwMode="auto">
          <a:xfrm rot="16200000" flipH="1">
            <a:off x="5468144" y="5260182"/>
            <a:ext cx="603250" cy="150812"/>
          </a:xfrm>
          <a:prstGeom prst="bentConnector3">
            <a:avLst>
              <a:gd name="adj1" fmla="val 49736"/>
            </a:avLst>
          </a:prstGeom>
          <a:noFill/>
          <a:ln w="9525">
            <a:solidFill>
              <a:schemeClr val="accent2"/>
            </a:solidFill>
            <a:miter lim="800000"/>
            <a:headEnd/>
            <a:tailEnd/>
          </a:ln>
          <a:effectLst/>
        </p:spPr>
      </p:cxnSp>
      <p:sp>
        <p:nvSpPr>
          <p:cNvPr id="1270850" name="Rectangle 66"/>
          <p:cNvSpPr>
            <a:spLocks noChangeArrowheads="1"/>
          </p:cNvSpPr>
          <p:nvPr/>
        </p:nvSpPr>
        <p:spPr bwMode="auto">
          <a:xfrm>
            <a:off x="5999163" y="4725988"/>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ISRU</a:t>
            </a:r>
          </a:p>
        </p:txBody>
      </p:sp>
      <p:sp>
        <p:nvSpPr>
          <p:cNvPr id="1270851" name="Rectangle 67"/>
          <p:cNvSpPr>
            <a:spLocks noChangeArrowheads="1"/>
          </p:cNvSpPr>
          <p:nvPr/>
        </p:nvSpPr>
        <p:spPr bwMode="auto">
          <a:xfrm>
            <a:off x="6529388" y="4727575"/>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cxnSp>
        <p:nvCxnSpPr>
          <p:cNvPr id="1270852" name="AutoShape 68"/>
          <p:cNvCxnSpPr>
            <a:cxnSpLocks noChangeShapeType="1"/>
            <a:stCxn id="1270850" idx="2"/>
            <a:endCxn id="1270899" idx="3"/>
          </p:cNvCxnSpPr>
          <p:nvPr/>
        </p:nvCxnSpPr>
        <p:spPr bwMode="auto">
          <a:xfrm rot="5400000">
            <a:off x="5924550" y="5332413"/>
            <a:ext cx="604837" cy="1588"/>
          </a:xfrm>
          <a:prstGeom prst="bentConnector3">
            <a:avLst>
              <a:gd name="adj1" fmla="val 49870"/>
            </a:avLst>
          </a:prstGeom>
          <a:noFill/>
          <a:ln w="9525">
            <a:solidFill>
              <a:schemeClr val="accent2"/>
            </a:solidFill>
            <a:miter lim="800000"/>
            <a:headEnd/>
            <a:tailEnd/>
          </a:ln>
          <a:effectLst/>
        </p:spPr>
      </p:cxnSp>
      <p:cxnSp>
        <p:nvCxnSpPr>
          <p:cNvPr id="1270853" name="AutoShape 69"/>
          <p:cNvCxnSpPr>
            <a:cxnSpLocks noChangeShapeType="1"/>
            <a:stCxn id="1270850" idx="2"/>
            <a:endCxn id="1270898" idx="3"/>
          </p:cNvCxnSpPr>
          <p:nvPr/>
        </p:nvCxnSpPr>
        <p:spPr bwMode="auto">
          <a:xfrm rot="5400000">
            <a:off x="5848350" y="5256213"/>
            <a:ext cx="604837" cy="153988"/>
          </a:xfrm>
          <a:prstGeom prst="bentConnector3">
            <a:avLst>
              <a:gd name="adj1" fmla="val 49870"/>
            </a:avLst>
          </a:prstGeom>
          <a:noFill/>
          <a:ln w="9525">
            <a:solidFill>
              <a:schemeClr val="accent2"/>
            </a:solidFill>
            <a:miter lim="800000"/>
            <a:headEnd/>
            <a:tailEnd/>
          </a:ln>
          <a:effectLst/>
        </p:spPr>
      </p:cxnSp>
      <p:cxnSp>
        <p:nvCxnSpPr>
          <p:cNvPr id="1270854" name="AutoShape 70"/>
          <p:cNvCxnSpPr>
            <a:cxnSpLocks noChangeShapeType="1"/>
            <a:stCxn id="1270850" idx="2"/>
            <a:endCxn id="1270900" idx="3"/>
          </p:cNvCxnSpPr>
          <p:nvPr/>
        </p:nvCxnSpPr>
        <p:spPr bwMode="auto">
          <a:xfrm rot="16200000" flipH="1">
            <a:off x="5999957" y="5258594"/>
            <a:ext cx="604837" cy="149225"/>
          </a:xfrm>
          <a:prstGeom prst="bentConnector3">
            <a:avLst>
              <a:gd name="adj1" fmla="val 49870"/>
            </a:avLst>
          </a:prstGeom>
          <a:noFill/>
          <a:ln w="9525">
            <a:solidFill>
              <a:schemeClr val="accent2"/>
            </a:solidFill>
            <a:miter lim="800000"/>
            <a:headEnd/>
            <a:tailEnd/>
          </a:ln>
          <a:effectLst/>
        </p:spPr>
      </p:cxnSp>
      <p:cxnSp>
        <p:nvCxnSpPr>
          <p:cNvPr id="1270855" name="AutoShape 71"/>
          <p:cNvCxnSpPr>
            <a:cxnSpLocks noChangeShapeType="1"/>
            <a:stCxn id="1270851" idx="2"/>
            <a:endCxn id="1270901" idx="3"/>
          </p:cNvCxnSpPr>
          <p:nvPr/>
        </p:nvCxnSpPr>
        <p:spPr bwMode="auto">
          <a:xfrm rot="5400000">
            <a:off x="6380163" y="5257800"/>
            <a:ext cx="603250" cy="152400"/>
          </a:xfrm>
          <a:prstGeom prst="bentConnector3">
            <a:avLst>
              <a:gd name="adj1" fmla="val 49736"/>
            </a:avLst>
          </a:prstGeom>
          <a:noFill/>
          <a:ln w="9525">
            <a:solidFill>
              <a:schemeClr val="accent2"/>
            </a:solidFill>
            <a:miter lim="800000"/>
            <a:headEnd/>
            <a:tailEnd/>
          </a:ln>
          <a:effectLst/>
        </p:spPr>
      </p:cxnSp>
      <p:cxnSp>
        <p:nvCxnSpPr>
          <p:cNvPr id="1270856" name="AutoShape 72"/>
          <p:cNvCxnSpPr>
            <a:cxnSpLocks noChangeShapeType="1"/>
            <a:stCxn id="1270851" idx="2"/>
            <a:endCxn id="1270902" idx="3"/>
          </p:cNvCxnSpPr>
          <p:nvPr/>
        </p:nvCxnSpPr>
        <p:spPr bwMode="auto">
          <a:xfrm rot="5400000">
            <a:off x="6456363" y="5334000"/>
            <a:ext cx="603250" cy="0"/>
          </a:xfrm>
          <a:prstGeom prst="straightConnector1">
            <a:avLst/>
          </a:prstGeom>
          <a:noFill/>
          <a:ln w="9525">
            <a:solidFill>
              <a:schemeClr val="accent2"/>
            </a:solidFill>
            <a:round/>
            <a:headEnd/>
            <a:tailEnd/>
          </a:ln>
          <a:effectLst/>
        </p:spPr>
      </p:cxnSp>
      <p:cxnSp>
        <p:nvCxnSpPr>
          <p:cNvPr id="1270857" name="AutoShape 73"/>
          <p:cNvCxnSpPr>
            <a:cxnSpLocks noChangeShapeType="1"/>
            <a:stCxn id="1270851" idx="2"/>
            <a:endCxn id="1270903" idx="3"/>
          </p:cNvCxnSpPr>
          <p:nvPr/>
        </p:nvCxnSpPr>
        <p:spPr bwMode="auto">
          <a:xfrm rot="16200000" flipH="1">
            <a:off x="6531769" y="5258594"/>
            <a:ext cx="603250" cy="150812"/>
          </a:xfrm>
          <a:prstGeom prst="bentConnector3">
            <a:avLst>
              <a:gd name="adj1" fmla="val 49736"/>
            </a:avLst>
          </a:prstGeom>
          <a:noFill/>
          <a:ln w="9525">
            <a:solidFill>
              <a:schemeClr val="accent2"/>
            </a:solidFill>
            <a:miter lim="800000"/>
            <a:headEnd/>
            <a:tailEnd/>
          </a:ln>
          <a:effectLst/>
        </p:spPr>
      </p:cxnSp>
      <p:sp>
        <p:nvSpPr>
          <p:cNvPr id="1270858" name="Rectangle 74"/>
          <p:cNvSpPr>
            <a:spLocks noChangeArrowheads="1"/>
          </p:cNvSpPr>
          <p:nvPr/>
        </p:nvSpPr>
        <p:spPr bwMode="auto">
          <a:xfrm>
            <a:off x="7061200" y="4725988"/>
            <a:ext cx="455613"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ISRU</a:t>
            </a:r>
          </a:p>
        </p:txBody>
      </p:sp>
      <p:sp>
        <p:nvSpPr>
          <p:cNvPr id="1270859" name="Rectangle 75"/>
          <p:cNvSpPr>
            <a:spLocks noChangeArrowheads="1"/>
          </p:cNvSpPr>
          <p:nvPr/>
        </p:nvSpPr>
        <p:spPr bwMode="auto">
          <a:xfrm>
            <a:off x="7591425" y="4727575"/>
            <a:ext cx="455613"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cxnSp>
        <p:nvCxnSpPr>
          <p:cNvPr id="1270860" name="AutoShape 76"/>
          <p:cNvCxnSpPr>
            <a:cxnSpLocks noChangeShapeType="1"/>
            <a:stCxn id="1270858" idx="2"/>
            <a:endCxn id="1270905" idx="3"/>
          </p:cNvCxnSpPr>
          <p:nvPr/>
        </p:nvCxnSpPr>
        <p:spPr bwMode="auto">
          <a:xfrm rot="5400000">
            <a:off x="6986588" y="5332413"/>
            <a:ext cx="604837" cy="1587"/>
          </a:xfrm>
          <a:prstGeom prst="bentConnector3">
            <a:avLst>
              <a:gd name="adj1" fmla="val 49870"/>
            </a:avLst>
          </a:prstGeom>
          <a:noFill/>
          <a:ln w="9525">
            <a:solidFill>
              <a:schemeClr val="accent2"/>
            </a:solidFill>
            <a:miter lim="800000"/>
            <a:headEnd/>
            <a:tailEnd/>
          </a:ln>
          <a:effectLst/>
        </p:spPr>
      </p:cxnSp>
      <p:cxnSp>
        <p:nvCxnSpPr>
          <p:cNvPr id="1270861" name="AutoShape 77"/>
          <p:cNvCxnSpPr>
            <a:cxnSpLocks noChangeShapeType="1"/>
            <a:stCxn id="1270858" idx="2"/>
            <a:endCxn id="1270904" idx="3"/>
          </p:cNvCxnSpPr>
          <p:nvPr/>
        </p:nvCxnSpPr>
        <p:spPr bwMode="auto">
          <a:xfrm rot="5400000">
            <a:off x="6910388" y="5256213"/>
            <a:ext cx="604837" cy="153987"/>
          </a:xfrm>
          <a:prstGeom prst="bentConnector3">
            <a:avLst>
              <a:gd name="adj1" fmla="val 49870"/>
            </a:avLst>
          </a:prstGeom>
          <a:noFill/>
          <a:ln w="9525">
            <a:solidFill>
              <a:schemeClr val="accent2"/>
            </a:solidFill>
            <a:miter lim="800000"/>
            <a:headEnd/>
            <a:tailEnd/>
          </a:ln>
          <a:effectLst/>
        </p:spPr>
      </p:cxnSp>
      <p:cxnSp>
        <p:nvCxnSpPr>
          <p:cNvPr id="1270862" name="AutoShape 78"/>
          <p:cNvCxnSpPr>
            <a:cxnSpLocks noChangeShapeType="1"/>
            <a:stCxn id="1270858" idx="2"/>
            <a:endCxn id="1270906" idx="3"/>
          </p:cNvCxnSpPr>
          <p:nvPr/>
        </p:nvCxnSpPr>
        <p:spPr bwMode="auto">
          <a:xfrm rot="16200000" flipH="1">
            <a:off x="7061994" y="5258594"/>
            <a:ext cx="604837" cy="149225"/>
          </a:xfrm>
          <a:prstGeom prst="bentConnector3">
            <a:avLst>
              <a:gd name="adj1" fmla="val 49870"/>
            </a:avLst>
          </a:prstGeom>
          <a:noFill/>
          <a:ln w="9525">
            <a:solidFill>
              <a:schemeClr val="accent2"/>
            </a:solidFill>
            <a:miter lim="800000"/>
            <a:headEnd/>
            <a:tailEnd/>
          </a:ln>
          <a:effectLst/>
        </p:spPr>
      </p:cxnSp>
      <p:cxnSp>
        <p:nvCxnSpPr>
          <p:cNvPr id="1270863" name="AutoShape 79"/>
          <p:cNvCxnSpPr>
            <a:cxnSpLocks noChangeShapeType="1"/>
            <a:stCxn id="1270859" idx="2"/>
            <a:endCxn id="1270907" idx="3"/>
          </p:cNvCxnSpPr>
          <p:nvPr/>
        </p:nvCxnSpPr>
        <p:spPr bwMode="auto">
          <a:xfrm rot="5400000">
            <a:off x="7442200" y="5257800"/>
            <a:ext cx="603250" cy="152400"/>
          </a:xfrm>
          <a:prstGeom prst="bentConnector3">
            <a:avLst>
              <a:gd name="adj1" fmla="val 49736"/>
            </a:avLst>
          </a:prstGeom>
          <a:noFill/>
          <a:ln w="9525">
            <a:solidFill>
              <a:schemeClr val="accent2"/>
            </a:solidFill>
            <a:miter lim="800000"/>
            <a:headEnd/>
            <a:tailEnd/>
          </a:ln>
          <a:effectLst/>
        </p:spPr>
      </p:cxnSp>
      <p:cxnSp>
        <p:nvCxnSpPr>
          <p:cNvPr id="1270864" name="AutoShape 80"/>
          <p:cNvCxnSpPr>
            <a:cxnSpLocks noChangeShapeType="1"/>
            <a:stCxn id="1270859" idx="2"/>
            <a:endCxn id="1270908" idx="3"/>
          </p:cNvCxnSpPr>
          <p:nvPr/>
        </p:nvCxnSpPr>
        <p:spPr bwMode="auto">
          <a:xfrm rot="5400000">
            <a:off x="7518400" y="5334000"/>
            <a:ext cx="603250" cy="0"/>
          </a:xfrm>
          <a:prstGeom prst="straightConnector1">
            <a:avLst/>
          </a:prstGeom>
          <a:noFill/>
          <a:ln w="9525">
            <a:solidFill>
              <a:schemeClr val="accent2"/>
            </a:solidFill>
            <a:round/>
            <a:headEnd/>
            <a:tailEnd/>
          </a:ln>
          <a:effectLst/>
        </p:spPr>
      </p:cxnSp>
      <p:cxnSp>
        <p:nvCxnSpPr>
          <p:cNvPr id="1270865" name="AutoShape 81"/>
          <p:cNvCxnSpPr>
            <a:cxnSpLocks noChangeShapeType="1"/>
            <a:stCxn id="1270859" idx="2"/>
            <a:endCxn id="1270909" idx="3"/>
          </p:cNvCxnSpPr>
          <p:nvPr/>
        </p:nvCxnSpPr>
        <p:spPr bwMode="auto">
          <a:xfrm rot="16200000" flipH="1">
            <a:off x="7593807" y="5258593"/>
            <a:ext cx="603250" cy="150813"/>
          </a:xfrm>
          <a:prstGeom prst="bentConnector3">
            <a:avLst>
              <a:gd name="adj1" fmla="val 49736"/>
            </a:avLst>
          </a:prstGeom>
          <a:noFill/>
          <a:ln w="9525">
            <a:solidFill>
              <a:schemeClr val="accent2"/>
            </a:solidFill>
            <a:miter lim="800000"/>
            <a:headEnd/>
            <a:tailEnd/>
          </a:ln>
          <a:effectLst/>
        </p:spPr>
      </p:cxnSp>
      <p:sp>
        <p:nvSpPr>
          <p:cNvPr id="1270866" name="Rectangle 82"/>
          <p:cNvSpPr>
            <a:spLocks noChangeArrowheads="1"/>
          </p:cNvSpPr>
          <p:nvPr/>
        </p:nvSpPr>
        <p:spPr bwMode="auto">
          <a:xfrm>
            <a:off x="8123238" y="4725988"/>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ISRU</a:t>
            </a:r>
          </a:p>
        </p:txBody>
      </p:sp>
      <p:sp>
        <p:nvSpPr>
          <p:cNvPr id="1270867" name="Rectangle 83"/>
          <p:cNvSpPr>
            <a:spLocks noChangeArrowheads="1"/>
          </p:cNvSpPr>
          <p:nvPr/>
        </p:nvSpPr>
        <p:spPr bwMode="auto">
          <a:xfrm>
            <a:off x="8653463" y="4727575"/>
            <a:ext cx="455612"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No</a:t>
            </a:r>
          </a:p>
          <a:p>
            <a:pPr algn="ctr"/>
            <a:r>
              <a:rPr lang="en-US" sz="1000" b="1">
                <a:solidFill>
                  <a:schemeClr val="accent2"/>
                </a:solidFill>
              </a:rPr>
              <a:t>ISRU</a:t>
            </a:r>
          </a:p>
        </p:txBody>
      </p:sp>
      <p:sp>
        <p:nvSpPr>
          <p:cNvPr id="1270868" name="Rectangle 84"/>
          <p:cNvSpPr>
            <a:spLocks noChangeArrowheads="1"/>
          </p:cNvSpPr>
          <p:nvPr/>
        </p:nvSpPr>
        <p:spPr bwMode="auto">
          <a:xfrm rot="-5400000">
            <a:off x="4579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69" name="Rectangle 85"/>
          <p:cNvSpPr>
            <a:spLocks noChangeArrowheads="1"/>
          </p:cNvSpPr>
          <p:nvPr/>
        </p:nvSpPr>
        <p:spPr bwMode="auto">
          <a:xfrm rot="-5400000">
            <a:off x="6103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0" name="Rectangle 86"/>
          <p:cNvSpPr>
            <a:spLocks noChangeArrowheads="1"/>
          </p:cNvSpPr>
          <p:nvPr/>
        </p:nvSpPr>
        <p:spPr bwMode="auto">
          <a:xfrm rot="-5400000">
            <a:off x="7612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71" name="Rectangle 87"/>
          <p:cNvSpPr>
            <a:spLocks noChangeArrowheads="1"/>
          </p:cNvSpPr>
          <p:nvPr/>
        </p:nvSpPr>
        <p:spPr bwMode="auto">
          <a:xfrm rot="-5400000">
            <a:off x="9898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72" name="Rectangle 88"/>
          <p:cNvSpPr>
            <a:spLocks noChangeArrowheads="1"/>
          </p:cNvSpPr>
          <p:nvPr/>
        </p:nvSpPr>
        <p:spPr bwMode="auto">
          <a:xfrm rot="-5400000">
            <a:off x="11422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3" name="Rectangle 89"/>
          <p:cNvSpPr>
            <a:spLocks noChangeArrowheads="1"/>
          </p:cNvSpPr>
          <p:nvPr/>
        </p:nvSpPr>
        <p:spPr bwMode="auto">
          <a:xfrm rot="-5400000">
            <a:off x="12930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74" name="Rectangle 90"/>
          <p:cNvSpPr>
            <a:spLocks noChangeArrowheads="1"/>
          </p:cNvSpPr>
          <p:nvPr/>
        </p:nvSpPr>
        <p:spPr bwMode="auto">
          <a:xfrm rot="-5400000">
            <a:off x="15216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75" name="Rectangle 91"/>
          <p:cNvSpPr>
            <a:spLocks noChangeArrowheads="1"/>
          </p:cNvSpPr>
          <p:nvPr/>
        </p:nvSpPr>
        <p:spPr bwMode="auto">
          <a:xfrm rot="-5400000">
            <a:off x="1673225" y="5861050"/>
            <a:ext cx="608013"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6" name="Rectangle 92"/>
          <p:cNvSpPr>
            <a:spLocks noChangeArrowheads="1"/>
          </p:cNvSpPr>
          <p:nvPr/>
        </p:nvSpPr>
        <p:spPr bwMode="auto">
          <a:xfrm rot="-5400000">
            <a:off x="18248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77" name="Rectangle 93"/>
          <p:cNvSpPr>
            <a:spLocks noChangeArrowheads="1"/>
          </p:cNvSpPr>
          <p:nvPr/>
        </p:nvSpPr>
        <p:spPr bwMode="auto">
          <a:xfrm rot="-5400000">
            <a:off x="20534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78" name="Rectangle 94"/>
          <p:cNvSpPr>
            <a:spLocks noChangeArrowheads="1"/>
          </p:cNvSpPr>
          <p:nvPr/>
        </p:nvSpPr>
        <p:spPr bwMode="auto">
          <a:xfrm rot="-5400000">
            <a:off x="2205037" y="5861051"/>
            <a:ext cx="608013"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79" name="Rectangle 95"/>
          <p:cNvSpPr>
            <a:spLocks noChangeArrowheads="1"/>
          </p:cNvSpPr>
          <p:nvPr/>
        </p:nvSpPr>
        <p:spPr bwMode="auto">
          <a:xfrm rot="-5400000">
            <a:off x="23566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0" name="Rectangle 96"/>
          <p:cNvSpPr>
            <a:spLocks noChangeArrowheads="1"/>
          </p:cNvSpPr>
          <p:nvPr/>
        </p:nvSpPr>
        <p:spPr bwMode="auto">
          <a:xfrm rot="-5400000">
            <a:off x="25836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81" name="Rectangle 97"/>
          <p:cNvSpPr>
            <a:spLocks noChangeArrowheads="1"/>
          </p:cNvSpPr>
          <p:nvPr/>
        </p:nvSpPr>
        <p:spPr bwMode="auto">
          <a:xfrm rot="-5400000">
            <a:off x="2735262" y="5861051"/>
            <a:ext cx="608013"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82" name="Rectangle 98"/>
          <p:cNvSpPr>
            <a:spLocks noChangeArrowheads="1"/>
          </p:cNvSpPr>
          <p:nvPr/>
        </p:nvSpPr>
        <p:spPr bwMode="auto">
          <a:xfrm rot="-5400000">
            <a:off x="28868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3" name="Rectangle 99"/>
          <p:cNvSpPr>
            <a:spLocks noChangeArrowheads="1"/>
          </p:cNvSpPr>
          <p:nvPr/>
        </p:nvSpPr>
        <p:spPr bwMode="auto">
          <a:xfrm rot="-5400000">
            <a:off x="31154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84" name="Rectangle 100"/>
          <p:cNvSpPr>
            <a:spLocks noChangeArrowheads="1"/>
          </p:cNvSpPr>
          <p:nvPr/>
        </p:nvSpPr>
        <p:spPr bwMode="auto">
          <a:xfrm rot="-5400000">
            <a:off x="3267075" y="5861050"/>
            <a:ext cx="608013"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85" name="Rectangle 101"/>
          <p:cNvSpPr>
            <a:spLocks noChangeArrowheads="1"/>
          </p:cNvSpPr>
          <p:nvPr/>
        </p:nvSpPr>
        <p:spPr bwMode="auto">
          <a:xfrm rot="-5400000">
            <a:off x="341868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6" name="Rectangle 102"/>
          <p:cNvSpPr>
            <a:spLocks noChangeArrowheads="1"/>
          </p:cNvSpPr>
          <p:nvPr/>
        </p:nvSpPr>
        <p:spPr bwMode="auto">
          <a:xfrm rot="-5400000">
            <a:off x="36456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87" name="Rectangle 103"/>
          <p:cNvSpPr>
            <a:spLocks noChangeArrowheads="1"/>
          </p:cNvSpPr>
          <p:nvPr/>
        </p:nvSpPr>
        <p:spPr bwMode="auto">
          <a:xfrm rot="-5400000">
            <a:off x="3797300" y="5861050"/>
            <a:ext cx="608013"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88" name="Rectangle 104"/>
          <p:cNvSpPr>
            <a:spLocks noChangeArrowheads="1"/>
          </p:cNvSpPr>
          <p:nvPr/>
        </p:nvSpPr>
        <p:spPr bwMode="auto">
          <a:xfrm rot="-5400000">
            <a:off x="39489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89" name="Rectangle 105"/>
          <p:cNvSpPr>
            <a:spLocks noChangeArrowheads="1"/>
          </p:cNvSpPr>
          <p:nvPr/>
        </p:nvSpPr>
        <p:spPr bwMode="auto">
          <a:xfrm rot="-5400000">
            <a:off x="41775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0" name="Rectangle 106"/>
          <p:cNvSpPr>
            <a:spLocks noChangeArrowheads="1"/>
          </p:cNvSpPr>
          <p:nvPr/>
        </p:nvSpPr>
        <p:spPr bwMode="auto">
          <a:xfrm rot="-5400000">
            <a:off x="4329112" y="5861051"/>
            <a:ext cx="608013"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91" name="Rectangle 107"/>
          <p:cNvSpPr>
            <a:spLocks noChangeArrowheads="1"/>
          </p:cNvSpPr>
          <p:nvPr/>
        </p:nvSpPr>
        <p:spPr bwMode="auto">
          <a:xfrm rot="-5400000">
            <a:off x="44807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92" name="Rectangle 108"/>
          <p:cNvSpPr>
            <a:spLocks noChangeArrowheads="1"/>
          </p:cNvSpPr>
          <p:nvPr/>
        </p:nvSpPr>
        <p:spPr bwMode="auto">
          <a:xfrm rot="-5400000">
            <a:off x="4707731" y="5863432"/>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3" name="Rectangle 109"/>
          <p:cNvSpPr>
            <a:spLocks noChangeArrowheads="1"/>
          </p:cNvSpPr>
          <p:nvPr/>
        </p:nvSpPr>
        <p:spPr bwMode="auto">
          <a:xfrm rot="-5400000">
            <a:off x="4859338" y="5862638"/>
            <a:ext cx="608012"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94" name="Rectangle 110"/>
          <p:cNvSpPr>
            <a:spLocks noChangeArrowheads="1"/>
          </p:cNvSpPr>
          <p:nvPr/>
        </p:nvSpPr>
        <p:spPr bwMode="auto">
          <a:xfrm rot="-5400000">
            <a:off x="5010944" y="5863431"/>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95" name="Rectangle 111"/>
          <p:cNvSpPr>
            <a:spLocks noChangeArrowheads="1"/>
          </p:cNvSpPr>
          <p:nvPr/>
        </p:nvSpPr>
        <p:spPr bwMode="auto">
          <a:xfrm rot="-5400000">
            <a:off x="5239544" y="5863431"/>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6" name="Rectangle 112"/>
          <p:cNvSpPr>
            <a:spLocks noChangeArrowheads="1"/>
          </p:cNvSpPr>
          <p:nvPr/>
        </p:nvSpPr>
        <p:spPr bwMode="auto">
          <a:xfrm rot="-5400000">
            <a:off x="5391151" y="5862637"/>
            <a:ext cx="608012"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897" name="Rectangle 113"/>
          <p:cNvSpPr>
            <a:spLocks noChangeArrowheads="1"/>
          </p:cNvSpPr>
          <p:nvPr/>
        </p:nvSpPr>
        <p:spPr bwMode="auto">
          <a:xfrm rot="-5400000">
            <a:off x="5542756" y="5863432"/>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898" name="Rectangle 114"/>
          <p:cNvSpPr>
            <a:spLocks noChangeArrowheads="1"/>
          </p:cNvSpPr>
          <p:nvPr/>
        </p:nvSpPr>
        <p:spPr bwMode="auto">
          <a:xfrm rot="-5400000">
            <a:off x="57713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899" name="Rectangle 115"/>
          <p:cNvSpPr>
            <a:spLocks noChangeArrowheads="1"/>
          </p:cNvSpPr>
          <p:nvPr/>
        </p:nvSpPr>
        <p:spPr bwMode="auto">
          <a:xfrm rot="-5400000">
            <a:off x="59237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0" name="Rectangle 116"/>
          <p:cNvSpPr>
            <a:spLocks noChangeArrowheads="1"/>
          </p:cNvSpPr>
          <p:nvPr/>
        </p:nvSpPr>
        <p:spPr bwMode="auto">
          <a:xfrm rot="-5400000">
            <a:off x="60745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01" name="Rectangle 117"/>
          <p:cNvSpPr>
            <a:spLocks noChangeArrowheads="1"/>
          </p:cNvSpPr>
          <p:nvPr/>
        </p:nvSpPr>
        <p:spPr bwMode="auto">
          <a:xfrm rot="-5400000">
            <a:off x="63031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02" name="Rectangle 118"/>
          <p:cNvSpPr>
            <a:spLocks noChangeArrowheads="1"/>
          </p:cNvSpPr>
          <p:nvPr/>
        </p:nvSpPr>
        <p:spPr bwMode="auto">
          <a:xfrm rot="-5400000">
            <a:off x="645556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3" name="Rectangle 119"/>
          <p:cNvSpPr>
            <a:spLocks noChangeArrowheads="1"/>
          </p:cNvSpPr>
          <p:nvPr/>
        </p:nvSpPr>
        <p:spPr bwMode="auto">
          <a:xfrm rot="-5400000">
            <a:off x="660638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04" name="Rectangle 120"/>
          <p:cNvSpPr>
            <a:spLocks noChangeArrowheads="1"/>
          </p:cNvSpPr>
          <p:nvPr/>
        </p:nvSpPr>
        <p:spPr bwMode="auto">
          <a:xfrm rot="-5400000">
            <a:off x="68333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05" name="Rectangle 121"/>
          <p:cNvSpPr>
            <a:spLocks noChangeArrowheads="1"/>
          </p:cNvSpPr>
          <p:nvPr/>
        </p:nvSpPr>
        <p:spPr bwMode="auto">
          <a:xfrm rot="-5400000">
            <a:off x="698579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6" name="Rectangle 122"/>
          <p:cNvSpPr>
            <a:spLocks noChangeArrowheads="1"/>
          </p:cNvSpPr>
          <p:nvPr/>
        </p:nvSpPr>
        <p:spPr bwMode="auto">
          <a:xfrm rot="-5400000">
            <a:off x="71366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07" name="Rectangle 123"/>
          <p:cNvSpPr>
            <a:spLocks noChangeArrowheads="1"/>
          </p:cNvSpPr>
          <p:nvPr/>
        </p:nvSpPr>
        <p:spPr bwMode="auto">
          <a:xfrm rot="-5400000">
            <a:off x="73652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08" name="Rectangle 124"/>
          <p:cNvSpPr>
            <a:spLocks noChangeArrowheads="1"/>
          </p:cNvSpPr>
          <p:nvPr/>
        </p:nvSpPr>
        <p:spPr bwMode="auto">
          <a:xfrm rot="-5400000">
            <a:off x="751760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09" name="Rectangle 125"/>
          <p:cNvSpPr>
            <a:spLocks noChangeArrowheads="1"/>
          </p:cNvSpPr>
          <p:nvPr/>
        </p:nvSpPr>
        <p:spPr bwMode="auto">
          <a:xfrm rot="-5400000">
            <a:off x="7668419"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10" name="Rectangle 126"/>
          <p:cNvSpPr>
            <a:spLocks noChangeArrowheads="1"/>
          </p:cNvSpPr>
          <p:nvPr/>
        </p:nvSpPr>
        <p:spPr bwMode="auto">
          <a:xfrm rot="-5400000">
            <a:off x="78954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11" name="Rectangle 127"/>
          <p:cNvSpPr>
            <a:spLocks noChangeArrowheads="1"/>
          </p:cNvSpPr>
          <p:nvPr/>
        </p:nvSpPr>
        <p:spPr bwMode="auto">
          <a:xfrm rot="-5400000">
            <a:off x="8047831"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12" name="Rectangle 128"/>
          <p:cNvSpPr>
            <a:spLocks noChangeArrowheads="1"/>
          </p:cNvSpPr>
          <p:nvPr/>
        </p:nvSpPr>
        <p:spPr bwMode="auto">
          <a:xfrm rot="-5400000">
            <a:off x="81986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sp>
        <p:nvSpPr>
          <p:cNvPr id="1270913" name="Rectangle 129"/>
          <p:cNvSpPr>
            <a:spLocks noChangeArrowheads="1"/>
          </p:cNvSpPr>
          <p:nvPr/>
        </p:nvSpPr>
        <p:spPr bwMode="auto">
          <a:xfrm rot="-5400000">
            <a:off x="84272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NTR</a:t>
            </a:r>
          </a:p>
        </p:txBody>
      </p:sp>
      <p:sp>
        <p:nvSpPr>
          <p:cNvPr id="1270914" name="Rectangle 130"/>
          <p:cNvSpPr>
            <a:spLocks noChangeArrowheads="1"/>
          </p:cNvSpPr>
          <p:nvPr/>
        </p:nvSpPr>
        <p:spPr bwMode="auto">
          <a:xfrm rot="-5400000">
            <a:off x="8579644" y="5861844"/>
            <a:ext cx="606425" cy="150813"/>
          </a:xfrm>
          <a:prstGeom prst="rect">
            <a:avLst/>
          </a:prstGeom>
          <a:noFill/>
          <a:ln w="9525" algn="ctr">
            <a:noFill/>
            <a:miter lim="800000"/>
            <a:headEnd/>
            <a:tailEnd/>
          </a:ln>
          <a:effectLst/>
        </p:spPr>
        <p:txBody>
          <a:bodyPr wrap="none" anchor="ctr"/>
          <a:lstStyle/>
          <a:p>
            <a:pPr algn="r"/>
            <a:r>
              <a:rPr lang="en-US" sz="1000" b="1">
                <a:solidFill>
                  <a:schemeClr val="accent2"/>
                </a:solidFill>
              </a:rPr>
              <a:t>Electric</a:t>
            </a:r>
          </a:p>
        </p:txBody>
      </p:sp>
      <p:sp>
        <p:nvSpPr>
          <p:cNvPr id="1270915" name="Rectangle 131"/>
          <p:cNvSpPr>
            <a:spLocks noChangeArrowheads="1"/>
          </p:cNvSpPr>
          <p:nvPr/>
        </p:nvSpPr>
        <p:spPr bwMode="auto">
          <a:xfrm rot="-5400000">
            <a:off x="8730456" y="5861845"/>
            <a:ext cx="606425" cy="150812"/>
          </a:xfrm>
          <a:prstGeom prst="rect">
            <a:avLst/>
          </a:prstGeom>
          <a:noFill/>
          <a:ln w="9525" algn="ctr">
            <a:noFill/>
            <a:miter lim="800000"/>
            <a:headEnd/>
            <a:tailEnd/>
          </a:ln>
          <a:effectLst/>
        </p:spPr>
        <p:txBody>
          <a:bodyPr wrap="none" anchor="ctr"/>
          <a:lstStyle/>
          <a:p>
            <a:pPr algn="r"/>
            <a:r>
              <a:rPr lang="en-US" sz="1000" b="1">
                <a:solidFill>
                  <a:schemeClr val="accent2"/>
                </a:solidFill>
              </a:rPr>
              <a:t>Chemical</a:t>
            </a:r>
          </a:p>
        </p:txBody>
      </p:sp>
      <p:cxnSp>
        <p:nvCxnSpPr>
          <p:cNvPr id="1270916" name="AutoShape 132"/>
          <p:cNvCxnSpPr>
            <a:cxnSpLocks noChangeShapeType="1"/>
            <a:stCxn id="1270866" idx="2"/>
            <a:endCxn id="1270911" idx="3"/>
          </p:cNvCxnSpPr>
          <p:nvPr/>
        </p:nvCxnSpPr>
        <p:spPr bwMode="auto">
          <a:xfrm rot="5400000">
            <a:off x="8048625" y="5332413"/>
            <a:ext cx="604837" cy="1588"/>
          </a:xfrm>
          <a:prstGeom prst="bentConnector3">
            <a:avLst>
              <a:gd name="adj1" fmla="val 49870"/>
            </a:avLst>
          </a:prstGeom>
          <a:noFill/>
          <a:ln w="9525">
            <a:solidFill>
              <a:schemeClr val="accent2"/>
            </a:solidFill>
            <a:miter lim="800000"/>
            <a:headEnd/>
            <a:tailEnd/>
          </a:ln>
          <a:effectLst/>
        </p:spPr>
      </p:cxnSp>
      <p:cxnSp>
        <p:nvCxnSpPr>
          <p:cNvPr id="1270917" name="AutoShape 133"/>
          <p:cNvCxnSpPr>
            <a:cxnSpLocks noChangeShapeType="1"/>
            <a:stCxn id="1270866" idx="2"/>
            <a:endCxn id="1270910" idx="3"/>
          </p:cNvCxnSpPr>
          <p:nvPr/>
        </p:nvCxnSpPr>
        <p:spPr bwMode="auto">
          <a:xfrm rot="5400000">
            <a:off x="7972425" y="5256213"/>
            <a:ext cx="604837" cy="153988"/>
          </a:xfrm>
          <a:prstGeom prst="bentConnector3">
            <a:avLst>
              <a:gd name="adj1" fmla="val 49870"/>
            </a:avLst>
          </a:prstGeom>
          <a:noFill/>
          <a:ln w="9525">
            <a:solidFill>
              <a:schemeClr val="accent2"/>
            </a:solidFill>
            <a:miter lim="800000"/>
            <a:headEnd/>
            <a:tailEnd/>
          </a:ln>
          <a:effectLst/>
        </p:spPr>
      </p:cxnSp>
      <p:cxnSp>
        <p:nvCxnSpPr>
          <p:cNvPr id="1270918" name="AutoShape 134"/>
          <p:cNvCxnSpPr>
            <a:cxnSpLocks noChangeShapeType="1"/>
            <a:stCxn id="1270866" idx="2"/>
            <a:endCxn id="1270912" idx="3"/>
          </p:cNvCxnSpPr>
          <p:nvPr/>
        </p:nvCxnSpPr>
        <p:spPr bwMode="auto">
          <a:xfrm rot="16200000" flipH="1">
            <a:off x="8124032" y="5258594"/>
            <a:ext cx="604837" cy="149225"/>
          </a:xfrm>
          <a:prstGeom prst="bentConnector3">
            <a:avLst>
              <a:gd name="adj1" fmla="val 49870"/>
            </a:avLst>
          </a:prstGeom>
          <a:noFill/>
          <a:ln w="9525">
            <a:solidFill>
              <a:schemeClr val="accent2"/>
            </a:solidFill>
            <a:miter lim="800000"/>
            <a:headEnd/>
            <a:tailEnd/>
          </a:ln>
          <a:effectLst/>
        </p:spPr>
      </p:cxnSp>
      <p:cxnSp>
        <p:nvCxnSpPr>
          <p:cNvPr id="1270919" name="AutoShape 135"/>
          <p:cNvCxnSpPr>
            <a:cxnSpLocks noChangeShapeType="1"/>
            <a:stCxn id="1270867" idx="2"/>
            <a:endCxn id="1270913" idx="3"/>
          </p:cNvCxnSpPr>
          <p:nvPr/>
        </p:nvCxnSpPr>
        <p:spPr bwMode="auto">
          <a:xfrm rot="5400000">
            <a:off x="8504238" y="5257800"/>
            <a:ext cx="603250" cy="152400"/>
          </a:xfrm>
          <a:prstGeom prst="bentConnector3">
            <a:avLst>
              <a:gd name="adj1" fmla="val 49736"/>
            </a:avLst>
          </a:prstGeom>
          <a:noFill/>
          <a:ln w="9525">
            <a:solidFill>
              <a:schemeClr val="accent2"/>
            </a:solidFill>
            <a:miter lim="800000"/>
            <a:headEnd/>
            <a:tailEnd/>
          </a:ln>
          <a:effectLst/>
        </p:spPr>
      </p:cxnSp>
      <p:cxnSp>
        <p:nvCxnSpPr>
          <p:cNvPr id="1270920" name="AutoShape 136"/>
          <p:cNvCxnSpPr>
            <a:cxnSpLocks noChangeShapeType="1"/>
            <a:stCxn id="1270867" idx="2"/>
            <a:endCxn id="1270914" idx="3"/>
          </p:cNvCxnSpPr>
          <p:nvPr/>
        </p:nvCxnSpPr>
        <p:spPr bwMode="auto">
          <a:xfrm rot="5400000">
            <a:off x="8580438" y="5334000"/>
            <a:ext cx="603250" cy="0"/>
          </a:xfrm>
          <a:prstGeom prst="straightConnector1">
            <a:avLst/>
          </a:prstGeom>
          <a:noFill/>
          <a:ln w="9525">
            <a:solidFill>
              <a:schemeClr val="accent2"/>
            </a:solidFill>
            <a:round/>
            <a:headEnd/>
            <a:tailEnd/>
          </a:ln>
          <a:effectLst/>
        </p:spPr>
      </p:cxnSp>
      <p:cxnSp>
        <p:nvCxnSpPr>
          <p:cNvPr id="1270921" name="AutoShape 137"/>
          <p:cNvCxnSpPr>
            <a:cxnSpLocks noChangeShapeType="1"/>
            <a:stCxn id="1270867" idx="2"/>
            <a:endCxn id="1270915" idx="3"/>
          </p:cNvCxnSpPr>
          <p:nvPr/>
        </p:nvCxnSpPr>
        <p:spPr bwMode="auto">
          <a:xfrm rot="16200000" flipH="1">
            <a:off x="8655844" y="5258594"/>
            <a:ext cx="603250" cy="150812"/>
          </a:xfrm>
          <a:prstGeom prst="bentConnector3">
            <a:avLst>
              <a:gd name="adj1" fmla="val 49736"/>
            </a:avLst>
          </a:prstGeom>
          <a:noFill/>
          <a:ln w="9525">
            <a:solidFill>
              <a:schemeClr val="accent2"/>
            </a:solidFill>
            <a:miter lim="800000"/>
            <a:headEnd/>
            <a:tailEnd/>
          </a:ln>
          <a:effectLst/>
        </p:spPr>
      </p:cxnSp>
      <p:cxnSp>
        <p:nvCxnSpPr>
          <p:cNvPr id="1270922" name="AutoShape 138"/>
          <p:cNvCxnSpPr>
            <a:cxnSpLocks noChangeShapeType="1"/>
            <a:stCxn id="1270841" idx="2"/>
            <a:endCxn id="1270850" idx="0"/>
          </p:cNvCxnSpPr>
          <p:nvPr/>
        </p:nvCxnSpPr>
        <p:spPr bwMode="auto">
          <a:xfrm rot="5400000">
            <a:off x="6055519" y="4290219"/>
            <a:ext cx="608013" cy="263525"/>
          </a:xfrm>
          <a:prstGeom prst="bentConnector3">
            <a:avLst>
              <a:gd name="adj1" fmla="val 49870"/>
            </a:avLst>
          </a:prstGeom>
          <a:noFill/>
          <a:ln w="9525">
            <a:solidFill>
              <a:schemeClr val="accent2"/>
            </a:solidFill>
            <a:miter lim="800000"/>
            <a:headEnd/>
            <a:tailEnd/>
          </a:ln>
          <a:effectLst/>
        </p:spPr>
      </p:cxnSp>
      <p:cxnSp>
        <p:nvCxnSpPr>
          <p:cNvPr id="1270923" name="AutoShape 139"/>
          <p:cNvCxnSpPr>
            <a:cxnSpLocks noChangeShapeType="1"/>
            <a:stCxn id="1270841" idx="2"/>
            <a:endCxn id="1270851" idx="0"/>
          </p:cNvCxnSpPr>
          <p:nvPr/>
        </p:nvCxnSpPr>
        <p:spPr bwMode="auto">
          <a:xfrm rot="16200000" flipH="1">
            <a:off x="6319838" y="4289425"/>
            <a:ext cx="609600" cy="266700"/>
          </a:xfrm>
          <a:prstGeom prst="bentConnector3">
            <a:avLst>
              <a:gd name="adj1" fmla="val 50000"/>
            </a:avLst>
          </a:prstGeom>
          <a:noFill/>
          <a:ln w="9525">
            <a:solidFill>
              <a:schemeClr val="accent2"/>
            </a:solidFill>
            <a:miter lim="800000"/>
            <a:headEnd/>
            <a:tailEnd/>
          </a:ln>
          <a:effectLst/>
        </p:spPr>
      </p:cxnSp>
      <p:sp>
        <p:nvSpPr>
          <p:cNvPr id="1270924" name="Rectangle 140"/>
          <p:cNvSpPr>
            <a:spLocks noChangeArrowheads="1"/>
          </p:cNvSpPr>
          <p:nvPr/>
        </p:nvSpPr>
        <p:spPr bwMode="auto">
          <a:xfrm>
            <a:off x="7061200" y="3813175"/>
            <a:ext cx="985838"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Aerocapture</a:t>
            </a:r>
          </a:p>
        </p:txBody>
      </p:sp>
      <p:sp>
        <p:nvSpPr>
          <p:cNvPr id="1270925" name="Rectangle 141"/>
          <p:cNvSpPr>
            <a:spLocks noChangeArrowheads="1"/>
          </p:cNvSpPr>
          <p:nvPr/>
        </p:nvSpPr>
        <p:spPr bwMode="auto">
          <a:xfrm>
            <a:off x="8123238" y="3813175"/>
            <a:ext cx="985837"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Propulsive</a:t>
            </a:r>
          </a:p>
        </p:txBody>
      </p:sp>
      <p:cxnSp>
        <p:nvCxnSpPr>
          <p:cNvPr id="1270926" name="AutoShape 142"/>
          <p:cNvCxnSpPr>
            <a:cxnSpLocks noChangeShapeType="1"/>
            <a:stCxn id="1270924" idx="2"/>
            <a:endCxn id="1270858" idx="0"/>
          </p:cNvCxnSpPr>
          <p:nvPr/>
        </p:nvCxnSpPr>
        <p:spPr bwMode="auto">
          <a:xfrm rot="5400000">
            <a:off x="7118350" y="4289425"/>
            <a:ext cx="608013" cy="265113"/>
          </a:xfrm>
          <a:prstGeom prst="bentConnector3">
            <a:avLst>
              <a:gd name="adj1" fmla="val 49870"/>
            </a:avLst>
          </a:prstGeom>
          <a:noFill/>
          <a:ln w="9525">
            <a:solidFill>
              <a:schemeClr val="accent2"/>
            </a:solidFill>
            <a:miter lim="800000"/>
            <a:headEnd/>
            <a:tailEnd/>
          </a:ln>
          <a:effectLst/>
        </p:spPr>
      </p:cxnSp>
      <p:cxnSp>
        <p:nvCxnSpPr>
          <p:cNvPr id="1270927" name="AutoShape 143"/>
          <p:cNvCxnSpPr>
            <a:cxnSpLocks noChangeShapeType="1"/>
            <a:stCxn id="1270924" idx="2"/>
            <a:endCxn id="1270859" idx="0"/>
          </p:cNvCxnSpPr>
          <p:nvPr/>
        </p:nvCxnSpPr>
        <p:spPr bwMode="auto">
          <a:xfrm rot="16200000" flipH="1">
            <a:off x="7382669" y="4290219"/>
            <a:ext cx="609600" cy="265112"/>
          </a:xfrm>
          <a:prstGeom prst="bentConnector3">
            <a:avLst>
              <a:gd name="adj1" fmla="val 50000"/>
            </a:avLst>
          </a:prstGeom>
          <a:noFill/>
          <a:ln w="9525">
            <a:solidFill>
              <a:schemeClr val="accent2"/>
            </a:solidFill>
            <a:miter lim="800000"/>
            <a:headEnd/>
            <a:tailEnd/>
          </a:ln>
          <a:effectLst/>
        </p:spPr>
      </p:cxnSp>
      <p:cxnSp>
        <p:nvCxnSpPr>
          <p:cNvPr id="1270928" name="AutoShape 144"/>
          <p:cNvCxnSpPr>
            <a:cxnSpLocks noChangeShapeType="1"/>
            <a:stCxn id="1270925" idx="2"/>
            <a:endCxn id="1270866" idx="0"/>
          </p:cNvCxnSpPr>
          <p:nvPr/>
        </p:nvCxnSpPr>
        <p:spPr bwMode="auto">
          <a:xfrm rot="5400000">
            <a:off x="8180387" y="4289426"/>
            <a:ext cx="608013" cy="265112"/>
          </a:xfrm>
          <a:prstGeom prst="bentConnector3">
            <a:avLst>
              <a:gd name="adj1" fmla="val 49870"/>
            </a:avLst>
          </a:prstGeom>
          <a:noFill/>
          <a:ln w="9525">
            <a:solidFill>
              <a:schemeClr val="accent2"/>
            </a:solidFill>
            <a:miter lim="800000"/>
            <a:headEnd/>
            <a:tailEnd/>
          </a:ln>
          <a:effectLst/>
        </p:spPr>
      </p:cxnSp>
      <p:cxnSp>
        <p:nvCxnSpPr>
          <p:cNvPr id="1270929" name="AutoShape 145"/>
          <p:cNvCxnSpPr>
            <a:cxnSpLocks noChangeShapeType="1"/>
            <a:stCxn id="1270925" idx="2"/>
            <a:endCxn id="1270867" idx="0"/>
          </p:cNvCxnSpPr>
          <p:nvPr/>
        </p:nvCxnSpPr>
        <p:spPr bwMode="auto">
          <a:xfrm rot="16200000" flipH="1">
            <a:off x="8444707" y="4290218"/>
            <a:ext cx="609600" cy="265113"/>
          </a:xfrm>
          <a:prstGeom prst="bentConnector3">
            <a:avLst>
              <a:gd name="adj1" fmla="val 50000"/>
            </a:avLst>
          </a:prstGeom>
          <a:noFill/>
          <a:ln w="9525">
            <a:solidFill>
              <a:schemeClr val="accent2"/>
            </a:solidFill>
            <a:miter lim="800000"/>
            <a:headEnd/>
            <a:tailEnd/>
          </a:ln>
          <a:effectLst/>
        </p:spPr>
      </p:cxnSp>
      <p:sp>
        <p:nvSpPr>
          <p:cNvPr id="1270930" name="Rectangle 146"/>
          <p:cNvSpPr>
            <a:spLocks noChangeArrowheads="1"/>
          </p:cNvSpPr>
          <p:nvPr/>
        </p:nvSpPr>
        <p:spPr bwMode="auto">
          <a:xfrm>
            <a:off x="1216025" y="2903538"/>
            <a:ext cx="987425" cy="304800"/>
          </a:xfrm>
          <a:prstGeom prst="rect">
            <a:avLst/>
          </a:prstGeom>
          <a:noFill/>
          <a:ln w="28575" algn="ctr">
            <a:solidFill>
              <a:srgbClr val="6699FF"/>
            </a:solidFill>
            <a:miter lim="800000"/>
            <a:headEnd/>
            <a:tailEnd/>
          </a:ln>
          <a:effectLst/>
        </p:spPr>
        <p:txBody>
          <a:bodyPr wrap="none" anchor="ctr"/>
          <a:lstStyle/>
          <a:p>
            <a:pPr algn="ctr"/>
            <a:r>
              <a:rPr lang="en-US" sz="1000" b="1">
                <a:solidFill>
                  <a:schemeClr val="accent2"/>
                </a:solidFill>
              </a:rPr>
              <a:t>Pre-Deploy</a:t>
            </a:r>
          </a:p>
        </p:txBody>
      </p:sp>
      <p:sp>
        <p:nvSpPr>
          <p:cNvPr id="1270931" name="Rectangle 147"/>
          <p:cNvSpPr>
            <a:spLocks noChangeArrowheads="1"/>
          </p:cNvSpPr>
          <p:nvPr/>
        </p:nvSpPr>
        <p:spPr bwMode="auto">
          <a:xfrm>
            <a:off x="3341688" y="2903538"/>
            <a:ext cx="987425"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All-up</a:t>
            </a:r>
          </a:p>
        </p:txBody>
      </p:sp>
      <p:cxnSp>
        <p:nvCxnSpPr>
          <p:cNvPr id="1270932" name="AutoShape 148"/>
          <p:cNvCxnSpPr>
            <a:cxnSpLocks noChangeShapeType="1"/>
            <a:stCxn id="1270930" idx="2"/>
            <a:endCxn id="1270798" idx="0"/>
          </p:cNvCxnSpPr>
          <p:nvPr/>
        </p:nvCxnSpPr>
        <p:spPr bwMode="auto">
          <a:xfrm rot="16200000" flipH="1">
            <a:off x="1680369" y="3251994"/>
            <a:ext cx="590550" cy="531812"/>
          </a:xfrm>
          <a:prstGeom prst="bentConnector3">
            <a:avLst>
              <a:gd name="adj1" fmla="val 48657"/>
            </a:avLst>
          </a:prstGeom>
          <a:noFill/>
          <a:ln w="9525">
            <a:solidFill>
              <a:schemeClr val="accent2"/>
            </a:solidFill>
            <a:miter lim="800000"/>
            <a:headEnd/>
            <a:tailEnd/>
          </a:ln>
          <a:effectLst/>
        </p:spPr>
      </p:cxnSp>
      <p:cxnSp>
        <p:nvCxnSpPr>
          <p:cNvPr id="1270933" name="AutoShape 149"/>
          <p:cNvCxnSpPr>
            <a:cxnSpLocks noChangeShapeType="1"/>
            <a:stCxn id="1270931" idx="2"/>
            <a:endCxn id="1270832" idx="0"/>
          </p:cNvCxnSpPr>
          <p:nvPr/>
        </p:nvCxnSpPr>
        <p:spPr bwMode="auto">
          <a:xfrm rot="5400000">
            <a:off x="3267869" y="3245644"/>
            <a:ext cx="604837" cy="530225"/>
          </a:xfrm>
          <a:prstGeom prst="bentConnector3">
            <a:avLst>
              <a:gd name="adj1" fmla="val 49870"/>
            </a:avLst>
          </a:prstGeom>
          <a:noFill/>
          <a:ln w="9525">
            <a:solidFill>
              <a:schemeClr val="accent2"/>
            </a:solidFill>
            <a:miter lim="800000"/>
            <a:headEnd/>
            <a:tailEnd/>
          </a:ln>
          <a:effectLst/>
        </p:spPr>
      </p:cxnSp>
      <p:cxnSp>
        <p:nvCxnSpPr>
          <p:cNvPr id="1270934" name="AutoShape 150"/>
          <p:cNvCxnSpPr>
            <a:cxnSpLocks noChangeShapeType="1"/>
            <a:stCxn id="1270931" idx="2"/>
            <a:endCxn id="1270833" idx="0"/>
          </p:cNvCxnSpPr>
          <p:nvPr/>
        </p:nvCxnSpPr>
        <p:spPr bwMode="auto">
          <a:xfrm rot="16200000" flipH="1">
            <a:off x="3798888" y="3244850"/>
            <a:ext cx="604837" cy="531813"/>
          </a:xfrm>
          <a:prstGeom prst="bentConnector3">
            <a:avLst>
              <a:gd name="adj1" fmla="val 49870"/>
            </a:avLst>
          </a:prstGeom>
          <a:noFill/>
          <a:ln w="9525">
            <a:solidFill>
              <a:schemeClr val="accent2"/>
            </a:solidFill>
            <a:miter lim="800000"/>
            <a:headEnd/>
            <a:tailEnd/>
          </a:ln>
          <a:effectLst/>
        </p:spPr>
      </p:cxnSp>
      <p:sp>
        <p:nvSpPr>
          <p:cNvPr id="1270935" name="Rectangle 151"/>
          <p:cNvSpPr>
            <a:spLocks noChangeArrowheads="1"/>
          </p:cNvSpPr>
          <p:nvPr/>
        </p:nvSpPr>
        <p:spPr bwMode="auto">
          <a:xfrm>
            <a:off x="5467350" y="2903538"/>
            <a:ext cx="985838"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Pre-Deploy</a:t>
            </a:r>
          </a:p>
        </p:txBody>
      </p:sp>
      <p:sp>
        <p:nvSpPr>
          <p:cNvPr id="1270936" name="Rectangle 152"/>
          <p:cNvSpPr>
            <a:spLocks noChangeArrowheads="1"/>
          </p:cNvSpPr>
          <p:nvPr/>
        </p:nvSpPr>
        <p:spPr bwMode="auto">
          <a:xfrm>
            <a:off x="7591425" y="2903538"/>
            <a:ext cx="987425"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All-up</a:t>
            </a:r>
          </a:p>
        </p:txBody>
      </p:sp>
      <p:cxnSp>
        <p:nvCxnSpPr>
          <p:cNvPr id="1270937" name="AutoShape 153"/>
          <p:cNvCxnSpPr>
            <a:cxnSpLocks noChangeShapeType="1"/>
            <a:stCxn id="1270935" idx="2"/>
            <a:endCxn id="1270840" idx="0"/>
          </p:cNvCxnSpPr>
          <p:nvPr/>
        </p:nvCxnSpPr>
        <p:spPr bwMode="auto">
          <a:xfrm rot="5400000">
            <a:off x="5392738" y="3244850"/>
            <a:ext cx="604837" cy="531813"/>
          </a:xfrm>
          <a:prstGeom prst="bentConnector3">
            <a:avLst>
              <a:gd name="adj1" fmla="val 49870"/>
            </a:avLst>
          </a:prstGeom>
          <a:noFill/>
          <a:ln w="9525">
            <a:solidFill>
              <a:schemeClr val="accent2"/>
            </a:solidFill>
            <a:miter lim="800000"/>
            <a:headEnd/>
            <a:tailEnd/>
          </a:ln>
          <a:effectLst/>
        </p:spPr>
      </p:cxnSp>
      <p:cxnSp>
        <p:nvCxnSpPr>
          <p:cNvPr id="1270938" name="AutoShape 154"/>
          <p:cNvCxnSpPr>
            <a:cxnSpLocks noChangeShapeType="1"/>
            <a:stCxn id="1270935" idx="2"/>
            <a:endCxn id="1270841" idx="0"/>
          </p:cNvCxnSpPr>
          <p:nvPr/>
        </p:nvCxnSpPr>
        <p:spPr bwMode="auto">
          <a:xfrm rot="16200000" flipH="1">
            <a:off x="5923757" y="3245644"/>
            <a:ext cx="604837" cy="530225"/>
          </a:xfrm>
          <a:prstGeom prst="bentConnector3">
            <a:avLst>
              <a:gd name="adj1" fmla="val 49870"/>
            </a:avLst>
          </a:prstGeom>
          <a:noFill/>
          <a:ln w="9525">
            <a:solidFill>
              <a:schemeClr val="accent2"/>
            </a:solidFill>
            <a:miter lim="800000"/>
            <a:headEnd/>
            <a:tailEnd/>
          </a:ln>
          <a:effectLst/>
        </p:spPr>
      </p:cxnSp>
      <p:cxnSp>
        <p:nvCxnSpPr>
          <p:cNvPr id="1270939" name="AutoShape 155"/>
          <p:cNvCxnSpPr>
            <a:cxnSpLocks noChangeShapeType="1"/>
            <a:stCxn id="1270936" idx="2"/>
            <a:endCxn id="1270924" idx="0"/>
          </p:cNvCxnSpPr>
          <p:nvPr/>
        </p:nvCxnSpPr>
        <p:spPr bwMode="auto">
          <a:xfrm rot="5400000">
            <a:off x="7517607" y="3245644"/>
            <a:ext cx="604837" cy="530225"/>
          </a:xfrm>
          <a:prstGeom prst="bentConnector3">
            <a:avLst>
              <a:gd name="adj1" fmla="val 49870"/>
            </a:avLst>
          </a:prstGeom>
          <a:noFill/>
          <a:ln w="9525">
            <a:solidFill>
              <a:schemeClr val="accent2"/>
            </a:solidFill>
            <a:miter lim="800000"/>
            <a:headEnd/>
            <a:tailEnd/>
          </a:ln>
          <a:effectLst/>
        </p:spPr>
      </p:cxnSp>
      <p:cxnSp>
        <p:nvCxnSpPr>
          <p:cNvPr id="1270940" name="AutoShape 156"/>
          <p:cNvCxnSpPr>
            <a:cxnSpLocks noChangeShapeType="1"/>
            <a:stCxn id="1270936" idx="2"/>
            <a:endCxn id="1270925" idx="0"/>
          </p:cNvCxnSpPr>
          <p:nvPr/>
        </p:nvCxnSpPr>
        <p:spPr bwMode="auto">
          <a:xfrm rot="16200000" flipH="1">
            <a:off x="8048625" y="3244851"/>
            <a:ext cx="604837" cy="531812"/>
          </a:xfrm>
          <a:prstGeom prst="bentConnector3">
            <a:avLst>
              <a:gd name="adj1" fmla="val 49870"/>
            </a:avLst>
          </a:prstGeom>
          <a:noFill/>
          <a:ln w="9525">
            <a:solidFill>
              <a:schemeClr val="accent2"/>
            </a:solidFill>
            <a:miter lim="800000"/>
            <a:headEnd/>
            <a:tailEnd/>
          </a:ln>
          <a:effectLst/>
        </p:spPr>
      </p:cxnSp>
      <p:sp>
        <p:nvSpPr>
          <p:cNvPr id="1270941" name="Rectangle 157"/>
          <p:cNvSpPr>
            <a:spLocks noChangeArrowheads="1"/>
          </p:cNvSpPr>
          <p:nvPr/>
        </p:nvSpPr>
        <p:spPr bwMode="auto">
          <a:xfrm>
            <a:off x="6453188" y="1992313"/>
            <a:ext cx="987425"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Opposition Class</a:t>
            </a:r>
          </a:p>
          <a:p>
            <a:pPr algn="ctr"/>
            <a:r>
              <a:rPr lang="en-US" sz="1000" b="1">
                <a:solidFill>
                  <a:schemeClr val="accent2"/>
                </a:solidFill>
              </a:rPr>
              <a:t>Short Surface Stay</a:t>
            </a:r>
          </a:p>
        </p:txBody>
      </p:sp>
      <p:sp>
        <p:nvSpPr>
          <p:cNvPr id="1270942" name="Text Box 158"/>
          <p:cNvSpPr txBox="1">
            <a:spLocks noChangeArrowheads="1"/>
          </p:cNvSpPr>
          <p:nvPr/>
        </p:nvSpPr>
        <p:spPr bwMode="auto">
          <a:xfrm rot="-5400000">
            <a:off x="-25272" y="1940689"/>
            <a:ext cx="599819" cy="400110"/>
          </a:xfrm>
          <a:prstGeom prst="rect">
            <a:avLst/>
          </a:prstGeom>
          <a:noFill/>
          <a:ln w="9525" algn="ctr">
            <a:noFill/>
            <a:miter lim="800000"/>
            <a:headEnd/>
            <a:tailEnd/>
          </a:ln>
          <a:effectLst/>
        </p:spPr>
        <p:txBody>
          <a:bodyPr wrap="none">
            <a:spAutoFit/>
          </a:bodyPr>
          <a:lstStyle/>
          <a:p>
            <a:pPr algn="ctr"/>
            <a:r>
              <a:rPr lang="en-US" sz="1000" b="1">
                <a:solidFill>
                  <a:schemeClr val="accent2"/>
                </a:solidFill>
              </a:rPr>
              <a:t>Mission</a:t>
            </a:r>
          </a:p>
          <a:p>
            <a:pPr algn="ctr"/>
            <a:r>
              <a:rPr lang="en-US" sz="1000" b="1">
                <a:solidFill>
                  <a:schemeClr val="accent2"/>
                </a:solidFill>
              </a:rPr>
              <a:t>Type</a:t>
            </a:r>
          </a:p>
        </p:txBody>
      </p:sp>
      <p:cxnSp>
        <p:nvCxnSpPr>
          <p:cNvPr id="1270943" name="AutoShape 159"/>
          <p:cNvCxnSpPr>
            <a:cxnSpLocks noChangeShapeType="1"/>
            <a:stCxn id="1270941" idx="2"/>
            <a:endCxn id="1270935" idx="0"/>
          </p:cNvCxnSpPr>
          <p:nvPr/>
        </p:nvCxnSpPr>
        <p:spPr bwMode="auto">
          <a:xfrm rot="5400000">
            <a:off x="6150769" y="2107407"/>
            <a:ext cx="606425" cy="985837"/>
          </a:xfrm>
          <a:prstGeom prst="bentConnector3">
            <a:avLst>
              <a:gd name="adj1" fmla="val 50000"/>
            </a:avLst>
          </a:prstGeom>
          <a:noFill/>
          <a:ln w="9525">
            <a:solidFill>
              <a:schemeClr val="accent2"/>
            </a:solidFill>
            <a:miter lim="800000"/>
            <a:headEnd/>
            <a:tailEnd/>
          </a:ln>
          <a:effectLst/>
        </p:spPr>
      </p:cxnSp>
      <p:cxnSp>
        <p:nvCxnSpPr>
          <p:cNvPr id="1270944" name="AutoShape 160"/>
          <p:cNvCxnSpPr>
            <a:cxnSpLocks noChangeShapeType="1"/>
            <a:stCxn id="1270941" idx="2"/>
            <a:endCxn id="1270936" idx="0"/>
          </p:cNvCxnSpPr>
          <p:nvPr/>
        </p:nvCxnSpPr>
        <p:spPr bwMode="auto">
          <a:xfrm rot="16200000" flipH="1">
            <a:off x="7212806" y="2031207"/>
            <a:ext cx="606425" cy="1138238"/>
          </a:xfrm>
          <a:prstGeom prst="bentConnector3">
            <a:avLst>
              <a:gd name="adj1" fmla="val 50000"/>
            </a:avLst>
          </a:prstGeom>
          <a:noFill/>
          <a:ln w="9525">
            <a:solidFill>
              <a:schemeClr val="accent2"/>
            </a:solidFill>
            <a:miter lim="800000"/>
            <a:headEnd/>
            <a:tailEnd/>
          </a:ln>
          <a:effectLst/>
        </p:spPr>
      </p:cxnSp>
      <p:sp>
        <p:nvSpPr>
          <p:cNvPr id="1270945" name="Rectangle 161"/>
          <p:cNvSpPr>
            <a:spLocks noChangeArrowheads="1"/>
          </p:cNvSpPr>
          <p:nvPr/>
        </p:nvSpPr>
        <p:spPr bwMode="auto">
          <a:xfrm>
            <a:off x="4024313" y="1081088"/>
            <a:ext cx="1063625" cy="304800"/>
          </a:xfrm>
          <a:prstGeom prst="rect">
            <a:avLst/>
          </a:prstGeom>
          <a:noFill/>
          <a:ln w="9525" algn="ctr">
            <a:solidFill>
              <a:schemeClr val="accent2"/>
            </a:solidFill>
            <a:miter lim="800000"/>
            <a:headEnd/>
            <a:tailEnd/>
          </a:ln>
          <a:effectLst/>
        </p:spPr>
        <p:txBody>
          <a:bodyPr wrap="none" anchor="ctr"/>
          <a:lstStyle/>
          <a:p>
            <a:pPr algn="ctr"/>
            <a:r>
              <a:rPr lang="en-US" sz="1000" b="1">
                <a:solidFill>
                  <a:schemeClr val="accent2"/>
                </a:solidFill>
              </a:rPr>
              <a:t>Human Exploration</a:t>
            </a:r>
          </a:p>
          <a:p>
            <a:pPr algn="ctr"/>
            <a:r>
              <a:rPr lang="en-US" sz="1000" b="1">
                <a:solidFill>
                  <a:schemeClr val="accent2"/>
                </a:solidFill>
              </a:rPr>
              <a:t>Of Mars</a:t>
            </a:r>
          </a:p>
        </p:txBody>
      </p:sp>
      <p:sp>
        <p:nvSpPr>
          <p:cNvPr id="1270946" name="Rectangle 162"/>
          <p:cNvSpPr>
            <a:spLocks noChangeArrowheads="1"/>
          </p:cNvSpPr>
          <p:nvPr/>
        </p:nvSpPr>
        <p:spPr bwMode="auto">
          <a:xfrm>
            <a:off x="7818438" y="1992313"/>
            <a:ext cx="987425" cy="304800"/>
          </a:xfrm>
          <a:prstGeom prst="rect">
            <a:avLst/>
          </a:prstGeom>
          <a:noFill/>
          <a:ln w="9525" algn="ctr">
            <a:solidFill>
              <a:schemeClr val="accent2"/>
            </a:solidFill>
            <a:prstDash val="lgDash"/>
            <a:miter lim="800000"/>
            <a:headEnd/>
            <a:tailEnd/>
          </a:ln>
          <a:effectLst/>
        </p:spPr>
        <p:txBody>
          <a:bodyPr wrap="none" anchor="ctr"/>
          <a:lstStyle/>
          <a:p>
            <a:pPr algn="ctr"/>
            <a:r>
              <a:rPr lang="en-US" sz="1000" b="1">
                <a:solidFill>
                  <a:schemeClr val="accent2"/>
                </a:solidFill>
              </a:rPr>
              <a:t>Special Case</a:t>
            </a:r>
          </a:p>
          <a:p>
            <a:pPr algn="ctr"/>
            <a:r>
              <a:rPr lang="en-US" sz="1000" b="1">
                <a:solidFill>
                  <a:schemeClr val="accent2"/>
                </a:solidFill>
              </a:rPr>
              <a:t>1-year Round-trip</a:t>
            </a:r>
          </a:p>
        </p:txBody>
      </p:sp>
      <p:cxnSp>
        <p:nvCxnSpPr>
          <p:cNvPr id="1270947" name="AutoShape 163"/>
          <p:cNvCxnSpPr>
            <a:cxnSpLocks noChangeShapeType="1"/>
            <a:stCxn id="1270941" idx="3"/>
            <a:endCxn id="1270946" idx="1"/>
          </p:cNvCxnSpPr>
          <p:nvPr/>
        </p:nvCxnSpPr>
        <p:spPr bwMode="auto">
          <a:xfrm>
            <a:off x="7440613" y="2144713"/>
            <a:ext cx="377825" cy="0"/>
          </a:xfrm>
          <a:prstGeom prst="straightConnector1">
            <a:avLst/>
          </a:prstGeom>
          <a:noFill/>
          <a:ln w="9525">
            <a:solidFill>
              <a:schemeClr val="accent2"/>
            </a:solidFill>
            <a:round/>
            <a:headEnd/>
            <a:tailEnd type="triangle" w="med" len="med"/>
          </a:ln>
          <a:effectLst/>
        </p:spPr>
      </p:cxnSp>
      <p:sp>
        <p:nvSpPr>
          <p:cNvPr id="1271035" name="Rectangle 251"/>
          <p:cNvSpPr>
            <a:spLocks noGrp="1" noChangeArrowheads="1"/>
          </p:cNvSpPr>
          <p:nvPr>
            <p:ph type="title"/>
          </p:nvPr>
        </p:nvSpPr>
        <p:spPr>
          <a:xfrm>
            <a:off x="1219200" y="431800"/>
            <a:ext cx="7467600" cy="457200"/>
          </a:xfrm>
        </p:spPr>
        <p:txBody>
          <a:bodyPr/>
          <a:lstStyle/>
          <a:p>
            <a:r>
              <a:rPr lang="en-US" dirty="0">
                <a:solidFill>
                  <a:srgbClr val="000000"/>
                </a:solidFill>
              </a:rPr>
              <a:t>Mars Design Reference Architecture 5.0</a:t>
            </a:r>
            <a:r>
              <a:rPr lang="en-US" dirty="0" smtClean="0">
                <a:solidFill>
                  <a:srgbClr val="000000"/>
                </a:solidFill>
              </a:rPr>
              <a:t/>
            </a:r>
            <a:br>
              <a:rPr lang="en-US" dirty="0" smtClean="0">
                <a:solidFill>
                  <a:srgbClr val="000000"/>
                </a:solidFill>
              </a:rPr>
            </a:br>
            <a:endParaRPr lang="en-US" dirty="0">
              <a:solidFill>
                <a:srgbClr val="000000"/>
              </a:solidFill>
            </a:endParaRPr>
          </a:p>
        </p:txBody>
      </p:sp>
      <p:sp>
        <p:nvSpPr>
          <p:cNvPr id="1271010" name="Text Box 226"/>
          <p:cNvSpPr txBox="1">
            <a:spLocks noChangeArrowheads="1"/>
          </p:cNvSpPr>
          <p:nvPr/>
        </p:nvSpPr>
        <p:spPr bwMode="auto">
          <a:xfrm>
            <a:off x="6324600" y="6292850"/>
            <a:ext cx="2214563" cy="336550"/>
          </a:xfrm>
          <a:prstGeom prst="rect">
            <a:avLst/>
          </a:prstGeom>
          <a:noFill/>
          <a:ln w="9525">
            <a:noFill/>
            <a:miter lim="800000"/>
            <a:headEnd/>
            <a:tailEnd/>
          </a:ln>
          <a:effectLst/>
        </p:spPr>
        <p:txBody>
          <a:bodyPr wrap="none">
            <a:spAutoFit/>
          </a:bodyPr>
          <a:lstStyle/>
          <a:p>
            <a:pPr eaLnBrk="1" hangingPunct="1"/>
            <a:r>
              <a:rPr lang="en-US" sz="800" b="0">
                <a:solidFill>
                  <a:schemeClr val="accent2"/>
                </a:solidFill>
              </a:rPr>
              <a:t>NTR- Nuclear Thermal Rocket</a:t>
            </a:r>
          </a:p>
          <a:p>
            <a:pPr eaLnBrk="1" hangingPunct="1"/>
            <a:r>
              <a:rPr lang="en-US" sz="800" b="0">
                <a:solidFill>
                  <a:schemeClr val="accent2"/>
                </a:solidFill>
              </a:rPr>
              <a:t>Electric= Solar or Nuclear Electric Propulsion</a:t>
            </a:r>
          </a:p>
        </p:txBody>
      </p:sp>
      <p:sp>
        <p:nvSpPr>
          <p:cNvPr id="1271011" name="Rectangle 227"/>
          <p:cNvSpPr>
            <a:spLocks noChangeArrowheads="1"/>
          </p:cNvSpPr>
          <p:nvPr/>
        </p:nvSpPr>
        <p:spPr bwMode="auto">
          <a:xfrm>
            <a:off x="2279650" y="1992313"/>
            <a:ext cx="985838" cy="304800"/>
          </a:xfrm>
          <a:prstGeom prst="rect">
            <a:avLst/>
          </a:prstGeom>
          <a:noFill/>
          <a:ln w="28575" algn="ctr">
            <a:solidFill>
              <a:srgbClr val="6699FF"/>
            </a:solidFill>
            <a:miter lim="800000"/>
            <a:headEnd/>
            <a:tailEnd/>
          </a:ln>
          <a:effectLst/>
        </p:spPr>
        <p:txBody>
          <a:bodyPr wrap="none" anchor="ctr"/>
          <a:lstStyle/>
          <a:p>
            <a:pPr algn="ctr"/>
            <a:r>
              <a:rPr lang="en-US" sz="1000" b="1">
                <a:solidFill>
                  <a:schemeClr val="accent2"/>
                </a:solidFill>
              </a:rPr>
              <a:t>Conjunction Class</a:t>
            </a:r>
          </a:p>
          <a:p>
            <a:pPr algn="ctr"/>
            <a:r>
              <a:rPr lang="en-US" sz="1000" b="1">
                <a:solidFill>
                  <a:schemeClr val="accent2"/>
                </a:solidFill>
              </a:rPr>
              <a:t>Long Surface Stay</a:t>
            </a:r>
          </a:p>
        </p:txBody>
      </p:sp>
      <p:cxnSp>
        <p:nvCxnSpPr>
          <p:cNvPr id="1271019" name="AutoShape 235"/>
          <p:cNvCxnSpPr>
            <a:cxnSpLocks noChangeShapeType="1"/>
            <a:stCxn id="1270945" idx="2"/>
            <a:endCxn id="1270941" idx="0"/>
          </p:cNvCxnSpPr>
          <p:nvPr/>
        </p:nvCxnSpPr>
        <p:spPr bwMode="auto">
          <a:xfrm rot="16200000" flipH="1">
            <a:off x="5448300" y="493713"/>
            <a:ext cx="606425" cy="2390775"/>
          </a:xfrm>
          <a:prstGeom prst="bentConnector3">
            <a:avLst>
              <a:gd name="adj1" fmla="val 50000"/>
            </a:avLst>
          </a:prstGeom>
          <a:noFill/>
          <a:ln w="9525">
            <a:solidFill>
              <a:schemeClr val="accent2"/>
            </a:solidFill>
            <a:miter lim="800000"/>
            <a:headEnd/>
            <a:tailEnd/>
          </a:ln>
          <a:effectLst/>
        </p:spPr>
      </p:cxnSp>
      <p:cxnSp>
        <p:nvCxnSpPr>
          <p:cNvPr id="1271020" name="AutoShape 236"/>
          <p:cNvCxnSpPr>
            <a:cxnSpLocks noChangeShapeType="1"/>
            <a:stCxn id="1270945" idx="2"/>
            <a:endCxn id="1271011" idx="0"/>
          </p:cNvCxnSpPr>
          <p:nvPr/>
        </p:nvCxnSpPr>
        <p:spPr bwMode="auto">
          <a:xfrm rot="5400000">
            <a:off x="3368675" y="790576"/>
            <a:ext cx="592137" cy="1782762"/>
          </a:xfrm>
          <a:prstGeom prst="bentConnector3">
            <a:avLst>
              <a:gd name="adj1" fmla="val 51208"/>
            </a:avLst>
          </a:prstGeom>
          <a:noFill/>
          <a:ln w="38100">
            <a:solidFill>
              <a:srgbClr val="6699FF"/>
            </a:solidFill>
            <a:miter lim="800000"/>
            <a:headEnd/>
            <a:tailEnd/>
          </a:ln>
          <a:effectLst/>
        </p:spPr>
      </p:cxnSp>
      <p:cxnSp>
        <p:nvCxnSpPr>
          <p:cNvPr id="1271022" name="AutoShape 238"/>
          <p:cNvCxnSpPr>
            <a:cxnSpLocks noChangeShapeType="1"/>
            <a:stCxn id="1270797" idx="2"/>
            <a:endCxn id="1270791" idx="0"/>
          </p:cNvCxnSpPr>
          <p:nvPr/>
        </p:nvCxnSpPr>
        <p:spPr bwMode="auto">
          <a:xfrm rot="5400000">
            <a:off x="757238" y="4289425"/>
            <a:ext cx="579437" cy="265113"/>
          </a:xfrm>
          <a:prstGeom prst="bentConnector3">
            <a:avLst>
              <a:gd name="adj1" fmla="val 49861"/>
            </a:avLst>
          </a:prstGeom>
          <a:noFill/>
          <a:ln w="38100">
            <a:solidFill>
              <a:srgbClr val="6699FF"/>
            </a:solidFill>
            <a:miter lim="800000"/>
            <a:headEnd/>
            <a:tailEnd/>
          </a:ln>
          <a:effectLst/>
        </p:spPr>
      </p:cxnSp>
      <p:cxnSp>
        <p:nvCxnSpPr>
          <p:cNvPr id="1271023" name="AutoShape 239"/>
          <p:cNvCxnSpPr>
            <a:cxnSpLocks noChangeShapeType="1"/>
            <a:stCxn id="1270930" idx="2"/>
            <a:endCxn id="1270797" idx="0"/>
          </p:cNvCxnSpPr>
          <p:nvPr/>
        </p:nvCxnSpPr>
        <p:spPr bwMode="auto">
          <a:xfrm rot="5400000">
            <a:off x="1156494" y="3245644"/>
            <a:ext cx="576263" cy="530225"/>
          </a:xfrm>
          <a:prstGeom prst="bentConnector3">
            <a:avLst>
              <a:gd name="adj1" fmla="val 49861"/>
            </a:avLst>
          </a:prstGeom>
          <a:noFill/>
          <a:ln w="38100">
            <a:solidFill>
              <a:srgbClr val="6699FF"/>
            </a:solidFill>
            <a:miter lim="800000"/>
            <a:headEnd/>
            <a:tailEnd/>
          </a:ln>
          <a:effectLst/>
        </p:spPr>
      </p:cxnSp>
      <p:cxnSp>
        <p:nvCxnSpPr>
          <p:cNvPr id="1271034" name="AutoShape 250"/>
          <p:cNvCxnSpPr>
            <a:cxnSpLocks noChangeShapeType="1"/>
            <a:stCxn id="1271011" idx="2"/>
            <a:endCxn id="1270931" idx="0"/>
          </p:cNvCxnSpPr>
          <p:nvPr/>
        </p:nvCxnSpPr>
        <p:spPr bwMode="auto">
          <a:xfrm rot="16200000" flipH="1">
            <a:off x="3008313" y="2076450"/>
            <a:ext cx="592138" cy="1062037"/>
          </a:xfrm>
          <a:prstGeom prst="bentConnector3">
            <a:avLst>
              <a:gd name="adj1" fmla="val 48792"/>
            </a:avLst>
          </a:prstGeom>
          <a:noFill/>
          <a:ln w="9525">
            <a:solidFill>
              <a:schemeClr val="accent2"/>
            </a:solidFill>
            <a:miter lim="800000"/>
            <a:headEnd/>
            <a:tailEnd/>
          </a:ln>
          <a:effectLst/>
        </p:spPr>
      </p:cxnSp>
      <p:cxnSp>
        <p:nvCxnSpPr>
          <p:cNvPr id="1271021" name="AutoShape 237"/>
          <p:cNvCxnSpPr>
            <a:cxnSpLocks noChangeShapeType="1"/>
            <a:stCxn id="1271011" idx="2"/>
            <a:endCxn id="1270930" idx="0"/>
          </p:cNvCxnSpPr>
          <p:nvPr/>
        </p:nvCxnSpPr>
        <p:spPr bwMode="auto">
          <a:xfrm rot="5400000">
            <a:off x="1952626" y="2068512"/>
            <a:ext cx="577850" cy="1063625"/>
          </a:xfrm>
          <a:prstGeom prst="bentConnector3">
            <a:avLst>
              <a:gd name="adj1" fmla="val 50000"/>
            </a:avLst>
          </a:prstGeom>
          <a:noFill/>
          <a:ln w="38100">
            <a:solidFill>
              <a:srgbClr val="6699FF"/>
            </a:solidFill>
            <a:miter lim="800000"/>
            <a:headEnd/>
            <a:tailEnd/>
          </a:ln>
          <a:effectLst/>
        </p:spPr>
      </p:cxnSp>
      <p:cxnSp>
        <p:nvCxnSpPr>
          <p:cNvPr id="1270801" name="AutoShape 17"/>
          <p:cNvCxnSpPr>
            <a:cxnSpLocks noChangeShapeType="1"/>
            <a:stCxn id="1270791" idx="2"/>
            <a:endCxn id="1270868" idx="3"/>
          </p:cNvCxnSpPr>
          <p:nvPr/>
        </p:nvCxnSpPr>
        <p:spPr bwMode="auto">
          <a:xfrm rot="5400000">
            <a:off x="542132" y="5263356"/>
            <a:ext cx="590550" cy="153987"/>
          </a:xfrm>
          <a:prstGeom prst="bentConnector3">
            <a:avLst>
              <a:gd name="adj1" fmla="val 48657"/>
            </a:avLst>
          </a:prstGeom>
          <a:noFill/>
          <a:ln w="38100">
            <a:solidFill>
              <a:srgbClr val="6699FF"/>
            </a:solidFill>
            <a:miter lim="800000"/>
            <a:headEnd/>
            <a:tailEnd/>
          </a:ln>
          <a:effectLst/>
        </p:spPr>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0" y="-1588"/>
            <a:ext cx="9145588" cy="6859588"/>
          </a:xfrm>
          <a:prstGeom prst="rect">
            <a:avLst/>
          </a:prstGeom>
          <a:noFill/>
        </p:spPr>
      </p:pic>
      <p:sp>
        <p:nvSpPr>
          <p:cNvPr id="3" name="Footer Placeholder 3"/>
          <p:cNvSpPr>
            <a:spLocks noGrp="1"/>
          </p:cNvSpPr>
          <p:nvPr>
            <p:ph type="ftr" sz="quarter" idx="4294967295"/>
          </p:nvPr>
        </p:nvSpPr>
        <p:spPr>
          <a:xfrm>
            <a:off x="3124200" y="6553200"/>
            <a:ext cx="2895600" cy="304800"/>
          </a:xfrm>
          <a:prstGeom prst="rect">
            <a:avLst/>
          </a:prstGeom>
          <a:noFill/>
        </p:spPr>
        <p:txBody>
          <a:bodyPr/>
          <a:lstStyle/>
          <a:p>
            <a:r>
              <a:rPr lang="en-US" smtClean="0"/>
              <a:t> </a:t>
            </a:r>
          </a:p>
        </p:txBody>
      </p:sp>
      <p:sp>
        <p:nvSpPr>
          <p:cNvPr id="5" name="Rectangle 3"/>
          <p:cNvSpPr txBox="1">
            <a:spLocks noChangeArrowheads="1"/>
          </p:cNvSpPr>
          <p:nvPr/>
        </p:nvSpPr>
        <p:spPr bwMode="auto">
          <a:xfrm>
            <a:off x="3352800" y="2057400"/>
            <a:ext cx="5867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100000"/>
              </a:lnSpc>
              <a:spcBef>
                <a:spcPct val="50000"/>
              </a:spcBef>
              <a:spcAft>
                <a:spcPct val="0"/>
              </a:spcAft>
              <a:buClr>
                <a:srgbClr val="FF0000"/>
              </a:buClr>
              <a:buSzPct val="100000"/>
              <a:buFont typeface="Wingdings" pitchFamily="2" charset="2"/>
              <a:buAutoNum type="arabicPeriod"/>
              <a:tabLst/>
              <a:defRPr/>
            </a:pPr>
            <a:r>
              <a:rPr kumimoji="0" lang="en-US" sz="1400" b="1" i="0" u="none" strike="noStrike" kern="0" cap="none" spc="0" normalizeH="0" baseline="0" noProof="0" smtClean="0">
                <a:ln>
                  <a:noFill/>
                </a:ln>
                <a:solidFill>
                  <a:schemeClr val="accent2"/>
                </a:solidFill>
                <a:effectLst/>
                <a:uLnTx/>
                <a:uFillTx/>
                <a:latin typeface="Calibri" pitchFamily="34" charset="0"/>
                <a:ea typeface="+mn-ea"/>
                <a:cs typeface="+mn-cs"/>
              </a:rPr>
              <a:t>Mission Type:  </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 typeface="Wingdings" pitchFamily="2" charset="2"/>
              <a:buNone/>
              <a:tabLst/>
              <a:defRPr/>
            </a:pPr>
            <a:r>
              <a:rPr kumimoji="0" lang="en-US" sz="1200" b="1" i="1" u="none" strike="noStrike" kern="0" cap="none" spc="0" normalizeH="0" baseline="0" noProof="0" smtClean="0">
                <a:ln>
                  <a:noFill/>
                </a:ln>
                <a:solidFill>
                  <a:schemeClr val="accent2"/>
                </a:solidFill>
                <a:effectLst/>
                <a:uLnTx/>
                <a:uFillTx/>
                <a:latin typeface="Calibri" pitchFamily="34" charset="0"/>
                <a:ea typeface="+mn-ea"/>
              </a:rPr>
              <a:t>	</a:t>
            </a:r>
            <a:r>
              <a:rPr kumimoji="0" lang="en-US" sz="1200" b="0" i="1" u="none" strike="noStrike" kern="0" cap="none" spc="0" normalizeH="0" baseline="0" noProof="0" smtClean="0">
                <a:ln>
                  <a:noFill/>
                </a:ln>
                <a:solidFill>
                  <a:schemeClr val="accent2"/>
                </a:solidFill>
                <a:effectLst/>
                <a:uLnTx/>
                <a:uFillTx/>
                <a:latin typeface="Calibri" pitchFamily="34" charset="0"/>
                <a:ea typeface="+mn-ea"/>
              </a:rPr>
              <a:t>Which mission type, conjunction class (long surface stay) or opposition class (short surface stay) provides the best balance of cost, risk, and performance?  </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 typeface="Wingdings" pitchFamily="2" charset="2"/>
              <a:buNone/>
              <a:tabLst/>
              <a:defRPr/>
            </a:pPr>
            <a:r>
              <a:rPr kumimoji="0" lang="en-US" sz="1200" b="0" i="1" u="none" strike="noStrike" kern="0" cap="none" spc="0" normalizeH="0" baseline="0" noProof="0" smtClean="0">
                <a:ln>
                  <a:noFill/>
                </a:ln>
                <a:solidFill>
                  <a:schemeClr val="accent2"/>
                </a:solidFill>
                <a:effectLst/>
                <a:uLnTx/>
                <a:uFillTx/>
                <a:latin typeface="Calibri" pitchFamily="34" charset="0"/>
                <a:ea typeface="+mn-ea"/>
              </a:rPr>
              <a:t>	</a:t>
            </a:r>
            <a:endParaRPr kumimoji="0" lang="en-US" sz="1200" b="0" i="0" u="none" strike="noStrike" kern="0" cap="none" spc="0" normalizeH="0" baseline="0" noProof="0" smtClean="0">
              <a:ln>
                <a:noFill/>
              </a:ln>
              <a:solidFill>
                <a:schemeClr val="accent2"/>
              </a:solidFill>
              <a:effectLst/>
              <a:uLnTx/>
              <a:uFillTx/>
              <a:latin typeface="Calibri" pitchFamily="34" charset="0"/>
              <a:ea typeface="+mn-ea"/>
            </a:endParaRPr>
          </a:p>
          <a:p>
            <a:pPr marL="457200" marR="0" lvl="0" indent="-457200" algn="l" defTabSz="914400" rtl="0" eaLnBrk="1" fontAlgn="base" latinLnBrk="0" hangingPunct="1">
              <a:lnSpc>
                <a:spcPct val="100000"/>
              </a:lnSpc>
              <a:spcBef>
                <a:spcPct val="50000"/>
              </a:spcBef>
              <a:spcAft>
                <a:spcPct val="0"/>
              </a:spcAft>
              <a:buClr>
                <a:srgbClr val="FF0000"/>
              </a:buClr>
              <a:buSzPct val="100000"/>
              <a:buFont typeface="Wingdings" pitchFamily="2" charset="2"/>
              <a:buAutoNum type="arabicPeriod"/>
              <a:tabLst/>
              <a:defRPr/>
            </a:pPr>
            <a:r>
              <a:rPr kumimoji="0" lang="en-US" sz="1400" b="1" i="0" u="none" strike="noStrike" kern="0" cap="none" spc="0" normalizeH="0" baseline="0" noProof="0" smtClean="0">
                <a:ln>
                  <a:noFill/>
                </a:ln>
                <a:solidFill>
                  <a:schemeClr val="accent2"/>
                </a:solidFill>
                <a:effectLst/>
                <a:uLnTx/>
                <a:uFillTx/>
                <a:latin typeface="Calibri" pitchFamily="34" charset="0"/>
                <a:ea typeface="+mn-ea"/>
                <a:cs typeface="+mn-cs"/>
              </a:rPr>
              <a:t>Pre-Deployment of Mission Cargo:  </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 typeface="Wingdings" pitchFamily="2" charset="2"/>
              <a:buNone/>
              <a:tabLst/>
              <a:defRPr/>
            </a:pPr>
            <a:r>
              <a:rPr kumimoji="0" lang="en-US" sz="1200" b="1" i="1" u="none" strike="noStrike" kern="0" cap="none" spc="0" normalizeH="0" baseline="0" noProof="0" smtClean="0">
                <a:ln>
                  <a:noFill/>
                </a:ln>
                <a:solidFill>
                  <a:schemeClr val="accent2"/>
                </a:solidFill>
                <a:effectLst/>
                <a:uLnTx/>
                <a:uFillTx/>
                <a:latin typeface="Calibri" pitchFamily="34" charset="0"/>
                <a:ea typeface="+mn-ea"/>
              </a:rPr>
              <a:t>	</a:t>
            </a:r>
            <a:r>
              <a:rPr kumimoji="0" lang="en-US" sz="1200" b="0" i="1" u="none" strike="noStrike" kern="0" cap="none" spc="0" normalizeH="0" baseline="0" noProof="0" smtClean="0">
                <a:ln>
                  <a:noFill/>
                </a:ln>
                <a:solidFill>
                  <a:schemeClr val="accent2"/>
                </a:solidFill>
                <a:effectLst/>
                <a:uLnTx/>
                <a:uFillTx/>
                <a:latin typeface="Calibri" pitchFamily="34" charset="0"/>
                <a:ea typeface="+mn-ea"/>
              </a:rPr>
              <a:t>Should mission assets, which are not used by the crew until arrival at Mars, be pre-deployed ahead of the crew?   </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 typeface="Wingdings" pitchFamily="2" charset="2"/>
              <a:buNone/>
              <a:tabLst/>
              <a:defRPr/>
            </a:pPr>
            <a:r>
              <a:rPr kumimoji="0" lang="en-US" sz="1200" b="1" i="0" u="none" strike="noStrike" kern="0" cap="none" spc="0" normalizeH="0" baseline="0" noProof="0" smtClean="0">
                <a:ln>
                  <a:noFill/>
                </a:ln>
                <a:solidFill>
                  <a:schemeClr val="accent2"/>
                </a:solidFill>
                <a:effectLst/>
                <a:uLnTx/>
                <a:uFillTx/>
                <a:latin typeface="Calibri" pitchFamily="34" charset="0"/>
                <a:ea typeface="+mn-ea"/>
              </a:rPr>
              <a:t>	</a:t>
            </a:r>
            <a:endParaRPr kumimoji="0" lang="en-US" sz="1200" b="0" i="1" u="none" strike="noStrike" kern="0" cap="none" spc="0" normalizeH="0" baseline="0" noProof="0" smtClean="0">
              <a:ln>
                <a:noFill/>
              </a:ln>
              <a:solidFill>
                <a:schemeClr val="accent2"/>
              </a:solidFill>
              <a:effectLst/>
              <a:uLnTx/>
              <a:uFillTx/>
              <a:latin typeface="Calibri" pitchFamily="34" charset="0"/>
              <a:ea typeface="+mn-ea"/>
            </a:endParaRPr>
          </a:p>
          <a:p>
            <a:pPr marL="457200" marR="0" lvl="0" indent="-457200" algn="l" defTabSz="914400" rtl="0" eaLnBrk="1" fontAlgn="base" latinLnBrk="0" hangingPunct="1">
              <a:lnSpc>
                <a:spcPct val="100000"/>
              </a:lnSpc>
              <a:spcBef>
                <a:spcPct val="50000"/>
              </a:spcBef>
              <a:spcAft>
                <a:spcPct val="0"/>
              </a:spcAft>
              <a:buClr>
                <a:srgbClr val="FF0000"/>
              </a:buClr>
              <a:buSzPct val="100000"/>
              <a:buFont typeface="Wingdings" pitchFamily="2" charset="2"/>
              <a:buAutoNum type="arabicPeriod" startAt="3"/>
              <a:tabLst/>
              <a:defRPr/>
            </a:pPr>
            <a:r>
              <a:rPr kumimoji="0" lang="en-US" sz="1400" b="1" i="0" u="none" strike="noStrike" kern="0" cap="none" spc="0" normalizeH="0" baseline="0" noProof="0" smtClean="0">
                <a:ln>
                  <a:noFill/>
                </a:ln>
                <a:solidFill>
                  <a:schemeClr val="accent2"/>
                </a:solidFill>
                <a:effectLst/>
                <a:uLnTx/>
                <a:uFillTx/>
                <a:latin typeface="Calibri" pitchFamily="34" charset="0"/>
                <a:ea typeface="+mn-ea"/>
                <a:cs typeface="+mn-cs"/>
              </a:rPr>
              <a:t>Mars Orbit Capture Method</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Tx/>
              <a:buNone/>
              <a:tabLst/>
              <a:defRPr/>
            </a:pPr>
            <a:r>
              <a:rPr kumimoji="0" lang="en-US" sz="1200" b="1" i="1" u="none" strike="noStrike" kern="0" cap="none" spc="0" normalizeH="0" baseline="0" noProof="0" smtClean="0">
                <a:ln>
                  <a:noFill/>
                </a:ln>
                <a:solidFill>
                  <a:schemeClr val="accent2"/>
                </a:solidFill>
                <a:effectLst/>
                <a:uLnTx/>
                <a:uFillTx/>
                <a:latin typeface="Calibri" pitchFamily="34" charset="0"/>
                <a:ea typeface="+mn-ea"/>
              </a:rPr>
              <a:t>	</a:t>
            </a:r>
            <a:r>
              <a:rPr kumimoji="0" lang="en-US" sz="1200" b="0" i="1" u="none" strike="noStrike" kern="0" cap="none" spc="0" normalizeH="0" baseline="0" noProof="0" smtClean="0">
                <a:ln>
                  <a:noFill/>
                </a:ln>
                <a:solidFill>
                  <a:schemeClr val="accent2"/>
                </a:solidFill>
                <a:effectLst/>
                <a:uLnTx/>
                <a:uFillTx/>
                <a:latin typeface="Calibri" pitchFamily="34" charset="0"/>
                <a:ea typeface="+mn-ea"/>
              </a:rPr>
              <a:t>Should the atmosphere of Mars be used to capture mission assets into orbit (aerocapture)?</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Tx/>
              <a:buNone/>
              <a:tabLst/>
              <a:defRPr/>
            </a:pPr>
            <a:r>
              <a:rPr kumimoji="0" lang="en-US" sz="1200" b="0" i="1" u="none" strike="noStrike" kern="0" cap="none" spc="0" normalizeH="0" baseline="0" noProof="0" smtClean="0">
                <a:ln>
                  <a:noFill/>
                </a:ln>
                <a:solidFill>
                  <a:schemeClr val="accent2"/>
                </a:solidFill>
                <a:effectLst/>
                <a:uLnTx/>
                <a:uFillTx/>
                <a:latin typeface="Calibri" pitchFamily="34" charset="0"/>
                <a:ea typeface="+mn-ea"/>
              </a:rPr>
              <a:t>	</a:t>
            </a:r>
          </a:p>
          <a:p>
            <a:pPr marL="457200" marR="0" lvl="0" indent="-457200" algn="l" defTabSz="914400" rtl="0" eaLnBrk="1" fontAlgn="base" latinLnBrk="0" hangingPunct="1">
              <a:lnSpc>
                <a:spcPct val="100000"/>
              </a:lnSpc>
              <a:spcBef>
                <a:spcPct val="50000"/>
              </a:spcBef>
              <a:spcAft>
                <a:spcPct val="0"/>
              </a:spcAft>
              <a:buClr>
                <a:srgbClr val="FF0000"/>
              </a:buClr>
              <a:buSzPct val="100000"/>
              <a:buFont typeface="Wingdings" pitchFamily="2" charset="2"/>
              <a:buAutoNum type="arabicPeriod" startAt="3"/>
              <a:tabLst/>
              <a:defRPr/>
            </a:pPr>
            <a:r>
              <a:rPr kumimoji="0" lang="en-US" sz="1400" b="1" i="0" u="none" strike="noStrike" kern="0" cap="none" spc="0" normalizeH="0" baseline="0" noProof="0" smtClean="0">
                <a:ln>
                  <a:noFill/>
                </a:ln>
                <a:solidFill>
                  <a:schemeClr val="accent2"/>
                </a:solidFill>
                <a:effectLst/>
                <a:uLnTx/>
                <a:uFillTx/>
                <a:latin typeface="Calibri" pitchFamily="34" charset="0"/>
                <a:ea typeface="+mn-ea"/>
                <a:cs typeface="+mn-cs"/>
              </a:rPr>
              <a:t>Use of In-Situ Resources for Mars Ascent</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Tx/>
              <a:buNone/>
              <a:tabLst/>
              <a:defRPr/>
            </a:pPr>
            <a:r>
              <a:rPr kumimoji="0" lang="en-US" sz="1200" b="1" i="1" u="none" strike="noStrike" kern="0" cap="none" spc="0" normalizeH="0" baseline="0" noProof="0" smtClean="0">
                <a:ln>
                  <a:noFill/>
                </a:ln>
                <a:solidFill>
                  <a:schemeClr val="accent2"/>
                </a:solidFill>
                <a:effectLst/>
                <a:uLnTx/>
                <a:uFillTx/>
                <a:latin typeface="Calibri" pitchFamily="34" charset="0"/>
                <a:ea typeface="+mn-ea"/>
              </a:rPr>
              <a:t>	</a:t>
            </a:r>
            <a:r>
              <a:rPr kumimoji="0" lang="en-US" sz="1200" b="0" i="1" u="none" strike="noStrike" kern="0" cap="none" spc="0" normalizeH="0" baseline="0" noProof="0" smtClean="0">
                <a:ln>
                  <a:noFill/>
                </a:ln>
                <a:solidFill>
                  <a:schemeClr val="accent2"/>
                </a:solidFill>
                <a:effectLst/>
                <a:uLnTx/>
                <a:uFillTx/>
                <a:latin typeface="Calibri" pitchFamily="34" charset="0"/>
                <a:ea typeface="+mn-ea"/>
              </a:rPr>
              <a:t>Should locally produced propellants be used for Mars ascent?</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Tx/>
              <a:buNone/>
              <a:tabLst/>
              <a:defRPr/>
            </a:pPr>
            <a:r>
              <a:rPr kumimoji="0" lang="en-US" sz="1200" b="1" i="0" u="none" strike="noStrike" kern="0" cap="none" spc="0" normalizeH="0" baseline="0" noProof="0" smtClean="0">
                <a:ln>
                  <a:noFill/>
                </a:ln>
                <a:solidFill>
                  <a:schemeClr val="accent2"/>
                </a:solidFill>
                <a:effectLst/>
                <a:uLnTx/>
                <a:uFillTx/>
                <a:latin typeface="Calibri" pitchFamily="34" charset="0"/>
                <a:ea typeface="+mn-ea"/>
              </a:rPr>
              <a:t>	</a:t>
            </a:r>
            <a:endParaRPr kumimoji="0" lang="en-US" sz="1200" b="0" i="1" u="none" strike="noStrike" kern="0" cap="none" spc="0" normalizeH="0" baseline="0" noProof="0" smtClean="0">
              <a:ln>
                <a:noFill/>
              </a:ln>
              <a:solidFill>
                <a:schemeClr val="accent2"/>
              </a:solidFill>
              <a:effectLst/>
              <a:uLnTx/>
              <a:uFillTx/>
              <a:latin typeface="Calibri" pitchFamily="34" charset="0"/>
              <a:ea typeface="+mn-ea"/>
            </a:endParaRPr>
          </a:p>
          <a:p>
            <a:pPr marL="457200" marR="0" lvl="0" indent="-457200" algn="l" defTabSz="914400" rtl="0" eaLnBrk="1" fontAlgn="base" latinLnBrk="0" hangingPunct="1">
              <a:lnSpc>
                <a:spcPct val="100000"/>
              </a:lnSpc>
              <a:spcBef>
                <a:spcPct val="50000"/>
              </a:spcBef>
              <a:spcAft>
                <a:spcPct val="0"/>
              </a:spcAft>
              <a:buClr>
                <a:srgbClr val="FF0000"/>
              </a:buClr>
              <a:buSzPct val="100000"/>
              <a:buFont typeface="Wingdings" pitchFamily="2" charset="2"/>
              <a:buAutoNum type="arabicPeriod" startAt="3"/>
              <a:tabLst/>
              <a:defRPr/>
            </a:pPr>
            <a:r>
              <a:rPr kumimoji="0" lang="en-US" sz="1400" b="1" i="0" u="none" strike="noStrike" kern="0" cap="none" spc="0" normalizeH="0" baseline="0" noProof="0" smtClean="0">
                <a:ln>
                  <a:noFill/>
                </a:ln>
                <a:solidFill>
                  <a:schemeClr val="accent2"/>
                </a:solidFill>
                <a:effectLst/>
                <a:uLnTx/>
                <a:uFillTx/>
                <a:latin typeface="Calibri" pitchFamily="34" charset="0"/>
                <a:ea typeface="+mn-ea"/>
                <a:cs typeface="+mn-cs"/>
              </a:rPr>
              <a:t>Mars Surface Power Strategy</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Tx/>
              <a:buNone/>
              <a:tabLst/>
              <a:defRPr/>
            </a:pPr>
            <a:r>
              <a:rPr kumimoji="0" lang="en-US" sz="1200" b="1" i="1" u="none" strike="noStrike" kern="0" cap="none" spc="0" normalizeH="0" baseline="0" noProof="0" smtClean="0">
                <a:ln>
                  <a:noFill/>
                </a:ln>
                <a:solidFill>
                  <a:schemeClr val="accent2"/>
                </a:solidFill>
                <a:effectLst/>
                <a:uLnTx/>
                <a:uFillTx/>
                <a:latin typeface="Calibri" pitchFamily="34" charset="0"/>
                <a:ea typeface="+mn-ea"/>
              </a:rPr>
              <a:t>	</a:t>
            </a:r>
            <a:r>
              <a:rPr kumimoji="0" lang="en-US" sz="1200" b="0" i="1" u="none" strike="noStrike" kern="0" cap="none" spc="0" normalizeH="0" baseline="0" noProof="0" smtClean="0">
                <a:ln>
                  <a:noFill/>
                </a:ln>
                <a:solidFill>
                  <a:schemeClr val="accent2"/>
                </a:solidFill>
                <a:effectLst/>
                <a:uLnTx/>
                <a:uFillTx/>
                <a:latin typeface="Calibri" pitchFamily="34" charset="0"/>
                <a:ea typeface="+mn-ea"/>
              </a:rPr>
              <a:t>Which surface power strategy provides the best balance of cost, risk, and performance?</a:t>
            </a:r>
          </a:p>
          <a:p>
            <a:pPr marL="838200" marR="0" lvl="1" indent="-381000" algn="l" defTabSz="914400" rtl="0" eaLnBrk="1" fontAlgn="base" latinLnBrk="0" hangingPunct="1">
              <a:lnSpc>
                <a:spcPct val="100000"/>
              </a:lnSpc>
              <a:spcBef>
                <a:spcPct val="20000"/>
              </a:spcBef>
              <a:spcAft>
                <a:spcPct val="0"/>
              </a:spcAft>
              <a:buClr>
                <a:schemeClr val="accent2"/>
              </a:buClr>
              <a:buSzPct val="150000"/>
              <a:buFontTx/>
              <a:buNone/>
              <a:tabLst/>
              <a:defRPr/>
            </a:pPr>
            <a:r>
              <a:rPr kumimoji="0" lang="en-US" sz="1200" b="1" i="0" u="none" strike="noStrike" kern="0" cap="none" spc="0" normalizeH="0" baseline="0" noProof="0" smtClean="0">
                <a:ln>
                  <a:noFill/>
                </a:ln>
                <a:solidFill>
                  <a:schemeClr val="accent2"/>
                </a:solidFill>
                <a:effectLst/>
                <a:uLnTx/>
                <a:uFillTx/>
                <a:latin typeface="Calibri" pitchFamily="34" charset="0"/>
                <a:ea typeface="+mn-ea"/>
              </a:rPr>
              <a:t>	</a:t>
            </a:r>
            <a:endParaRPr kumimoji="0" lang="en-US" sz="1200" b="0" i="0" u="none" strike="noStrike" kern="0" cap="none" spc="0" normalizeH="0" baseline="0" noProof="0" smtClean="0">
              <a:ln>
                <a:noFill/>
              </a:ln>
              <a:solidFill>
                <a:schemeClr val="accent2"/>
              </a:solidFill>
              <a:effectLst/>
              <a:uLnTx/>
              <a:uFillTx/>
              <a:latin typeface="Calibri" pitchFamily="34" charset="0"/>
              <a:ea typeface="+mn-ea"/>
            </a:endParaRPr>
          </a:p>
        </p:txBody>
      </p:sp>
      <p:grpSp>
        <p:nvGrpSpPr>
          <p:cNvPr id="7" name="Group 58"/>
          <p:cNvGrpSpPr>
            <a:grpSpLocks/>
          </p:cNvGrpSpPr>
          <p:nvPr/>
        </p:nvGrpSpPr>
        <p:grpSpPr bwMode="auto">
          <a:xfrm>
            <a:off x="0" y="1066800"/>
            <a:ext cx="2895600" cy="4495800"/>
            <a:chOff x="0" y="1066800"/>
            <a:chExt cx="2895600" cy="4495800"/>
          </a:xfrm>
        </p:grpSpPr>
        <p:pic>
          <p:nvPicPr>
            <p:cNvPr id="8" name="Picture 4"/>
            <p:cNvPicPr>
              <a:picLocks noChangeAspect="1" noChangeArrowheads="1"/>
            </p:cNvPicPr>
            <p:nvPr/>
          </p:nvPicPr>
          <p:blipFill>
            <a:blip r:embed="rId3" cstate="print"/>
            <a:srcRect/>
            <a:stretch>
              <a:fillRect/>
            </a:stretch>
          </p:blipFill>
          <p:spPr bwMode="auto">
            <a:xfrm>
              <a:off x="152400" y="3733800"/>
              <a:ext cx="1825625" cy="1371600"/>
            </a:xfrm>
            <a:prstGeom prst="rect">
              <a:avLst/>
            </a:prstGeom>
            <a:noFill/>
            <a:ln w="9525" cap="flat" cmpd="sng" algn="ctr">
              <a:noFill/>
              <a:prstDash val="solid"/>
              <a:miter lim="800000"/>
              <a:headEnd/>
              <a:tailEnd/>
            </a:ln>
            <a:effectLst>
              <a:outerShdw blurRad="50800" dist="38100" dir="2700000" algn="tl" rotWithShape="0">
                <a:prstClr val="black">
                  <a:alpha val="40000"/>
                </a:prstClr>
              </a:outerShdw>
            </a:effectLst>
          </p:spPr>
        </p:pic>
        <p:sp>
          <p:nvSpPr>
            <p:cNvPr id="9" name="TextBox 7"/>
            <p:cNvSpPr txBox="1">
              <a:spLocks noChangeArrowheads="1"/>
            </p:cNvSpPr>
            <p:nvPr/>
          </p:nvSpPr>
          <p:spPr bwMode="auto">
            <a:xfrm>
              <a:off x="228600" y="1066800"/>
              <a:ext cx="2438400" cy="307975"/>
            </a:xfrm>
            <a:prstGeom prst="rect">
              <a:avLst/>
            </a:prstGeom>
            <a:noFill/>
            <a:ln w="9525">
              <a:noFill/>
              <a:miter lim="800000"/>
              <a:headEnd/>
              <a:tailEnd/>
            </a:ln>
          </p:spPr>
          <p:txBody>
            <a:bodyPr>
              <a:spAutoFit/>
            </a:bodyPr>
            <a:lstStyle/>
            <a:p>
              <a:pPr algn="ctr"/>
              <a:r>
                <a:rPr lang="en-US" sz="1400">
                  <a:solidFill>
                    <a:schemeClr val="accent2"/>
                  </a:solidFill>
                  <a:latin typeface="Calibri" pitchFamily="34" charset="0"/>
                </a:rPr>
                <a:t>Trade Tree</a:t>
              </a:r>
            </a:p>
          </p:txBody>
        </p:sp>
        <p:pic>
          <p:nvPicPr>
            <p:cNvPr id="10" name="Picture 41"/>
            <p:cNvPicPr>
              <a:picLocks noChangeAspect="1" noChangeArrowheads="1"/>
            </p:cNvPicPr>
            <p:nvPr/>
          </p:nvPicPr>
          <p:blipFill>
            <a:blip r:embed="rId4" cstate="print"/>
            <a:srcRect/>
            <a:stretch>
              <a:fillRect/>
            </a:stretch>
          </p:blipFill>
          <p:spPr bwMode="auto">
            <a:xfrm>
              <a:off x="925513" y="4267200"/>
              <a:ext cx="1893887" cy="1295400"/>
            </a:xfrm>
            <a:prstGeom prst="rect">
              <a:avLst/>
            </a:prstGeom>
            <a:solidFill>
              <a:schemeClr val="bg1"/>
            </a:solidFill>
            <a:ln w="9525" algn="ctr">
              <a:noFill/>
              <a:miter lim="800000"/>
              <a:headEnd/>
              <a:tailEnd/>
            </a:ln>
            <a:effectLst>
              <a:outerShdw blurRad="50800" dist="38100" dir="2700000" algn="tl" rotWithShape="0">
                <a:prstClr val="black">
                  <a:alpha val="40000"/>
                </a:prstClr>
              </a:outerShdw>
            </a:effectLst>
          </p:spPr>
        </p:pic>
        <p:sp>
          <p:nvSpPr>
            <p:cNvPr id="11" name="Down Arrow 9"/>
            <p:cNvSpPr>
              <a:spLocks noChangeArrowheads="1"/>
            </p:cNvSpPr>
            <p:nvPr/>
          </p:nvSpPr>
          <p:spPr bwMode="auto">
            <a:xfrm>
              <a:off x="1295400" y="3200400"/>
              <a:ext cx="228600" cy="228600"/>
            </a:xfrm>
            <a:prstGeom prst="downArrow">
              <a:avLst>
                <a:gd name="adj1" fmla="val 50000"/>
                <a:gd name="adj2" fmla="val 50000"/>
              </a:avLst>
            </a:prstGeom>
            <a:solidFill>
              <a:schemeClr val="accent1"/>
            </a:solidFill>
            <a:ln w="9525" algn="ctr">
              <a:noFill/>
              <a:round/>
              <a:headEnd/>
              <a:tailEnd/>
            </a:ln>
            <a:effectLst>
              <a:outerShdw blurRad="50800" dist="38100" dir="2700000" algn="tl" rotWithShape="0">
                <a:prstClr val="black">
                  <a:alpha val="40000"/>
                </a:prstClr>
              </a:outerShdw>
            </a:effectLst>
          </p:spPr>
          <p:txBody>
            <a:bodyPr/>
            <a:lstStyle/>
            <a:p>
              <a:pPr>
                <a:defRPr/>
              </a:pPr>
              <a:endParaRPr lang="en-US">
                <a:latin typeface="Calibri" pitchFamily="34" charset="0"/>
              </a:endParaRPr>
            </a:p>
          </p:txBody>
        </p:sp>
        <p:sp>
          <p:nvSpPr>
            <p:cNvPr id="12" name="TextBox 10"/>
            <p:cNvSpPr txBox="1">
              <a:spLocks noChangeArrowheads="1"/>
            </p:cNvSpPr>
            <p:nvPr/>
          </p:nvSpPr>
          <p:spPr bwMode="auto">
            <a:xfrm>
              <a:off x="0" y="3425825"/>
              <a:ext cx="2895600" cy="307975"/>
            </a:xfrm>
            <a:prstGeom prst="rect">
              <a:avLst/>
            </a:prstGeom>
            <a:noFill/>
            <a:ln w="9525">
              <a:noFill/>
              <a:miter lim="800000"/>
              <a:headEnd/>
              <a:tailEnd/>
            </a:ln>
          </p:spPr>
          <p:txBody>
            <a:bodyPr>
              <a:spAutoFit/>
            </a:bodyPr>
            <a:lstStyle/>
            <a:p>
              <a:pPr algn="ctr"/>
              <a:r>
                <a:rPr lang="en-US" sz="1400">
                  <a:solidFill>
                    <a:schemeClr val="accent2"/>
                  </a:solidFill>
                  <a:latin typeface="Calibri" pitchFamily="34" charset="0"/>
                </a:rPr>
                <a:t>Trades:  Performance, Cost , Risk</a:t>
              </a:r>
            </a:p>
          </p:txBody>
        </p:sp>
      </p:grpSp>
      <p:sp>
        <p:nvSpPr>
          <p:cNvPr id="13" name="Rounded Rectangle 27"/>
          <p:cNvSpPr>
            <a:spLocks noChangeArrowheads="1"/>
          </p:cNvSpPr>
          <p:nvPr/>
        </p:nvSpPr>
        <p:spPr bwMode="auto">
          <a:xfrm>
            <a:off x="3200400" y="1066800"/>
            <a:ext cx="5867400" cy="914400"/>
          </a:xfrm>
          <a:prstGeom prst="roundRect">
            <a:avLst>
              <a:gd name="adj" fmla="val 16667"/>
            </a:avLst>
          </a:prstGeom>
          <a:solidFill>
            <a:schemeClr val="accent2"/>
          </a:solidFill>
          <a:ln w="9525" algn="ctr">
            <a:solidFill>
              <a:schemeClr val="tx1"/>
            </a:solidFill>
            <a:round/>
            <a:headEnd/>
            <a:tailEnd/>
          </a:ln>
          <a:effectLst>
            <a:outerShdw blurRad="50800" dist="38100" dir="2700000" algn="tl" rotWithShape="0">
              <a:prstClr val="black">
                <a:alpha val="40000"/>
              </a:prstClr>
            </a:outerShdw>
          </a:effectLst>
        </p:spPr>
        <p:txBody>
          <a:bodyPr/>
          <a:lstStyle/>
          <a:p>
            <a:pPr marL="457200" indent="-457200" algn="ctr" eaLnBrk="1" hangingPunct="1">
              <a:defRPr/>
            </a:pPr>
            <a:r>
              <a:rPr lang="en-US" sz="1800">
                <a:solidFill>
                  <a:schemeClr val="bg1"/>
                </a:solidFill>
              </a:rPr>
              <a:t>Architecture Trade Tree Assessments</a:t>
            </a:r>
          </a:p>
          <a:p>
            <a:pPr marL="457200" indent="-457200" algn="ctr" eaLnBrk="1" hangingPunct="1">
              <a:defRPr/>
            </a:pPr>
            <a:r>
              <a:rPr lang="en-US" sz="1600">
                <a:solidFill>
                  <a:schemeClr val="bg1"/>
                </a:solidFill>
              </a:rPr>
              <a:t> </a:t>
            </a:r>
            <a:r>
              <a:rPr lang="en-US" sz="1400" b="0">
                <a:solidFill>
                  <a:schemeClr val="bg1"/>
                </a:solidFill>
              </a:rPr>
              <a:t>Focus on key architectural approaches which fundamentally drive cost, risk and performance</a:t>
            </a:r>
            <a:endParaRPr lang="en-US" sz="1600" b="0">
              <a:solidFill>
                <a:schemeClr val="bg1"/>
              </a:solidFill>
            </a:endParaRPr>
          </a:p>
        </p:txBody>
      </p:sp>
      <p:sp>
        <p:nvSpPr>
          <p:cNvPr id="14" name="Rounded Rectangle 13"/>
          <p:cNvSpPr/>
          <p:nvPr/>
        </p:nvSpPr>
        <p:spPr bwMode="auto">
          <a:xfrm>
            <a:off x="152400" y="5943600"/>
            <a:ext cx="2667000" cy="685800"/>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nchor="ctr" anchorCtr="1"/>
          <a:lstStyle/>
          <a:p>
            <a:pPr>
              <a:defRPr/>
            </a:pPr>
            <a:r>
              <a:rPr lang="en-US" sz="1800" dirty="0">
                <a:solidFill>
                  <a:schemeClr val="accent2"/>
                </a:solidFill>
                <a:latin typeface="Calibri" pitchFamily="34" charset="0"/>
              </a:rPr>
              <a:t>Recommendations</a:t>
            </a:r>
          </a:p>
        </p:txBody>
      </p:sp>
      <p:sp>
        <p:nvSpPr>
          <p:cNvPr id="15" name="Down Arrow 14"/>
          <p:cNvSpPr>
            <a:spLocks noChangeArrowheads="1"/>
          </p:cNvSpPr>
          <p:nvPr/>
        </p:nvSpPr>
        <p:spPr bwMode="auto">
          <a:xfrm>
            <a:off x="1371600" y="5638800"/>
            <a:ext cx="228600" cy="228600"/>
          </a:xfrm>
          <a:prstGeom prst="downArrow">
            <a:avLst>
              <a:gd name="adj1" fmla="val 50000"/>
              <a:gd name="adj2" fmla="val 50000"/>
            </a:avLst>
          </a:prstGeom>
          <a:solidFill>
            <a:schemeClr val="accent1"/>
          </a:solidFill>
          <a:ln w="9525" algn="ctr">
            <a:noFill/>
            <a:round/>
            <a:headEnd/>
            <a:tailEnd/>
          </a:ln>
          <a:effectLst>
            <a:outerShdw blurRad="50800" dist="38100" dir="2700000" algn="tl" rotWithShape="0">
              <a:prstClr val="black">
                <a:alpha val="40000"/>
              </a:prstClr>
            </a:outerShdw>
          </a:effectLst>
        </p:spPr>
        <p:txBody>
          <a:bodyPr/>
          <a:lstStyle/>
          <a:p>
            <a:pPr>
              <a:defRPr/>
            </a:pPr>
            <a:endParaRPr lang="en-US">
              <a:latin typeface="Calibri" pitchFamily="34" charset="0"/>
            </a:endParaRPr>
          </a:p>
        </p:txBody>
      </p:sp>
      <p:pic>
        <p:nvPicPr>
          <p:cNvPr id="27" name="Picture 28"/>
          <p:cNvPicPr>
            <a:picLocks noChangeAspect="1" noChangeArrowheads="1"/>
          </p:cNvPicPr>
          <p:nvPr/>
        </p:nvPicPr>
        <p:blipFill>
          <a:blip r:embed="rId5" cstate="print"/>
          <a:srcRect l="52633" t="12842" r="7377" b="27080"/>
          <a:stretch>
            <a:fillRect/>
          </a:stretch>
        </p:blipFill>
        <p:spPr bwMode="auto">
          <a:xfrm>
            <a:off x="304800" y="1447800"/>
            <a:ext cx="2244725" cy="1676400"/>
          </a:xfrm>
          <a:prstGeom prst="rect">
            <a:avLst/>
          </a:prstGeom>
          <a:noFill/>
          <a:ln w="9525" cap="flat" cmpd="sng" algn="ctr">
            <a:noFill/>
            <a:prstDash val="solid"/>
            <a:miter lim="800000"/>
            <a:headEnd/>
            <a:tailEnd/>
          </a:ln>
          <a:effectLst>
            <a:outerShdw blurRad="50800" dist="38100" dir="2700000" algn="tl" rotWithShape="0">
              <a:prstClr val="black">
                <a:alpha val="40000"/>
              </a:prstClr>
            </a:outerShdw>
          </a:effectLst>
        </p:spPr>
      </p:pic>
      <p:sp>
        <p:nvSpPr>
          <p:cNvPr id="28" name="Rectangle 2"/>
          <p:cNvSpPr>
            <a:spLocks noGrp="1" noChangeArrowheads="1"/>
          </p:cNvSpPr>
          <p:nvPr>
            <p:ph type="title"/>
          </p:nvPr>
        </p:nvSpPr>
        <p:spPr>
          <a:xfrm>
            <a:off x="1066800" y="152400"/>
            <a:ext cx="7543800" cy="609600"/>
          </a:xfrm>
        </p:spPr>
        <p:txBody>
          <a:bodyPr/>
          <a:lstStyle/>
          <a:p>
            <a:pPr eaLnBrk="1" hangingPunct="1"/>
            <a:r>
              <a:rPr lang="en-US" dirty="0" smtClean="0">
                <a:solidFill>
                  <a:srgbClr val="000000"/>
                </a:solidFill>
              </a:rPr>
              <a:t>Mars Design Reference Architecture 5.0</a:t>
            </a:r>
            <a:br>
              <a:rPr lang="en-US" dirty="0" smtClean="0">
                <a:solidFill>
                  <a:srgbClr val="000000"/>
                </a:solidFill>
              </a:rPr>
            </a:br>
            <a:r>
              <a:rPr lang="en-US" dirty="0" smtClean="0">
                <a:solidFill>
                  <a:srgbClr val="000000"/>
                </a:solidFill>
              </a:rPr>
              <a:t>Key Decision Packages</a:t>
            </a:r>
          </a:p>
        </p:txBody>
      </p:sp>
      <p:grpSp>
        <p:nvGrpSpPr>
          <p:cNvPr id="16" name="Group 55"/>
          <p:cNvGrpSpPr>
            <a:grpSpLocks/>
          </p:cNvGrpSpPr>
          <p:nvPr/>
        </p:nvGrpSpPr>
        <p:grpSpPr bwMode="auto">
          <a:xfrm>
            <a:off x="2819400" y="2743200"/>
            <a:ext cx="6248400" cy="3886200"/>
            <a:chOff x="2819400" y="2743200"/>
            <a:chExt cx="6248400" cy="3886200"/>
          </a:xfrm>
        </p:grpSpPr>
        <p:cxnSp>
          <p:nvCxnSpPr>
            <p:cNvPr id="17" name="Elbow Connector 37"/>
            <p:cNvCxnSpPr>
              <a:cxnSpLocks noChangeShapeType="1"/>
              <a:stCxn id="14" idx="3"/>
            </p:cNvCxnSpPr>
            <p:nvPr/>
          </p:nvCxnSpPr>
          <p:spPr bwMode="auto">
            <a:xfrm flipV="1">
              <a:off x="2819400" y="2901950"/>
              <a:ext cx="1333500" cy="3384550"/>
            </a:xfrm>
            <a:prstGeom prst="bentConnector3">
              <a:avLst>
                <a:gd name="adj1" fmla="val 27338"/>
              </a:avLst>
            </a:prstGeom>
            <a:noFill/>
            <a:ln w="9525" algn="ctr">
              <a:solidFill>
                <a:schemeClr val="accent1">
                  <a:lumMod val="50000"/>
                </a:schemeClr>
              </a:solidFill>
              <a:prstDash val="dash"/>
              <a:round/>
              <a:headEnd type="oval" w="med" len="med"/>
              <a:tailEnd type="triangle" w="med" len="med"/>
            </a:ln>
          </p:spPr>
        </p:cxnSp>
        <p:cxnSp>
          <p:nvCxnSpPr>
            <p:cNvPr id="18" name="Elbow Connector 47"/>
            <p:cNvCxnSpPr>
              <a:cxnSpLocks noChangeShapeType="1"/>
              <a:stCxn id="14" idx="3"/>
            </p:cNvCxnSpPr>
            <p:nvPr/>
          </p:nvCxnSpPr>
          <p:spPr bwMode="auto">
            <a:xfrm flipV="1">
              <a:off x="2819400" y="3816350"/>
              <a:ext cx="1333500" cy="2470150"/>
            </a:xfrm>
            <a:prstGeom prst="bentConnector3">
              <a:avLst>
                <a:gd name="adj1" fmla="val 27384"/>
              </a:avLst>
            </a:prstGeom>
            <a:noFill/>
            <a:ln w="9525" algn="ctr">
              <a:solidFill>
                <a:schemeClr val="accent1">
                  <a:lumMod val="50000"/>
                </a:schemeClr>
              </a:solidFill>
              <a:prstDash val="dash"/>
              <a:round/>
              <a:headEnd type="oval" w="med" len="med"/>
              <a:tailEnd type="triangle" w="med" len="med"/>
            </a:ln>
          </p:spPr>
        </p:cxnSp>
        <p:cxnSp>
          <p:nvCxnSpPr>
            <p:cNvPr id="19" name="Elbow Connector 49"/>
            <p:cNvCxnSpPr>
              <a:cxnSpLocks noChangeShapeType="1"/>
              <a:stCxn id="14" idx="3"/>
            </p:cNvCxnSpPr>
            <p:nvPr/>
          </p:nvCxnSpPr>
          <p:spPr bwMode="auto">
            <a:xfrm flipV="1">
              <a:off x="2819400" y="4730750"/>
              <a:ext cx="1333500" cy="1555750"/>
            </a:xfrm>
            <a:prstGeom prst="bentConnector3">
              <a:avLst>
                <a:gd name="adj1" fmla="val 27338"/>
              </a:avLst>
            </a:prstGeom>
            <a:noFill/>
            <a:ln w="9525" algn="ctr">
              <a:solidFill>
                <a:schemeClr val="accent1">
                  <a:lumMod val="50000"/>
                </a:schemeClr>
              </a:solidFill>
              <a:prstDash val="dash"/>
              <a:round/>
              <a:headEnd type="oval" w="med" len="med"/>
              <a:tailEnd type="triangle" w="med" len="med"/>
            </a:ln>
          </p:spPr>
        </p:cxnSp>
        <p:cxnSp>
          <p:nvCxnSpPr>
            <p:cNvPr id="20" name="Elbow Connector 53"/>
            <p:cNvCxnSpPr>
              <a:cxnSpLocks noChangeShapeType="1"/>
              <a:stCxn id="14" idx="3"/>
            </p:cNvCxnSpPr>
            <p:nvPr/>
          </p:nvCxnSpPr>
          <p:spPr bwMode="auto">
            <a:xfrm flipV="1">
              <a:off x="2819400" y="5492750"/>
              <a:ext cx="1333500" cy="793750"/>
            </a:xfrm>
            <a:prstGeom prst="bentConnector3">
              <a:avLst>
                <a:gd name="adj1" fmla="val 27338"/>
              </a:avLst>
            </a:prstGeom>
            <a:noFill/>
            <a:ln w="9525" algn="ctr">
              <a:solidFill>
                <a:schemeClr val="accent1">
                  <a:lumMod val="50000"/>
                </a:schemeClr>
              </a:solidFill>
              <a:prstDash val="dash"/>
              <a:round/>
              <a:headEnd type="oval" w="med" len="med"/>
              <a:tailEnd type="triangle" w="med" len="med"/>
            </a:ln>
          </p:spPr>
        </p:cxnSp>
        <p:cxnSp>
          <p:nvCxnSpPr>
            <p:cNvPr id="21" name="Elbow Connector 55"/>
            <p:cNvCxnSpPr>
              <a:cxnSpLocks noChangeShapeType="1"/>
              <a:stCxn id="14" idx="3"/>
            </p:cNvCxnSpPr>
            <p:nvPr/>
          </p:nvCxnSpPr>
          <p:spPr bwMode="auto">
            <a:xfrm>
              <a:off x="2819400" y="6286500"/>
              <a:ext cx="1333500" cy="196850"/>
            </a:xfrm>
            <a:prstGeom prst="bentConnector3">
              <a:avLst>
                <a:gd name="adj1" fmla="val 27338"/>
              </a:avLst>
            </a:prstGeom>
            <a:noFill/>
            <a:ln w="9525" algn="ctr">
              <a:solidFill>
                <a:schemeClr val="accent1">
                  <a:lumMod val="50000"/>
                </a:schemeClr>
              </a:solidFill>
              <a:prstDash val="dash"/>
              <a:round/>
              <a:headEnd type="oval" w="med" len="med"/>
              <a:tailEnd type="triangle" w="med" len="med"/>
            </a:ln>
          </p:spPr>
        </p:cxnSp>
        <p:sp>
          <p:nvSpPr>
            <p:cNvPr id="22" name="Rounded Rectangle 27"/>
            <p:cNvSpPr>
              <a:spLocks noChangeArrowheads="1"/>
            </p:cNvSpPr>
            <p:nvPr/>
          </p:nvSpPr>
          <p:spPr bwMode="auto">
            <a:xfrm>
              <a:off x="4152900" y="3657600"/>
              <a:ext cx="4914900" cy="292100"/>
            </a:xfrm>
            <a:prstGeom prst="roundRect">
              <a:avLst>
                <a:gd name="adj" fmla="val 16667"/>
              </a:avLst>
            </a:prstGeom>
            <a:noFill/>
            <a:ln w="9525" algn="ctr">
              <a:solidFill>
                <a:schemeClr val="accent1">
                  <a:lumMod val="50000"/>
                </a:schemeClr>
              </a:solidFill>
              <a:round/>
              <a:headEnd/>
              <a:tailEnd/>
            </a:ln>
          </p:spPr>
          <p:txBody>
            <a:bodyPr anchor="ctr"/>
            <a:lstStyle/>
            <a:p>
              <a:r>
                <a:rPr lang="en-US" sz="1400" b="0">
                  <a:solidFill>
                    <a:schemeClr val="accent2"/>
                  </a:solidFill>
                  <a:latin typeface="Calibri" pitchFamily="34" charset="0"/>
                </a:rPr>
                <a:t>Decision Concurrence: </a:t>
              </a:r>
              <a:r>
                <a:rPr lang="en-US" sz="1400" u="sng">
                  <a:solidFill>
                    <a:schemeClr val="accent2"/>
                  </a:solidFill>
                  <a:latin typeface="Calibri" pitchFamily="34" charset="0"/>
                </a:rPr>
                <a:t>Pre-Deploy Cargo</a:t>
              </a:r>
            </a:p>
          </p:txBody>
        </p:sp>
        <p:sp>
          <p:nvSpPr>
            <p:cNvPr id="23" name="Rounded Rectangle 31"/>
            <p:cNvSpPr>
              <a:spLocks noChangeArrowheads="1"/>
            </p:cNvSpPr>
            <p:nvPr/>
          </p:nvSpPr>
          <p:spPr bwMode="auto">
            <a:xfrm>
              <a:off x="4152900" y="4572000"/>
              <a:ext cx="4914900" cy="292100"/>
            </a:xfrm>
            <a:prstGeom prst="roundRect">
              <a:avLst>
                <a:gd name="adj" fmla="val 16667"/>
              </a:avLst>
            </a:prstGeom>
            <a:noFill/>
            <a:ln w="9525" algn="ctr">
              <a:solidFill>
                <a:schemeClr val="accent1">
                  <a:lumMod val="50000"/>
                </a:schemeClr>
              </a:solidFill>
              <a:round/>
              <a:headEnd/>
              <a:tailEnd/>
            </a:ln>
          </p:spPr>
          <p:txBody>
            <a:bodyPr anchor="ctr"/>
            <a:lstStyle/>
            <a:p>
              <a:r>
                <a:rPr lang="en-US" sz="1400" b="0">
                  <a:solidFill>
                    <a:schemeClr val="accent2"/>
                  </a:solidFill>
                  <a:latin typeface="Calibri" pitchFamily="34" charset="0"/>
                </a:rPr>
                <a:t>Decision Concurrence: </a:t>
              </a:r>
              <a:r>
                <a:rPr lang="en-US" sz="1400" u="sng">
                  <a:solidFill>
                    <a:schemeClr val="accent2"/>
                  </a:solidFill>
                  <a:latin typeface="Calibri" pitchFamily="34" charset="0"/>
                </a:rPr>
                <a:t>Retain Aerocapture for Cargo</a:t>
              </a:r>
            </a:p>
          </p:txBody>
        </p:sp>
        <p:sp>
          <p:nvSpPr>
            <p:cNvPr id="24" name="Rounded Rectangle 35"/>
            <p:cNvSpPr>
              <a:spLocks noChangeArrowheads="1"/>
            </p:cNvSpPr>
            <p:nvPr/>
          </p:nvSpPr>
          <p:spPr bwMode="auto">
            <a:xfrm>
              <a:off x="4152900" y="5346700"/>
              <a:ext cx="4914900" cy="292100"/>
            </a:xfrm>
            <a:prstGeom prst="roundRect">
              <a:avLst>
                <a:gd name="adj" fmla="val 16667"/>
              </a:avLst>
            </a:prstGeom>
            <a:noFill/>
            <a:ln w="9525" algn="ctr">
              <a:solidFill>
                <a:schemeClr val="accent1">
                  <a:lumMod val="50000"/>
                </a:schemeClr>
              </a:solidFill>
              <a:round/>
              <a:headEnd/>
              <a:tailEnd/>
            </a:ln>
          </p:spPr>
          <p:txBody>
            <a:bodyPr anchor="ctr"/>
            <a:lstStyle/>
            <a:p>
              <a:r>
                <a:rPr lang="en-US" sz="1400" b="0">
                  <a:solidFill>
                    <a:schemeClr val="accent2"/>
                  </a:solidFill>
                  <a:latin typeface="Calibri" pitchFamily="34" charset="0"/>
                </a:rPr>
                <a:t>Decision Concurrence: </a:t>
              </a:r>
              <a:r>
                <a:rPr lang="en-US" sz="1400" u="sng">
                  <a:solidFill>
                    <a:schemeClr val="accent2"/>
                  </a:solidFill>
                  <a:latin typeface="Calibri" pitchFamily="34" charset="0"/>
                </a:rPr>
                <a:t>Rely on Atmospheric ISRU</a:t>
              </a:r>
            </a:p>
          </p:txBody>
        </p:sp>
        <p:sp>
          <p:nvSpPr>
            <p:cNvPr id="25" name="Rounded Rectangle 36"/>
            <p:cNvSpPr>
              <a:spLocks noChangeArrowheads="1"/>
            </p:cNvSpPr>
            <p:nvPr/>
          </p:nvSpPr>
          <p:spPr bwMode="auto">
            <a:xfrm>
              <a:off x="4152900" y="6337300"/>
              <a:ext cx="4914900" cy="292100"/>
            </a:xfrm>
            <a:prstGeom prst="roundRect">
              <a:avLst>
                <a:gd name="adj" fmla="val 16667"/>
              </a:avLst>
            </a:prstGeom>
            <a:noFill/>
            <a:ln w="9525" algn="ctr">
              <a:solidFill>
                <a:schemeClr val="accent1">
                  <a:lumMod val="50000"/>
                </a:schemeClr>
              </a:solidFill>
              <a:round/>
              <a:headEnd/>
              <a:tailEnd/>
            </a:ln>
          </p:spPr>
          <p:txBody>
            <a:bodyPr anchor="ctr"/>
            <a:lstStyle/>
            <a:p>
              <a:r>
                <a:rPr lang="en-US" sz="1400" b="0">
                  <a:solidFill>
                    <a:schemeClr val="accent2"/>
                  </a:solidFill>
                  <a:latin typeface="Calibri" pitchFamily="34" charset="0"/>
                </a:rPr>
                <a:t>Decision Concurrence: </a:t>
              </a:r>
              <a:r>
                <a:rPr lang="en-US" sz="1400" u="sng">
                  <a:solidFill>
                    <a:schemeClr val="accent2"/>
                  </a:solidFill>
                  <a:latin typeface="Calibri" pitchFamily="34" charset="0"/>
                </a:rPr>
                <a:t>Surface Fission Power</a:t>
              </a:r>
            </a:p>
          </p:txBody>
        </p:sp>
        <p:sp>
          <p:nvSpPr>
            <p:cNvPr id="26" name="Rounded Rectangle 37"/>
            <p:cNvSpPr>
              <a:spLocks noChangeArrowheads="1"/>
            </p:cNvSpPr>
            <p:nvPr/>
          </p:nvSpPr>
          <p:spPr bwMode="auto">
            <a:xfrm>
              <a:off x="4152900" y="2743200"/>
              <a:ext cx="4914900" cy="292100"/>
            </a:xfrm>
            <a:prstGeom prst="roundRect">
              <a:avLst>
                <a:gd name="adj" fmla="val 16667"/>
              </a:avLst>
            </a:prstGeom>
            <a:noFill/>
            <a:ln w="9525" algn="ctr">
              <a:solidFill>
                <a:schemeClr val="accent1">
                  <a:lumMod val="50000"/>
                </a:schemeClr>
              </a:solidFill>
              <a:round/>
              <a:headEnd/>
              <a:tailEnd/>
            </a:ln>
          </p:spPr>
          <p:txBody>
            <a:bodyPr anchor="ctr"/>
            <a:lstStyle/>
            <a:p>
              <a:r>
                <a:rPr lang="en-US" sz="1400" b="0">
                  <a:solidFill>
                    <a:schemeClr val="accent2"/>
                  </a:solidFill>
                  <a:latin typeface="Calibri" pitchFamily="34" charset="0"/>
                </a:rPr>
                <a:t>Decision Concurrence: </a:t>
              </a:r>
              <a:r>
                <a:rPr lang="en-US" sz="1400" u="sng">
                  <a:solidFill>
                    <a:schemeClr val="accent2"/>
                  </a:solidFill>
                  <a:latin typeface="Calibri" pitchFamily="34" charset="0"/>
                </a:rPr>
                <a:t>Conjunction – Long Stay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7" name="Footer Placeholder 3"/>
          <p:cNvSpPr>
            <a:spLocks noGrp="1"/>
          </p:cNvSpPr>
          <p:nvPr>
            <p:ph type="ftr" sz="quarter" idx="4294967295"/>
          </p:nvPr>
        </p:nvSpPr>
        <p:spPr>
          <a:xfrm>
            <a:off x="3124200" y="6553200"/>
            <a:ext cx="2895600" cy="304800"/>
          </a:xfrm>
          <a:prstGeom prst="rect">
            <a:avLst/>
          </a:prstGeom>
        </p:spPr>
        <p:txBody>
          <a:bodyPr/>
          <a:lstStyle/>
          <a:p>
            <a:r>
              <a:rPr lang="en-US"/>
              <a:t> </a:t>
            </a:r>
          </a:p>
        </p:txBody>
      </p:sp>
      <p:sp>
        <p:nvSpPr>
          <p:cNvPr id="1296395" name="Rectangle 11"/>
          <p:cNvSpPr>
            <a:spLocks noGrp="1" noChangeArrowheads="1"/>
          </p:cNvSpPr>
          <p:nvPr>
            <p:ph type="title"/>
          </p:nvPr>
        </p:nvSpPr>
        <p:spPr/>
        <p:txBody>
          <a:bodyPr/>
          <a:lstStyle/>
          <a:p>
            <a:r>
              <a:rPr lang="en-US" dirty="0">
                <a:solidFill>
                  <a:srgbClr val="000000"/>
                </a:solidFill>
              </a:rPr>
              <a:t>Mars Design Reference Architecture 5.0</a:t>
            </a:r>
            <a:br>
              <a:rPr lang="en-US" dirty="0">
                <a:solidFill>
                  <a:srgbClr val="000000"/>
                </a:solidFill>
              </a:rPr>
            </a:br>
            <a:r>
              <a:rPr lang="en-US" dirty="0">
                <a:solidFill>
                  <a:srgbClr val="000000"/>
                </a:solidFill>
              </a:rPr>
              <a:t>Forward Deployment Strategy</a:t>
            </a:r>
          </a:p>
        </p:txBody>
      </p:sp>
      <p:sp>
        <p:nvSpPr>
          <p:cNvPr id="1296396" name="Rectangle 12"/>
          <p:cNvSpPr>
            <a:spLocks noGrp="1" noChangeArrowheads="1"/>
          </p:cNvSpPr>
          <p:nvPr>
            <p:ph type="body" idx="1"/>
          </p:nvPr>
        </p:nvSpPr>
        <p:spPr>
          <a:xfrm>
            <a:off x="3505200" y="1143000"/>
            <a:ext cx="5410200" cy="5410200"/>
          </a:xfrm>
        </p:spPr>
        <p:txBody>
          <a:bodyPr/>
          <a:lstStyle/>
          <a:p>
            <a:pPr>
              <a:lnSpc>
                <a:spcPct val="80000"/>
              </a:lnSpc>
            </a:pPr>
            <a:r>
              <a:rPr lang="en-US" sz="2000"/>
              <a:t>Twenty-six months prior to crew departure from Earth, pre-deploy:</a:t>
            </a:r>
          </a:p>
          <a:p>
            <a:pPr lvl="1">
              <a:lnSpc>
                <a:spcPct val="80000"/>
              </a:lnSpc>
            </a:pPr>
            <a:r>
              <a:rPr lang="en-US" sz="1800"/>
              <a:t>Mars surface habitat lander to Mars orbit</a:t>
            </a:r>
          </a:p>
          <a:p>
            <a:pPr lvl="1">
              <a:lnSpc>
                <a:spcPct val="80000"/>
              </a:lnSpc>
            </a:pPr>
            <a:r>
              <a:rPr lang="en-US" sz="1800"/>
              <a:t>Mars ascent vehicle and exploration gear to Martian surface</a:t>
            </a:r>
          </a:p>
          <a:p>
            <a:pPr lvl="1">
              <a:lnSpc>
                <a:spcPct val="80000"/>
              </a:lnSpc>
            </a:pPr>
            <a:r>
              <a:rPr lang="en-US" sz="1800"/>
              <a:t>Deployment of initial surface exploration assets</a:t>
            </a:r>
          </a:p>
          <a:p>
            <a:pPr lvl="1">
              <a:lnSpc>
                <a:spcPct val="80000"/>
              </a:lnSpc>
            </a:pPr>
            <a:r>
              <a:rPr lang="en-US" sz="1800"/>
              <a:t>Production of ascent propellant (oxygen) prior to crew departure from Earth</a:t>
            </a:r>
          </a:p>
          <a:p>
            <a:pPr lvl="1">
              <a:lnSpc>
                <a:spcPct val="80000"/>
              </a:lnSpc>
            </a:pPr>
            <a:endParaRPr lang="en-US" sz="1800"/>
          </a:p>
          <a:p>
            <a:pPr>
              <a:lnSpc>
                <a:spcPct val="80000"/>
              </a:lnSpc>
            </a:pPr>
            <a:r>
              <a:rPr lang="en-US" sz="2000"/>
              <a:t>Six crew travel to Mars on “fast” (six month) trajectory</a:t>
            </a:r>
          </a:p>
          <a:p>
            <a:pPr lvl="1">
              <a:lnSpc>
                <a:spcPct val="80000"/>
              </a:lnSpc>
            </a:pPr>
            <a:r>
              <a:rPr lang="en-US" sz="1800"/>
              <a:t>Reduces risks associated with zero-g, radiation</a:t>
            </a:r>
          </a:p>
          <a:p>
            <a:pPr lvl="1">
              <a:lnSpc>
                <a:spcPct val="80000"/>
              </a:lnSpc>
            </a:pPr>
            <a:r>
              <a:rPr lang="en-US" sz="1800"/>
              <a:t>Rendezvous with surface habitat lander in Mars orbit</a:t>
            </a:r>
          </a:p>
          <a:p>
            <a:pPr lvl="1">
              <a:lnSpc>
                <a:spcPct val="80000"/>
              </a:lnSpc>
            </a:pPr>
            <a:r>
              <a:rPr lang="en-US" sz="1800"/>
              <a:t>Crew lands in surface habitat which becomes part of Mars infrastructure</a:t>
            </a:r>
          </a:p>
          <a:p>
            <a:pPr lvl="1">
              <a:lnSpc>
                <a:spcPct val="80000"/>
              </a:lnSpc>
            </a:pPr>
            <a:r>
              <a:rPr lang="en-US" sz="1800"/>
              <a:t>Sufficient habitation and exploration resources for 18 month stay</a:t>
            </a:r>
          </a:p>
        </p:txBody>
      </p:sp>
      <p:pic>
        <p:nvPicPr>
          <p:cNvPr id="1296405" name="Picture 21"/>
          <p:cNvPicPr>
            <a:picLocks noChangeAspect="1" noChangeArrowheads="1"/>
          </p:cNvPicPr>
          <p:nvPr/>
        </p:nvPicPr>
        <p:blipFill>
          <a:blip r:embed="rId4" cstate="print"/>
          <a:srcRect/>
          <a:stretch>
            <a:fillRect/>
          </a:stretch>
        </p:blipFill>
        <p:spPr bwMode="auto">
          <a:xfrm>
            <a:off x="0" y="2895600"/>
            <a:ext cx="3429000" cy="1928813"/>
          </a:xfrm>
          <a:prstGeom prst="rect">
            <a:avLst/>
          </a:prstGeom>
          <a:noFill/>
          <a:ln w="9525" algn="ctr">
            <a:noFill/>
            <a:miter lim="800000"/>
            <a:headEnd/>
            <a:tailEnd/>
          </a:ln>
          <a:effectLst/>
        </p:spPr>
      </p:pic>
      <p:pic>
        <p:nvPicPr>
          <p:cNvPr id="1296406" name="Picture 22"/>
          <p:cNvPicPr>
            <a:picLocks noChangeAspect="1" noChangeArrowheads="1"/>
          </p:cNvPicPr>
          <p:nvPr/>
        </p:nvPicPr>
        <p:blipFill>
          <a:blip r:embed="rId5" cstate="print"/>
          <a:srcRect/>
          <a:stretch>
            <a:fillRect/>
          </a:stretch>
        </p:blipFill>
        <p:spPr bwMode="auto">
          <a:xfrm>
            <a:off x="0" y="990600"/>
            <a:ext cx="3429000" cy="1928813"/>
          </a:xfrm>
          <a:prstGeom prst="rect">
            <a:avLst/>
          </a:prstGeom>
          <a:noFill/>
          <a:ln w="9525" algn="ctr">
            <a:noFill/>
            <a:miter lim="800000"/>
            <a:headEnd/>
            <a:tailEnd/>
          </a:ln>
          <a:effectLst/>
        </p:spPr>
      </p:pic>
      <p:pic>
        <p:nvPicPr>
          <p:cNvPr id="1296407" name="Picture 23" descr="Mars_EDL_JUNE19_2008"/>
          <p:cNvPicPr>
            <a:picLocks noChangeAspect="1" noChangeArrowheads="1"/>
          </p:cNvPicPr>
          <p:nvPr/>
        </p:nvPicPr>
        <p:blipFill>
          <a:blip r:embed="rId6" cstate="print"/>
          <a:srcRect l="42500" t="55556" r="20000" b="17778"/>
          <a:stretch>
            <a:fillRect/>
          </a:stretch>
        </p:blipFill>
        <p:spPr bwMode="auto">
          <a:xfrm>
            <a:off x="0" y="4800600"/>
            <a:ext cx="3429000" cy="18288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 name="Picture 2"/>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p:spPr>
      </p:pic>
      <p:sp>
        <p:nvSpPr>
          <p:cNvPr id="91" name="Footer Placeholder 3"/>
          <p:cNvSpPr>
            <a:spLocks noGrp="1"/>
          </p:cNvSpPr>
          <p:nvPr>
            <p:ph type="ftr" sz="quarter" idx="4294967295"/>
          </p:nvPr>
        </p:nvSpPr>
        <p:spPr>
          <a:xfrm>
            <a:off x="3124200" y="6553200"/>
            <a:ext cx="2895600" cy="304800"/>
          </a:xfrm>
          <a:prstGeom prst="rect">
            <a:avLst/>
          </a:prstGeom>
        </p:spPr>
        <p:txBody>
          <a:bodyPr/>
          <a:lstStyle/>
          <a:p>
            <a:r>
              <a:rPr lang="en-US"/>
              <a:t> </a:t>
            </a:r>
          </a:p>
        </p:txBody>
      </p:sp>
      <p:grpSp>
        <p:nvGrpSpPr>
          <p:cNvPr id="2" name="Group 2"/>
          <p:cNvGrpSpPr>
            <a:grpSpLocks/>
          </p:cNvGrpSpPr>
          <p:nvPr/>
        </p:nvGrpSpPr>
        <p:grpSpPr bwMode="auto">
          <a:xfrm>
            <a:off x="5334000" y="2271713"/>
            <a:ext cx="3352800" cy="2855912"/>
            <a:chOff x="3360" y="1431"/>
            <a:chExt cx="2112" cy="1799"/>
          </a:xfrm>
        </p:grpSpPr>
        <p:pic>
          <p:nvPicPr>
            <p:cNvPr id="1681411" name="Picture 3" descr="arch"/>
            <p:cNvPicPr>
              <a:picLocks noChangeAspect="1" noChangeArrowheads="1"/>
            </p:cNvPicPr>
            <p:nvPr/>
          </p:nvPicPr>
          <p:blipFill>
            <a:blip r:embed="rId4" cstate="print"/>
            <a:srcRect/>
            <a:stretch>
              <a:fillRect/>
            </a:stretch>
          </p:blipFill>
          <p:spPr bwMode="auto">
            <a:xfrm>
              <a:off x="3360" y="1431"/>
              <a:ext cx="1891" cy="1799"/>
            </a:xfrm>
            <a:prstGeom prst="rect">
              <a:avLst/>
            </a:prstGeom>
            <a:noFill/>
          </p:spPr>
        </p:pic>
        <p:sp>
          <p:nvSpPr>
            <p:cNvPr id="1681412" name="Text Box 4"/>
            <p:cNvSpPr txBox="1">
              <a:spLocks noChangeArrowheads="1"/>
            </p:cNvSpPr>
            <p:nvPr/>
          </p:nvSpPr>
          <p:spPr bwMode="auto">
            <a:xfrm>
              <a:off x="4176" y="2525"/>
              <a:ext cx="960" cy="250"/>
            </a:xfrm>
            <a:prstGeom prst="rect">
              <a:avLst/>
            </a:prstGeom>
            <a:noFill/>
            <a:ln w="9525" algn="ctr">
              <a:noFill/>
              <a:miter lim="800000"/>
              <a:headEnd/>
              <a:tailEnd/>
            </a:ln>
            <a:effectLst/>
          </p:spPr>
          <p:txBody>
            <a:bodyPr>
              <a:spAutoFit/>
            </a:bodyPr>
            <a:lstStyle/>
            <a:p>
              <a:pPr algn="ctr"/>
              <a:r>
                <a:rPr lang="en-US" sz="1000" b="0">
                  <a:solidFill>
                    <a:schemeClr val="accent2"/>
                  </a:solidFill>
                </a:rPr>
                <a:t>Crew: ~180 days </a:t>
              </a:r>
            </a:p>
            <a:p>
              <a:pPr algn="ctr"/>
              <a:r>
                <a:rPr lang="en-US" sz="1000" b="0">
                  <a:solidFill>
                    <a:schemeClr val="accent2"/>
                  </a:solidFill>
                </a:rPr>
                <a:t>back to Earth</a:t>
              </a:r>
            </a:p>
          </p:txBody>
        </p:sp>
        <p:sp>
          <p:nvSpPr>
            <p:cNvPr id="1681413" name="Oval 5"/>
            <p:cNvSpPr>
              <a:spLocks noChangeArrowheads="1"/>
            </p:cNvSpPr>
            <p:nvPr/>
          </p:nvSpPr>
          <p:spPr bwMode="auto">
            <a:xfrm>
              <a:off x="4128" y="2535"/>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13</a:t>
              </a:r>
            </a:p>
          </p:txBody>
        </p:sp>
        <p:pic>
          <p:nvPicPr>
            <p:cNvPr id="1681414" name="Picture 6" descr="Crewed_LEO_no-tank-no-tunnel_Iso2"/>
            <p:cNvPicPr>
              <a:picLocks noChangeAspect="1" noChangeArrowheads="1"/>
            </p:cNvPicPr>
            <p:nvPr/>
          </p:nvPicPr>
          <p:blipFill>
            <a:blip r:embed="rId5" cstate="print">
              <a:clrChange>
                <a:clrFrom>
                  <a:srgbClr val="FFFFFF"/>
                </a:clrFrom>
                <a:clrTo>
                  <a:srgbClr val="FFFFFF">
                    <a:alpha val="0"/>
                  </a:srgbClr>
                </a:clrTo>
              </a:clrChange>
            </a:blip>
            <a:srcRect l="6517" t="18008" r="6721" b="23077"/>
            <a:stretch>
              <a:fillRect/>
            </a:stretch>
          </p:blipFill>
          <p:spPr bwMode="auto">
            <a:xfrm>
              <a:off x="4416" y="2006"/>
              <a:ext cx="1056" cy="538"/>
            </a:xfrm>
            <a:prstGeom prst="rect">
              <a:avLst/>
            </a:prstGeom>
            <a:noFill/>
          </p:spPr>
        </p:pic>
      </p:grpSp>
      <p:grpSp>
        <p:nvGrpSpPr>
          <p:cNvPr id="3" name="Group 7"/>
          <p:cNvGrpSpPr>
            <a:grpSpLocks/>
          </p:cNvGrpSpPr>
          <p:nvPr/>
        </p:nvGrpSpPr>
        <p:grpSpPr bwMode="auto">
          <a:xfrm>
            <a:off x="2514600" y="1890713"/>
            <a:ext cx="4727575" cy="863600"/>
            <a:chOff x="1584" y="1191"/>
            <a:chExt cx="2978" cy="544"/>
          </a:xfrm>
        </p:grpSpPr>
        <p:sp>
          <p:nvSpPr>
            <p:cNvPr id="1681416" name="Line 8"/>
            <p:cNvSpPr>
              <a:spLocks noChangeShapeType="1"/>
            </p:cNvSpPr>
            <p:nvPr/>
          </p:nvSpPr>
          <p:spPr bwMode="auto">
            <a:xfrm flipH="1">
              <a:off x="1584" y="1429"/>
              <a:ext cx="1824" cy="11"/>
            </a:xfrm>
            <a:prstGeom prst="line">
              <a:avLst/>
            </a:prstGeom>
            <a:noFill/>
            <a:ln w="12700">
              <a:solidFill>
                <a:schemeClr val="accent2"/>
              </a:solidFill>
              <a:prstDash val="dash"/>
              <a:round/>
              <a:headEnd/>
              <a:tailEnd/>
            </a:ln>
            <a:effectLst/>
          </p:spPr>
          <p:txBody>
            <a:bodyPr/>
            <a:lstStyle/>
            <a:p>
              <a:endParaRPr lang="en-US"/>
            </a:p>
          </p:txBody>
        </p:sp>
        <p:pic>
          <p:nvPicPr>
            <p:cNvPr id="1681417" name="Picture 9" descr="Crewed_drop-canister_Iso2"/>
            <p:cNvPicPr>
              <a:picLocks noChangeAspect="1" noChangeArrowheads="1"/>
            </p:cNvPicPr>
            <p:nvPr/>
          </p:nvPicPr>
          <p:blipFill>
            <a:blip r:embed="rId6" cstate="print">
              <a:clrChange>
                <a:clrFrom>
                  <a:srgbClr val="FFFFFF"/>
                </a:clrFrom>
                <a:clrTo>
                  <a:srgbClr val="FFFFFF">
                    <a:alpha val="0"/>
                  </a:srgbClr>
                </a:clrTo>
              </a:clrChange>
            </a:blip>
            <a:srcRect l="4062" t="24190" r="3281" b="19838"/>
            <a:stretch>
              <a:fillRect/>
            </a:stretch>
          </p:blipFill>
          <p:spPr bwMode="auto">
            <a:xfrm rot="252389">
              <a:off x="3360" y="1191"/>
              <a:ext cx="1202" cy="544"/>
            </a:xfrm>
            <a:prstGeom prst="rect">
              <a:avLst/>
            </a:prstGeom>
            <a:noFill/>
          </p:spPr>
        </p:pic>
      </p:grpSp>
      <p:pic>
        <p:nvPicPr>
          <p:cNvPr id="1681418" name="Picture 10" descr="Mars"/>
          <p:cNvPicPr>
            <a:picLocks noChangeAspect="1" noChangeArrowheads="1"/>
          </p:cNvPicPr>
          <p:nvPr/>
        </p:nvPicPr>
        <p:blipFill>
          <a:blip r:embed="rId7" cstate="print"/>
          <a:srcRect b="77344"/>
          <a:stretch>
            <a:fillRect/>
          </a:stretch>
        </p:blipFill>
        <p:spPr bwMode="auto">
          <a:xfrm>
            <a:off x="2371725" y="952500"/>
            <a:ext cx="4552950" cy="552450"/>
          </a:xfrm>
          <a:prstGeom prst="rect">
            <a:avLst/>
          </a:prstGeom>
          <a:noFill/>
        </p:spPr>
      </p:pic>
      <p:grpSp>
        <p:nvGrpSpPr>
          <p:cNvPr id="4" name="Group 11"/>
          <p:cNvGrpSpPr>
            <a:grpSpLocks/>
          </p:cNvGrpSpPr>
          <p:nvPr/>
        </p:nvGrpSpPr>
        <p:grpSpPr bwMode="auto">
          <a:xfrm>
            <a:off x="3422650" y="990600"/>
            <a:ext cx="2063750" cy="1281113"/>
            <a:chOff x="2156" y="624"/>
            <a:chExt cx="1300" cy="807"/>
          </a:xfrm>
        </p:grpSpPr>
        <p:pic>
          <p:nvPicPr>
            <p:cNvPr id="1681420" name="Picture 12" descr="arch2"/>
            <p:cNvPicPr>
              <a:picLocks noChangeAspect="1" noChangeArrowheads="1"/>
            </p:cNvPicPr>
            <p:nvPr/>
          </p:nvPicPr>
          <p:blipFill>
            <a:blip r:embed="rId8" cstate="print"/>
            <a:srcRect/>
            <a:stretch>
              <a:fillRect/>
            </a:stretch>
          </p:blipFill>
          <p:spPr bwMode="auto">
            <a:xfrm rot="-461734">
              <a:off x="2156" y="999"/>
              <a:ext cx="1057" cy="432"/>
            </a:xfrm>
            <a:prstGeom prst="rect">
              <a:avLst/>
            </a:prstGeom>
            <a:noFill/>
          </p:spPr>
        </p:pic>
        <p:pic>
          <p:nvPicPr>
            <p:cNvPr id="1681421" name="Picture 13" descr="SHAB2"/>
            <p:cNvPicPr>
              <a:picLocks noChangeAspect="1" noChangeArrowheads="1"/>
            </p:cNvPicPr>
            <p:nvPr/>
          </p:nvPicPr>
          <p:blipFill>
            <a:blip r:embed="rId9" cstate="print"/>
            <a:srcRect/>
            <a:stretch>
              <a:fillRect/>
            </a:stretch>
          </p:blipFill>
          <p:spPr bwMode="auto">
            <a:xfrm>
              <a:off x="2762" y="768"/>
              <a:ext cx="455" cy="258"/>
            </a:xfrm>
            <a:prstGeom prst="rect">
              <a:avLst/>
            </a:prstGeom>
            <a:noFill/>
          </p:spPr>
        </p:pic>
        <p:sp>
          <p:nvSpPr>
            <p:cNvPr id="1681422" name="Oval 14"/>
            <p:cNvSpPr>
              <a:spLocks noChangeArrowheads="1"/>
            </p:cNvSpPr>
            <p:nvPr/>
          </p:nvSpPr>
          <p:spPr bwMode="auto">
            <a:xfrm>
              <a:off x="2304" y="624"/>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10</a:t>
              </a:r>
            </a:p>
          </p:txBody>
        </p:sp>
        <p:sp>
          <p:nvSpPr>
            <p:cNvPr id="1681423" name="Text Box 15"/>
            <p:cNvSpPr txBox="1">
              <a:spLocks noChangeArrowheads="1"/>
            </p:cNvSpPr>
            <p:nvPr/>
          </p:nvSpPr>
          <p:spPr bwMode="auto">
            <a:xfrm>
              <a:off x="2352" y="624"/>
              <a:ext cx="1104" cy="164"/>
            </a:xfrm>
            <a:prstGeom prst="rect">
              <a:avLst/>
            </a:prstGeom>
            <a:noFill/>
            <a:ln w="9525" algn="ctr">
              <a:noFill/>
              <a:miter lim="800000"/>
              <a:headEnd/>
              <a:tailEnd/>
            </a:ln>
            <a:effectLst/>
          </p:spPr>
          <p:txBody>
            <a:bodyPr>
              <a:spAutoFit/>
            </a:bodyPr>
            <a:lstStyle/>
            <a:p>
              <a:pPr algn="ctr"/>
              <a:r>
                <a:rPr lang="en-US" sz="1100">
                  <a:solidFill>
                    <a:schemeClr val="bg1"/>
                  </a:solidFill>
                </a:rPr>
                <a:t>~500 days on Mars</a:t>
              </a:r>
            </a:p>
          </p:txBody>
        </p:sp>
      </p:grpSp>
      <p:grpSp>
        <p:nvGrpSpPr>
          <p:cNvPr id="5" name="Group 16"/>
          <p:cNvGrpSpPr>
            <a:grpSpLocks/>
          </p:cNvGrpSpPr>
          <p:nvPr/>
        </p:nvGrpSpPr>
        <p:grpSpPr bwMode="auto">
          <a:xfrm>
            <a:off x="1981200" y="2286000"/>
            <a:ext cx="4127500" cy="2971800"/>
            <a:chOff x="1248" y="1440"/>
            <a:chExt cx="2600" cy="1872"/>
          </a:xfrm>
        </p:grpSpPr>
        <p:pic>
          <p:nvPicPr>
            <p:cNvPr id="1681425" name="Picture 17" descr="arch2"/>
            <p:cNvPicPr>
              <a:picLocks noChangeAspect="1" noChangeArrowheads="1"/>
            </p:cNvPicPr>
            <p:nvPr/>
          </p:nvPicPr>
          <p:blipFill>
            <a:blip r:embed="rId10" cstate="print"/>
            <a:srcRect/>
            <a:stretch>
              <a:fillRect/>
            </a:stretch>
          </p:blipFill>
          <p:spPr bwMode="auto">
            <a:xfrm>
              <a:off x="1248" y="1440"/>
              <a:ext cx="1699" cy="1872"/>
            </a:xfrm>
            <a:prstGeom prst="rect">
              <a:avLst/>
            </a:prstGeom>
            <a:noFill/>
          </p:spPr>
        </p:pic>
        <p:sp>
          <p:nvSpPr>
            <p:cNvPr id="1681426" name="Text Box 18"/>
            <p:cNvSpPr txBox="1">
              <a:spLocks noChangeArrowheads="1"/>
            </p:cNvSpPr>
            <p:nvPr/>
          </p:nvSpPr>
          <p:spPr bwMode="auto">
            <a:xfrm>
              <a:off x="2683" y="2103"/>
              <a:ext cx="1165" cy="346"/>
            </a:xfrm>
            <a:prstGeom prst="rect">
              <a:avLst/>
            </a:prstGeom>
            <a:noFill/>
            <a:ln w="9525" algn="ctr">
              <a:noFill/>
              <a:miter lim="800000"/>
              <a:headEnd/>
              <a:tailEnd/>
            </a:ln>
            <a:effectLst/>
          </p:spPr>
          <p:txBody>
            <a:bodyPr wrap="none">
              <a:spAutoFit/>
            </a:bodyPr>
            <a:lstStyle/>
            <a:p>
              <a:r>
                <a:rPr lang="en-US" sz="1000" b="0">
                  <a:solidFill>
                    <a:schemeClr val="accent2"/>
                  </a:solidFill>
                </a:rPr>
                <a:t>Crew: Jettison drop</a:t>
              </a:r>
              <a:br>
                <a:rPr lang="en-US" sz="1000" b="0">
                  <a:solidFill>
                    <a:schemeClr val="accent2"/>
                  </a:solidFill>
                </a:rPr>
              </a:br>
              <a:r>
                <a:rPr lang="en-US" sz="1000" b="0">
                  <a:solidFill>
                    <a:schemeClr val="accent2"/>
                  </a:solidFill>
                </a:rPr>
                <a:t>tank after trans-Mars injection</a:t>
              </a:r>
            </a:p>
            <a:p>
              <a:r>
                <a:rPr lang="en-US" sz="1000" b="0">
                  <a:solidFill>
                    <a:schemeClr val="accent2"/>
                  </a:solidFill>
                </a:rPr>
                <a:t>~180 days out to Mars</a:t>
              </a:r>
            </a:p>
          </p:txBody>
        </p:sp>
        <p:sp>
          <p:nvSpPr>
            <p:cNvPr id="1681427" name="Oval 19"/>
            <p:cNvSpPr>
              <a:spLocks noChangeArrowheads="1"/>
            </p:cNvSpPr>
            <p:nvPr/>
          </p:nvSpPr>
          <p:spPr bwMode="auto">
            <a:xfrm>
              <a:off x="2553" y="2126"/>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8</a:t>
              </a:r>
            </a:p>
          </p:txBody>
        </p:sp>
        <p:pic>
          <p:nvPicPr>
            <p:cNvPr id="1681428" name="Picture 20" descr="Crewed_drop-tank_Iso1"/>
            <p:cNvPicPr>
              <a:picLocks noChangeAspect="1" noChangeArrowheads="1"/>
            </p:cNvPicPr>
            <p:nvPr/>
          </p:nvPicPr>
          <p:blipFill>
            <a:blip r:embed="rId11" cstate="print">
              <a:clrChange>
                <a:clrFrom>
                  <a:srgbClr val="FFFFFF"/>
                </a:clrFrom>
                <a:clrTo>
                  <a:srgbClr val="FFFFFF">
                    <a:alpha val="0"/>
                  </a:srgbClr>
                </a:clrTo>
              </a:clrChange>
            </a:blip>
            <a:srcRect l="9027" t="23357" r="9914" b="23703"/>
            <a:stretch>
              <a:fillRect/>
            </a:stretch>
          </p:blipFill>
          <p:spPr bwMode="auto">
            <a:xfrm>
              <a:off x="1392" y="1911"/>
              <a:ext cx="1152" cy="564"/>
            </a:xfrm>
            <a:prstGeom prst="rect">
              <a:avLst/>
            </a:prstGeom>
            <a:noFill/>
          </p:spPr>
        </p:pic>
      </p:grpSp>
      <p:grpSp>
        <p:nvGrpSpPr>
          <p:cNvPr id="6" name="Group 21"/>
          <p:cNvGrpSpPr>
            <a:grpSpLocks/>
          </p:cNvGrpSpPr>
          <p:nvPr/>
        </p:nvGrpSpPr>
        <p:grpSpPr bwMode="auto">
          <a:xfrm>
            <a:off x="193675" y="2286000"/>
            <a:ext cx="3138488" cy="3048000"/>
            <a:chOff x="122" y="1440"/>
            <a:chExt cx="1977" cy="1920"/>
          </a:xfrm>
        </p:grpSpPr>
        <p:pic>
          <p:nvPicPr>
            <p:cNvPr id="1681430" name="Picture 22" descr="arch"/>
            <p:cNvPicPr>
              <a:picLocks noChangeAspect="1" noChangeArrowheads="1"/>
            </p:cNvPicPr>
            <p:nvPr/>
          </p:nvPicPr>
          <p:blipFill>
            <a:blip r:embed="rId12" cstate="print"/>
            <a:srcRect/>
            <a:stretch>
              <a:fillRect/>
            </a:stretch>
          </p:blipFill>
          <p:spPr bwMode="auto">
            <a:xfrm>
              <a:off x="288" y="1440"/>
              <a:ext cx="1811" cy="1920"/>
            </a:xfrm>
            <a:prstGeom prst="rect">
              <a:avLst/>
            </a:prstGeom>
            <a:noFill/>
          </p:spPr>
        </p:pic>
        <p:sp>
          <p:nvSpPr>
            <p:cNvPr id="1681431" name="Text Box 23"/>
            <p:cNvSpPr txBox="1">
              <a:spLocks noChangeArrowheads="1"/>
            </p:cNvSpPr>
            <p:nvPr/>
          </p:nvSpPr>
          <p:spPr bwMode="auto">
            <a:xfrm>
              <a:off x="256" y="1840"/>
              <a:ext cx="507" cy="346"/>
            </a:xfrm>
            <a:prstGeom prst="rect">
              <a:avLst/>
            </a:prstGeom>
            <a:noFill/>
            <a:ln w="9525" algn="ctr">
              <a:noFill/>
              <a:miter lim="800000"/>
              <a:headEnd/>
              <a:tailEnd/>
            </a:ln>
            <a:effectLst/>
          </p:spPr>
          <p:txBody>
            <a:bodyPr wrap="none">
              <a:spAutoFit/>
            </a:bodyPr>
            <a:lstStyle/>
            <a:p>
              <a:r>
                <a:rPr lang="en-US" sz="1000" b="0">
                  <a:solidFill>
                    <a:schemeClr val="accent2"/>
                  </a:solidFill>
                </a:rPr>
                <a:t>Cargo:</a:t>
              </a:r>
            </a:p>
            <a:p>
              <a:r>
                <a:rPr lang="en-US" sz="1000" b="0">
                  <a:solidFill>
                    <a:schemeClr val="accent2"/>
                  </a:solidFill>
                </a:rPr>
                <a:t>~350 days </a:t>
              </a:r>
            </a:p>
            <a:p>
              <a:r>
                <a:rPr lang="en-US" sz="1000" b="0">
                  <a:solidFill>
                    <a:schemeClr val="accent2"/>
                  </a:solidFill>
                </a:rPr>
                <a:t>to Mars</a:t>
              </a:r>
            </a:p>
          </p:txBody>
        </p:sp>
        <p:sp>
          <p:nvSpPr>
            <p:cNvPr id="1681432" name="Oval 24"/>
            <p:cNvSpPr>
              <a:spLocks noChangeArrowheads="1"/>
            </p:cNvSpPr>
            <p:nvPr/>
          </p:nvSpPr>
          <p:spPr bwMode="auto">
            <a:xfrm>
              <a:off x="122" y="1950"/>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2</a:t>
              </a:r>
            </a:p>
          </p:txBody>
        </p:sp>
      </p:grpSp>
      <p:sp>
        <p:nvSpPr>
          <p:cNvPr id="1681433" name="Rectangle 25"/>
          <p:cNvSpPr>
            <a:spLocks noGrp="1" noChangeArrowheads="1"/>
          </p:cNvSpPr>
          <p:nvPr>
            <p:ph type="title"/>
          </p:nvPr>
        </p:nvSpPr>
        <p:spPr/>
        <p:txBody>
          <a:bodyPr/>
          <a:lstStyle/>
          <a:p>
            <a:r>
              <a:rPr lang="en-US" dirty="0">
                <a:solidFill>
                  <a:srgbClr val="000000"/>
                </a:solidFill>
              </a:rPr>
              <a:t>Mars Design Reference Architecture 5.0</a:t>
            </a:r>
            <a:r>
              <a:rPr lang="en-US" dirty="0" smtClean="0">
                <a:solidFill>
                  <a:srgbClr val="000000"/>
                </a:solidFill>
              </a:rPr>
              <a:t> </a:t>
            </a:r>
            <a:br>
              <a:rPr lang="en-US" dirty="0" smtClean="0">
                <a:solidFill>
                  <a:srgbClr val="000000"/>
                </a:solidFill>
              </a:rPr>
            </a:br>
            <a:r>
              <a:rPr lang="en-US" dirty="0" smtClean="0">
                <a:solidFill>
                  <a:srgbClr val="000000"/>
                </a:solidFill>
              </a:rPr>
              <a:t>Mission </a:t>
            </a:r>
            <a:r>
              <a:rPr lang="en-US" dirty="0">
                <a:solidFill>
                  <a:srgbClr val="000000"/>
                </a:solidFill>
              </a:rPr>
              <a:t>Profile</a:t>
            </a:r>
            <a:r>
              <a:rPr lang="en-US" dirty="0" smtClean="0">
                <a:solidFill>
                  <a:srgbClr val="000000"/>
                </a:solidFill>
              </a:rPr>
              <a:t> </a:t>
            </a:r>
            <a:endParaRPr lang="en-US" dirty="0">
              <a:solidFill>
                <a:srgbClr val="000000"/>
              </a:solidFill>
            </a:endParaRPr>
          </a:p>
        </p:txBody>
      </p:sp>
      <p:pic>
        <p:nvPicPr>
          <p:cNvPr id="1681434" name="Picture 26" descr="Earth-horizon"/>
          <p:cNvPicPr>
            <a:picLocks noChangeAspect="1" noChangeArrowheads="1"/>
          </p:cNvPicPr>
          <p:nvPr/>
        </p:nvPicPr>
        <p:blipFill>
          <a:blip r:embed="rId13" cstate="print"/>
          <a:srcRect/>
          <a:stretch>
            <a:fillRect/>
          </a:stretch>
        </p:blipFill>
        <p:spPr bwMode="auto">
          <a:xfrm>
            <a:off x="0" y="6000750"/>
            <a:ext cx="9144000" cy="857250"/>
          </a:xfrm>
          <a:prstGeom prst="rect">
            <a:avLst/>
          </a:prstGeom>
          <a:noFill/>
        </p:spPr>
      </p:pic>
      <p:grpSp>
        <p:nvGrpSpPr>
          <p:cNvPr id="7" name="Group 27"/>
          <p:cNvGrpSpPr>
            <a:grpSpLocks/>
          </p:cNvGrpSpPr>
          <p:nvPr/>
        </p:nvGrpSpPr>
        <p:grpSpPr bwMode="auto">
          <a:xfrm>
            <a:off x="292100" y="3962400"/>
            <a:ext cx="1893888" cy="2514600"/>
            <a:chOff x="184" y="2496"/>
            <a:chExt cx="1193" cy="1584"/>
          </a:xfrm>
        </p:grpSpPr>
        <p:grpSp>
          <p:nvGrpSpPr>
            <p:cNvPr id="8" name="Group 28"/>
            <p:cNvGrpSpPr>
              <a:grpSpLocks/>
            </p:cNvGrpSpPr>
            <p:nvPr/>
          </p:nvGrpSpPr>
          <p:grpSpPr bwMode="auto">
            <a:xfrm>
              <a:off x="184" y="3168"/>
              <a:ext cx="968" cy="912"/>
              <a:chOff x="184" y="3168"/>
              <a:chExt cx="968" cy="912"/>
            </a:xfrm>
          </p:grpSpPr>
          <p:grpSp>
            <p:nvGrpSpPr>
              <p:cNvPr id="9" name="Group 29"/>
              <p:cNvGrpSpPr>
                <a:grpSpLocks/>
              </p:cNvGrpSpPr>
              <p:nvPr/>
            </p:nvGrpSpPr>
            <p:grpSpPr bwMode="auto">
              <a:xfrm>
                <a:off x="184" y="3451"/>
                <a:ext cx="162" cy="621"/>
                <a:chOff x="107" y="3403"/>
                <a:chExt cx="162" cy="621"/>
              </a:xfrm>
            </p:grpSpPr>
            <p:pic>
              <p:nvPicPr>
                <p:cNvPr id="1681438" name="Picture 30" descr="CaLV-2 copy"/>
                <p:cNvPicPr>
                  <a:picLocks noChangeAspect="1" noChangeArrowheads="1"/>
                </p:cNvPicPr>
                <p:nvPr/>
              </p:nvPicPr>
              <p:blipFill>
                <a:blip r:embed="rId14" cstate="print"/>
                <a:srcRect/>
                <a:stretch>
                  <a:fillRect/>
                </a:stretch>
              </p:blipFill>
              <p:spPr bwMode="auto">
                <a:xfrm>
                  <a:off x="107" y="3427"/>
                  <a:ext cx="115" cy="597"/>
                </a:xfrm>
                <a:prstGeom prst="rect">
                  <a:avLst/>
                </a:prstGeom>
                <a:noFill/>
              </p:spPr>
            </p:pic>
            <p:pic>
              <p:nvPicPr>
                <p:cNvPr id="1681439" name="Picture 31" descr="CaLV-2 copy"/>
                <p:cNvPicPr>
                  <a:picLocks noChangeAspect="1" noChangeArrowheads="1"/>
                </p:cNvPicPr>
                <p:nvPr/>
              </p:nvPicPr>
              <p:blipFill>
                <a:blip r:embed="rId14" cstate="print"/>
                <a:srcRect/>
                <a:stretch>
                  <a:fillRect/>
                </a:stretch>
              </p:blipFill>
              <p:spPr bwMode="auto">
                <a:xfrm>
                  <a:off x="154" y="3403"/>
                  <a:ext cx="115" cy="597"/>
                </a:xfrm>
                <a:prstGeom prst="rect">
                  <a:avLst/>
                </a:prstGeom>
                <a:noFill/>
              </p:spPr>
            </p:pic>
          </p:grpSp>
          <p:sp>
            <p:nvSpPr>
              <p:cNvPr id="1681440" name="Text Box 32"/>
              <p:cNvSpPr txBox="1">
                <a:spLocks noChangeArrowheads="1"/>
              </p:cNvSpPr>
              <p:nvPr/>
            </p:nvSpPr>
            <p:spPr bwMode="auto">
              <a:xfrm>
                <a:off x="336" y="3168"/>
                <a:ext cx="816" cy="250"/>
              </a:xfrm>
              <a:prstGeom prst="rect">
                <a:avLst/>
              </a:prstGeom>
              <a:noFill/>
              <a:ln w="9525" algn="ctr">
                <a:noFill/>
                <a:miter lim="800000"/>
                <a:headEnd/>
                <a:tailEnd/>
              </a:ln>
              <a:effectLst/>
            </p:spPr>
            <p:txBody>
              <a:bodyPr>
                <a:spAutoFit/>
              </a:bodyPr>
              <a:lstStyle/>
              <a:p>
                <a:pPr algn="ctr"/>
                <a:r>
                  <a:rPr lang="en-US" sz="1000" b="0">
                    <a:solidFill>
                      <a:schemeClr val="accent2"/>
                    </a:solidFill>
                  </a:rPr>
                  <a:t>4 Ares-V Cargo </a:t>
                </a:r>
                <a:br>
                  <a:rPr lang="en-US" sz="1000" b="0">
                    <a:solidFill>
                      <a:schemeClr val="accent2"/>
                    </a:solidFill>
                  </a:rPr>
                </a:br>
                <a:r>
                  <a:rPr lang="en-US" sz="1000" b="0">
                    <a:solidFill>
                      <a:schemeClr val="accent2"/>
                    </a:solidFill>
                  </a:rPr>
                  <a:t>Launches</a:t>
                </a:r>
              </a:p>
            </p:txBody>
          </p:sp>
          <p:sp>
            <p:nvSpPr>
              <p:cNvPr id="1681441" name="Oval 33"/>
              <p:cNvSpPr>
                <a:spLocks noChangeArrowheads="1"/>
              </p:cNvSpPr>
              <p:nvPr/>
            </p:nvSpPr>
            <p:spPr bwMode="auto">
              <a:xfrm>
                <a:off x="240" y="3264"/>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1</a:t>
                </a:r>
              </a:p>
            </p:txBody>
          </p:sp>
          <p:grpSp>
            <p:nvGrpSpPr>
              <p:cNvPr id="10" name="Group 34"/>
              <p:cNvGrpSpPr>
                <a:grpSpLocks/>
              </p:cNvGrpSpPr>
              <p:nvPr/>
            </p:nvGrpSpPr>
            <p:grpSpPr bwMode="auto">
              <a:xfrm>
                <a:off x="288" y="3459"/>
                <a:ext cx="162" cy="621"/>
                <a:chOff x="107" y="3403"/>
                <a:chExt cx="162" cy="621"/>
              </a:xfrm>
            </p:grpSpPr>
            <p:pic>
              <p:nvPicPr>
                <p:cNvPr id="1681443" name="Picture 35" descr="CaLV-2 copy"/>
                <p:cNvPicPr>
                  <a:picLocks noChangeAspect="1" noChangeArrowheads="1"/>
                </p:cNvPicPr>
                <p:nvPr/>
              </p:nvPicPr>
              <p:blipFill>
                <a:blip r:embed="rId14" cstate="print"/>
                <a:srcRect/>
                <a:stretch>
                  <a:fillRect/>
                </a:stretch>
              </p:blipFill>
              <p:spPr bwMode="auto">
                <a:xfrm>
                  <a:off x="107" y="3427"/>
                  <a:ext cx="115" cy="597"/>
                </a:xfrm>
                <a:prstGeom prst="rect">
                  <a:avLst/>
                </a:prstGeom>
                <a:noFill/>
              </p:spPr>
            </p:pic>
            <p:pic>
              <p:nvPicPr>
                <p:cNvPr id="1681444" name="Picture 36" descr="CaLV-2 copy"/>
                <p:cNvPicPr>
                  <a:picLocks noChangeAspect="1" noChangeArrowheads="1"/>
                </p:cNvPicPr>
                <p:nvPr/>
              </p:nvPicPr>
              <p:blipFill>
                <a:blip r:embed="rId14" cstate="print"/>
                <a:srcRect/>
                <a:stretch>
                  <a:fillRect/>
                </a:stretch>
              </p:blipFill>
              <p:spPr bwMode="auto">
                <a:xfrm>
                  <a:off x="154" y="3403"/>
                  <a:ext cx="115" cy="597"/>
                </a:xfrm>
                <a:prstGeom prst="rect">
                  <a:avLst/>
                </a:prstGeom>
                <a:noFill/>
              </p:spPr>
            </p:pic>
          </p:grpSp>
        </p:grpSp>
        <p:sp>
          <p:nvSpPr>
            <p:cNvPr id="1681445" name="Text Box 37"/>
            <p:cNvSpPr txBox="1">
              <a:spLocks noChangeArrowheads="1"/>
            </p:cNvSpPr>
            <p:nvPr/>
          </p:nvSpPr>
          <p:spPr bwMode="auto">
            <a:xfrm>
              <a:off x="960" y="2608"/>
              <a:ext cx="417" cy="250"/>
            </a:xfrm>
            <a:prstGeom prst="rect">
              <a:avLst/>
            </a:prstGeom>
            <a:noFill/>
            <a:ln w="9525">
              <a:noFill/>
              <a:miter lim="800000"/>
              <a:headEnd/>
              <a:tailEnd/>
            </a:ln>
            <a:effectLst/>
          </p:spPr>
          <p:txBody>
            <a:bodyPr wrap="none">
              <a:spAutoFit/>
            </a:bodyPr>
            <a:lstStyle/>
            <a:p>
              <a:r>
                <a:rPr lang="en-US" sz="1000" b="0">
                  <a:solidFill>
                    <a:schemeClr val="accent2"/>
                  </a:solidFill>
                </a:rPr>
                <a:t>Cargo</a:t>
              </a:r>
            </a:p>
            <a:p>
              <a:r>
                <a:rPr lang="en-US" sz="1000" b="0">
                  <a:solidFill>
                    <a:schemeClr val="accent2"/>
                  </a:solidFill>
                </a:rPr>
                <a:t>Vehicles</a:t>
              </a:r>
            </a:p>
          </p:txBody>
        </p:sp>
        <p:grpSp>
          <p:nvGrpSpPr>
            <p:cNvPr id="11" name="Group 38"/>
            <p:cNvGrpSpPr>
              <a:grpSpLocks/>
            </p:cNvGrpSpPr>
            <p:nvPr/>
          </p:nvGrpSpPr>
          <p:grpSpPr bwMode="auto">
            <a:xfrm>
              <a:off x="240" y="2496"/>
              <a:ext cx="864" cy="624"/>
              <a:chOff x="3976" y="1512"/>
              <a:chExt cx="1298" cy="942"/>
            </a:xfrm>
          </p:grpSpPr>
          <p:pic>
            <p:nvPicPr>
              <p:cNvPr id="1681447" name="Picture 39" descr="2_Cargo-with_Arrays_Iso"/>
              <p:cNvPicPr>
                <a:picLocks noChangeAspect="1" noChangeArrowheads="1"/>
              </p:cNvPicPr>
              <p:nvPr/>
            </p:nvPicPr>
            <p:blipFill>
              <a:blip r:embed="rId15" cstate="print">
                <a:clrChange>
                  <a:clrFrom>
                    <a:srgbClr val="FFFFFF"/>
                  </a:clrFrom>
                  <a:clrTo>
                    <a:srgbClr val="FFFFFF">
                      <a:alpha val="0"/>
                    </a:srgbClr>
                  </a:clrTo>
                </a:clrChange>
              </a:blip>
              <a:srcRect l="10976" t="51187" r="13008" b="3561"/>
              <a:stretch>
                <a:fillRect/>
              </a:stretch>
            </p:blipFill>
            <p:spPr bwMode="auto">
              <a:xfrm>
                <a:off x="4123" y="1940"/>
                <a:ext cx="1151" cy="514"/>
              </a:xfrm>
              <a:prstGeom prst="rect">
                <a:avLst/>
              </a:prstGeom>
              <a:noFill/>
            </p:spPr>
          </p:pic>
          <p:pic>
            <p:nvPicPr>
              <p:cNvPr id="1681448" name="Picture 40" descr="2_Cargo-with_Arrays_Iso"/>
              <p:cNvPicPr>
                <a:picLocks noChangeAspect="1" noChangeArrowheads="1"/>
              </p:cNvPicPr>
              <p:nvPr/>
            </p:nvPicPr>
            <p:blipFill>
              <a:blip r:embed="rId15" cstate="print">
                <a:clrChange>
                  <a:clrFrom>
                    <a:srgbClr val="FFFFFF"/>
                  </a:clrFrom>
                  <a:clrTo>
                    <a:srgbClr val="FFFFFF">
                      <a:alpha val="0"/>
                    </a:srgbClr>
                  </a:clrTo>
                </a:clrChange>
              </a:blip>
              <a:srcRect l="10976" t="4880" r="13008" b="48724"/>
              <a:stretch>
                <a:fillRect/>
              </a:stretch>
            </p:blipFill>
            <p:spPr bwMode="auto">
              <a:xfrm>
                <a:off x="3976" y="1512"/>
                <a:ext cx="1151" cy="527"/>
              </a:xfrm>
              <a:prstGeom prst="rect">
                <a:avLst/>
              </a:prstGeom>
              <a:noFill/>
            </p:spPr>
          </p:pic>
        </p:grpSp>
      </p:grpSp>
      <p:grpSp>
        <p:nvGrpSpPr>
          <p:cNvPr id="12" name="Group 75"/>
          <p:cNvGrpSpPr>
            <a:grpSpLocks/>
          </p:cNvGrpSpPr>
          <p:nvPr/>
        </p:nvGrpSpPr>
        <p:grpSpPr bwMode="auto">
          <a:xfrm>
            <a:off x="3733800" y="1433513"/>
            <a:ext cx="4038600" cy="849312"/>
            <a:chOff x="2352" y="903"/>
            <a:chExt cx="2544" cy="535"/>
          </a:xfrm>
        </p:grpSpPr>
        <p:pic>
          <p:nvPicPr>
            <p:cNvPr id="1681484" name="Picture 76" descr="arch2"/>
            <p:cNvPicPr>
              <a:picLocks noChangeAspect="1" noChangeArrowheads="1"/>
            </p:cNvPicPr>
            <p:nvPr/>
          </p:nvPicPr>
          <p:blipFill>
            <a:blip r:embed="rId16" cstate="print"/>
            <a:srcRect/>
            <a:stretch>
              <a:fillRect/>
            </a:stretch>
          </p:blipFill>
          <p:spPr bwMode="auto">
            <a:xfrm>
              <a:off x="2352" y="958"/>
              <a:ext cx="1296" cy="480"/>
            </a:xfrm>
            <a:prstGeom prst="rect">
              <a:avLst/>
            </a:prstGeom>
            <a:noFill/>
          </p:spPr>
        </p:pic>
        <p:sp>
          <p:nvSpPr>
            <p:cNvPr id="1681485" name="Text Box 77"/>
            <p:cNvSpPr txBox="1">
              <a:spLocks noChangeArrowheads="1"/>
            </p:cNvSpPr>
            <p:nvPr/>
          </p:nvSpPr>
          <p:spPr bwMode="auto">
            <a:xfrm>
              <a:off x="3648" y="903"/>
              <a:ext cx="1248" cy="154"/>
            </a:xfrm>
            <a:prstGeom prst="rect">
              <a:avLst/>
            </a:prstGeom>
            <a:noFill/>
            <a:ln w="9525" algn="ctr">
              <a:noFill/>
              <a:miter lim="800000"/>
              <a:headEnd/>
              <a:tailEnd/>
            </a:ln>
            <a:effectLst/>
          </p:spPr>
          <p:txBody>
            <a:bodyPr>
              <a:spAutoFit/>
            </a:bodyPr>
            <a:lstStyle/>
            <a:p>
              <a:pPr algn="ctr"/>
              <a:r>
                <a:rPr lang="en-US" sz="1000" b="0">
                  <a:solidFill>
                    <a:schemeClr val="accent2"/>
                  </a:solidFill>
                </a:rPr>
                <a:t>Crew: Ascent to high Mars orbit</a:t>
              </a:r>
            </a:p>
          </p:txBody>
        </p:sp>
        <p:sp>
          <p:nvSpPr>
            <p:cNvPr id="1681486" name="Oval 78"/>
            <p:cNvSpPr>
              <a:spLocks noChangeArrowheads="1"/>
            </p:cNvSpPr>
            <p:nvPr/>
          </p:nvSpPr>
          <p:spPr bwMode="auto">
            <a:xfrm>
              <a:off x="3552" y="912"/>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11</a:t>
              </a:r>
            </a:p>
          </p:txBody>
        </p:sp>
        <p:sp>
          <p:nvSpPr>
            <p:cNvPr id="1681487" name="Oval 79"/>
            <p:cNvSpPr>
              <a:spLocks noChangeArrowheads="1"/>
            </p:cNvSpPr>
            <p:nvPr/>
          </p:nvSpPr>
          <p:spPr bwMode="auto">
            <a:xfrm>
              <a:off x="2976" y="1347"/>
              <a:ext cx="48" cy="48"/>
            </a:xfrm>
            <a:prstGeom prst="ellipse">
              <a:avLst/>
            </a:prstGeom>
            <a:solidFill>
              <a:schemeClr val="accent2"/>
            </a:solidFill>
            <a:ln w="9525" algn="ctr">
              <a:noFill/>
              <a:round/>
              <a:headEnd/>
              <a:tailEnd/>
            </a:ln>
            <a:effectLst/>
          </p:spPr>
          <p:txBody>
            <a:bodyPr wrap="none" anchor="ctr"/>
            <a:lstStyle/>
            <a:p>
              <a:endParaRPr lang="en-US"/>
            </a:p>
          </p:txBody>
        </p:sp>
        <p:sp>
          <p:nvSpPr>
            <p:cNvPr id="1681488" name="Line 80"/>
            <p:cNvSpPr>
              <a:spLocks noChangeShapeType="1"/>
            </p:cNvSpPr>
            <p:nvPr/>
          </p:nvSpPr>
          <p:spPr bwMode="auto">
            <a:xfrm flipV="1">
              <a:off x="3018" y="1019"/>
              <a:ext cx="546" cy="338"/>
            </a:xfrm>
            <a:prstGeom prst="line">
              <a:avLst/>
            </a:prstGeom>
            <a:noFill/>
            <a:ln w="6350">
              <a:solidFill>
                <a:schemeClr val="accent2"/>
              </a:solidFill>
              <a:round/>
              <a:headEnd/>
              <a:tailEnd/>
            </a:ln>
            <a:effectLst/>
          </p:spPr>
          <p:txBody>
            <a:bodyPr/>
            <a:lstStyle/>
            <a:p>
              <a:endParaRPr lang="en-US"/>
            </a:p>
          </p:txBody>
        </p:sp>
      </p:grpSp>
      <p:grpSp>
        <p:nvGrpSpPr>
          <p:cNvPr id="13" name="Group 41"/>
          <p:cNvGrpSpPr>
            <a:grpSpLocks/>
          </p:cNvGrpSpPr>
          <p:nvPr/>
        </p:nvGrpSpPr>
        <p:grpSpPr bwMode="auto">
          <a:xfrm>
            <a:off x="381000" y="1219200"/>
            <a:ext cx="3962400" cy="1095375"/>
            <a:chOff x="240" y="768"/>
            <a:chExt cx="2496" cy="690"/>
          </a:xfrm>
        </p:grpSpPr>
        <p:pic>
          <p:nvPicPr>
            <p:cNvPr id="1681450" name="Picture 42" descr="arch2"/>
            <p:cNvPicPr>
              <a:picLocks noChangeAspect="1" noChangeArrowheads="1"/>
            </p:cNvPicPr>
            <p:nvPr/>
          </p:nvPicPr>
          <p:blipFill>
            <a:blip r:embed="rId17" cstate="print"/>
            <a:srcRect/>
            <a:stretch>
              <a:fillRect/>
            </a:stretch>
          </p:blipFill>
          <p:spPr bwMode="auto">
            <a:xfrm>
              <a:off x="1824" y="1006"/>
              <a:ext cx="912" cy="452"/>
            </a:xfrm>
            <a:prstGeom prst="rect">
              <a:avLst/>
            </a:prstGeom>
            <a:noFill/>
          </p:spPr>
        </p:pic>
        <p:pic>
          <p:nvPicPr>
            <p:cNvPr id="1681451" name="Picture 43" descr="DAV2"/>
            <p:cNvPicPr>
              <a:picLocks noChangeAspect="1" noChangeArrowheads="1"/>
            </p:cNvPicPr>
            <p:nvPr/>
          </p:nvPicPr>
          <p:blipFill>
            <a:blip r:embed="rId18" cstate="print"/>
            <a:srcRect/>
            <a:stretch>
              <a:fillRect/>
            </a:stretch>
          </p:blipFill>
          <p:spPr bwMode="auto">
            <a:xfrm>
              <a:off x="2475" y="768"/>
              <a:ext cx="213" cy="243"/>
            </a:xfrm>
            <a:prstGeom prst="rect">
              <a:avLst/>
            </a:prstGeom>
            <a:noFill/>
          </p:spPr>
        </p:pic>
        <p:sp>
          <p:nvSpPr>
            <p:cNvPr id="1681452" name="Oval 44"/>
            <p:cNvSpPr>
              <a:spLocks noChangeArrowheads="1"/>
            </p:cNvSpPr>
            <p:nvPr/>
          </p:nvSpPr>
          <p:spPr bwMode="auto">
            <a:xfrm>
              <a:off x="2208" y="1047"/>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4</a:t>
              </a:r>
            </a:p>
          </p:txBody>
        </p:sp>
        <p:sp>
          <p:nvSpPr>
            <p:cNvPr id="1681453" name="Text Box 45"/>
            <p:cNvSpPr txBox="1">
              <a:spLocks noChangeArrowheads="1"/>
            </p:cNvSpPr>
            <p:nvPr/>
          </p:nvSpPr>
          <p:spPr bwMode="auto">
            <a:xfrm>
              <a:off x="240" y="1037"/>
              <a:ext cx="2016" cy="154"/>
            </a:xfrm>
            <a:prstGeom prst="rect">
              <a:avLst/>
            </a:prstGeom>
            <a:noFill/>
            <a:ln w="9525" algn="ctr">
              <a:noFill/>
              <a:miter lim="800000"/>
              <a:headEnd/>
              <a:tailEnd/>
            </a:ln>
            <a:effectLst/>
          </p:spPr>
          <p:txBody>
            <a:bodyPr>
              <a:spAutoFit/>
            </a:bodyPr>
            <a:lstStyle/>
            <a:p>
              <a:pPr algn="ctr"/>
              <a:r>
                <a:rPr lang="en-US" sz="1000" b="0">
                  <a:solidFill>
                    <a:schemeClr val="accent2"/>
                  </a:solidFill>
                </a:rPr>
                <a:t>Aerocapture / Entry, Descent &amp; Land Ascent Vehicle</a:t>
              </a:r>
            </a:p>
          </p:txBody>
        </p:sp>
      </p:grpSp>
      <p:grpSp>
        <p:nvGrpSpPr>
          <p:cNvPr id="14" name="Group 46"/>
          <p:cNvGrpSpPr>
            <a:grpSpLocks/>
          </p:cNvGrpSpPr>
          <p:nvPr/>
        </p:nvGrpSpPr>
        <p:grpSpPr bwMode="auto">
          <a:xfrm>
            <a:off x="762000" y="2027238"/>
            <a:ext cx="2667000" cy="701675"/>
            <a:chOff x="480" y="1277"/>
            <a:chExt cx="1680" cy="442"/>
          </a:xfrm>
        </p:grpSpPr>
        <p:sp>
          <p:nvSpPr>
            <p:cNvPr id="1681455" name="Oval 47"/>
            <p:cNvSpPr>
              <a:spLocks noChangeArrowheads="1"/>
            </p:cNvSpPr>
            <p:nvPr/>
          </p:nvSpPr>
          <p:spPr bwMode="auto">
            <a:xfrm>
              <a:off x="1536" y="1344"/>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3</a:t>
              </a:r>
            </a:p>
          </p:txBody>
        </p:sp>
        <p:sp>
          <p:nvSpPr>
            <p:cNvPr id="1681456" name="Text Box 48"/>
            <p:cNvSpPr txBox="1">
              <a:spLocks noChangeArrowheads="1"/>
            </p:cNvSpPr>
            <p:nvPr/>
          </p:nvSpPr>
          <p:spPr bwMode="auto">
            <a:xfrm>
              <a:off x="480" y="1277"/>
              <a:ext cx="1104" cy="250"/>
            </a:xfrm>
            <a:prstGeom prst="rect">
              <a:avLst/>
            </a:prstGeom>
            <a:noFill/>
            <a:ln w="9525" algn="ctr">
              <a:noFill/>
              <a:miter lim="800000"/>
              <a:headEnd/>
              <a:tailEnd/>
            </a:ln>
            <a:effectLst/>
          </p:spPr>
          <p:txBody>
            <a:bodyPr>
              <a:spAutoFit/>
            </a:bodyPr>
            <a:lstStyle/>
            <a:p>
              <a:pPr algn="ctr"/>
              <a:r>
                <a:rPr lang="en-US" sz="1000" b="0">
                  <a:solidFill>
                    <a:schemeClr val="accent2"/>
                  </a:solidFill>
                </a:rPr>
                <a:t>Aerocapture Habitat Lander into Mars Orbit</a:t>
              </a:r>
            </a:p>
          </p:txBody>
        </p:sp>
        <p:pic>
          <p:nvPicPr>
            <p:cNvPr id="1681457" name="Picture 49" descr="Aeroshell_and_Array_Only"/>
            <p:cNvPicPr>
              <a:picLocks noChangeAspect="1" noChangeArrowheads="1"/>
            </p:cNvPicPr>
            <p:nvPr/>
          </p:nvPicPr>
          <p:blipFill>
            <a:blip r:embed="rId19" cstate="print">
              <a:clrChange>
                <a:clrFrom>
                  <a:srgbClr val="FFFFFF"/>
                </a:clrFrom>
                <a:clrTo>
                  <a:srgbClr val="FFFFFF">
                    <a:alpha val="0"/>
                  </a:srgbClr>
                </a:clrTo>
              </a:clrChange>
            </a:blip>
            <a:srcRect l="12814" t="2725" r="14072" b="7442"/>
            <a:stretch>
              <a:fillRect/>
            </a:stretch>
          </p:blipFill>
          <p:spPr bwMode="auto">
            <a:xfrm rot="139669" flipV="1">
              <a:off x="1776" y="1365"/>
              <a:ext cx="384" cy="354"/>
            </a:xfrm>
            <a:prstGeom prst="rect">
              <a:avLst/>
            </a:prstGeom>
            <a:noFill/>
          </p:spPr>
        </p:pic>
      </p:grpSp>
      <p:sp>
        <p:nvSpPr>
          <p:cNvPr id="1681458" name="Oval 50"/>
          <p:cNvSpPr>
            <a:spLocks noChangeArrowheads="1"/>
          </p:cNvSpPr>
          <p:nvPr/>
        </p:nvSpPr>
        <p:spPr bwMode="auto">
          <a:xfrm>
            <a:off x="3505200" y="1357313"/>
            <a:ext cx="228600" cy="228600"/>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5</a:t>
            </a:r>
          </a:p>
        </p:txBody>
      </p:sp>
      <p:sp>
        <p:nvSpPr>
          <p:cNvPr id="1681459" name="Text Box 51"/>
          <p:cNvSpPr txBox="1">
            <a:spLocks noChangeArrowheads="1"/>
          </p:cNvSpPr>
          <p:nvPr/>
        </p:nvSpPr>
        <p:spPr bwMode="auto">
          <a:xfrm>
            <a:off x="685800" y="1355725"/>
            <a:ext cx="2895600" cy="244475"/>
          </a:xfrm>
          <a:prstGeom prst="rect">
            <a:avLst/>
          </a:prstGeom>
          <a:noFill/>
          <a:ln w="9525" algn="ctr">
            <a:noFill/>
            <a:miter lim="800000"/>
            <a:headEnd/>
            <a:tailEnd/>
          </a:ln>
          <a:effectLst/>
        </p:spPr>
        <p:txBody>
          <a:bodyPr>
            <a:spAutoFit/>
          </a:bodyPr>
          <a:lstStyle/>
          <a:p>
            <a:pPr algn="ctr"/>
            <a:r>
              <a:rPr lang="en-US" sz="1000" b="0">
                <a:solidFill>
                  <a:schemeClr val="accent2"/>
                </a:solidFill>
              </a:rPr>
              <a:t>In-Situ propellant production for Ascent Vehicle</a:t>
            </a:r>
          </a:p>
        </p:txBody>
      </p:sp>
      <p:grpSp>
        <p:nvGrpSpPr>
          <p:cNvPr id="15" name="Group 52"/>
          <p:cNvGrpSpPr>
            <a:grpSpLocks/>
          </p:cNvGrpSpPr>
          <p:nvPr/>
        </p:nvGrpSpPr>
        <p:grpSpPr bwMode="auto">
          <a:xfrm>
            <a:off x="762000" y="5743575"/>
            <a:ext cx="1447800" cy="428625"/>
            <a:chOff x="480" y="3618"/>
            <a:chExt cx="912" cy="270"/>
          </a:xfrm>
        </p:grpSpPr>
        <p:sp>
          <p:nvSpPr>
            <p:cNvPr id="1681461" name="Text Box 53"/>
            <p:cNvSpPr txBox="1">
              <a:spLocks noChangeArrowheads="1"/>
            </p:cNvSpPr>
            <p:nvPr/>
          </p:nvSpPr>
          <p:spPr bwMode="auto">
            <a:xfrm>
              <a:off x="624" y="3618"/>
              <a:ext cx="571" cy="250"/>
            </a:xfrm>
            <a:prstGeom prst="rect">
              <a:avLst/>
            </a:prstGeom>
            <a:noFill/>
            <a:ln w="9525" algn="ctr">
              <a:noFill/>
              <a:miter lim="800000"/>
              <a:headEnd/>
              <a:tailEnd/>
            </a:ln>
            <a:effectLst/>
          </p:spPr>
          <p:txBody>
            <a:bodyPr>
              <a:spAutoFit/>
            </a:bodyPr>
            <a:lstStyle/>
            <a:p>
              <a:pPr algn="ctr"/>
              <a:r>
                <a:rPr lang="en-US" sz="1000" b="0">
                  <a:solidFill>
                    <a:schemeClr val="accent2"/>
                  </a:solidFill>
                </a:rPr>
                <a:t>~26</a:t>
              </a:r>
            </a:p>
            <a:p>
              <a:pPr algn="ctr"/>
              <a:r>
                <a:rPr lang="en-US" sz="1000" b="0">
                  <a:solidFill>
                    <a:schemeClr val="accent2"/>
                  </a:solidFill>
                </a:rPr>
                <a:t>months</a:t>
              </a:r>
            </a:p>
          </p:txBody>
        </p:sp>
        <p:sp>
          <p:nvSpPr>
            <p:cNvPr id="1681462" name="Line 54"/>
            <p:cNvSpPr>
              <a:spLocks noChangeShapeType="1"/>
            </p:cNvSpPr>
            <p:nvPr/>
          </p:nvSpPr>
          <p:spPr bwMode="auto">
            <a:xfrm flipV="1">
              <a:off x="480" y="3881"/>
              <a:ext cx="912" cy="7"/>
            </a:xfrm>
            <a:prstGeom prst="line">
              <a:avLst/>
            </a:prstGeom>
            <a:noFill/>
            <a:ln w="38100">
              <a:solidFill>
                <a:schemeClr val="accent2"/>
              </a:solidFill>
              <a:round/>
              <a:headEnd type="triangle" w="med" len="med"/>
              <a:tailEnd type="triangle" w="med" len="med"/>
            </a:ln>
            <a:effectLst/>
          </p:spPr>
          <p:txBody>
            <a:bodyPr/>
            <a:lstStyle/>
            <a:p>
              <a:endParaRPr lang="en-US"/>
            </a:p>
          </p:txBody>
        </p:sp>
      </p:grpSp>
      <p:grpSp>
        <p:nvGrpSpPr>
          <p:cNvPr id="16" name="Group 55"/>
          <p:cNvGrpSpPr>
            <a:grpSpLocks/>
          </p:cNvGrpSpPr>
          <p:nvPr/>
        </p:nvGrpSpPr>
        <p:grpSpPr bwMode="auto">
          <a:xfrm>
            <a:off x="2133600" y="3962400"/>
            <a:ext cx="2667000" cy="2438400"/>
            <a:chOff x="1344" y="2496"/>
            <a:chExt cx="1680" cy="1536"/>
          </a:xfrm>
        </p:grpSpPr>
        <p:grpSp>
          <p:nvGrpSpPr>
            <p:cNvPr id="17" name="Group 56"/>
            <p:cNvGrpSpPr>
              <a:grpSpLocks/>
            </p:cNvGrpSpPr>
            <p:nvPr/>
          </p:nvGrpSpPr>
          <p:grpSpPr bwMode="auto">
            <a:xfrm>
              <a:off x="1414" y="3216"/>
              <a:ext cx="1466" cy="816"/>
              <a:chOff x="1414" y="3216"/>
              <a:chExt cx="1466" cy="816"/>
            </a:xfrm>
          </p:grpSpPr>
          <p:sp>
            <p:nvSpPr>
              <p:cNvPr id="1681465" name="Oval 57"/>
              <p:cNvSpPr>
                <a:spLocks noChangeArrowheads="1"/>
              </p:cNvSpPr>
              <p:nvPr/>
            </p:nvSpPr>
            <p:spPr bwMode="auto">
              <a:xfrm>
                <a:off x="1488" y="3216"/>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6</a:t>
                </a:r>
              </a:p>
            </p:txBody>
          </p:sp>
          <p:grpSp>
            <p:nvGrpSpPr>
              <p:cNvPr id="18" name="Group 58"/>
              <p:cNvGrpSpPr>
                <a:grpSpLocks/>
              </p:cNvGrpSpPr>
              <p:nvPr/>
            </p:nvGrpSpPr>
            <p:grpSpPr bwMode="auto">
              <a:xfrm>
                <a:off x="1414" y="3408"/>
                <a:ext cx="162" cy="621"/>
                <a:chOff x="107" y="3403"/>
                <a:chExt cx="162" cy="621"/>
              </a:xfrm>
            </p:grpSpPr>
            <p:pic>
              <p:nvPicPr>
                <p:cNvPr id="1681467" name="Picture 59" descr="CaLV-2 copy"/>
                <p:cNvPicPr>
                  <a:picLocks noChangeAspect="1" noChangeArrowheads="1"/>
                </p:cNvPicPr>
                <p:nvPr/>
              </p:nvPicPr>
              <p:blipFill>
                <a:blip r:embed="rId14" cstate="print"/>
                <a:srcRect/>
                <a:stretch>
                  <a:fillRect/>
                </a:stretch>
              </p:blipFill>
              <p:spPr bwMode="auto">
                <a:xfrm>
                  <a:off x="107" y="3427"/>
                  <a:ext cx="115" cy="597"/>
                </a:xfrm>
                <a:prstGeom prst="rect">
                  <a:avLst/>
                </a:prstGeom>
                <a:noFill/>
              </p:spPr>
            </p:pic>
            <p:pic>
              <p:nvPicPr>
                <p:cNvPr id="1681468" name="Picture 60" descr="CaLV-2 copy"/>
                <p:cNvPicPr>
                  <a:picLocks noChangeAspect="1" noChangeArrowheads="1"/>
                </p:cNvPicPr>
                <p:nvPr/>
              </p:nvPicPr>
              <p:blipFill>
                <a:blip r:embed="rId14" cstate="print"/>
                <a:srcRect/>
                <a:stretch>
                  <a:fillRect/>
                </a:stretch>
              </p:blipFill>
              <p:spPr bwMode="auto">
                <a:xfrm>
                  <a:off x="154" y="3403"/>
                  <a:ext cx="115" cy="597"/>
                </a:xfrm>
                <a:prstGeom prst="rect">
                  <a:avLst/>
                </a:prstGeom>
                <a:noFill/>
              </p:spPr>
            </p:pic>
          </p:grpSp>
          <p:sp>
            <p:nvSpPr>
              <p:cNvPr id="1681469" name="Text Box 61"/>
              <p:cNvSpPr txBox="1">
                <a:spLocks noChangeArrowheads="1"/>
              </p:cNvSpPr>
              <p:nvPr/>
            </p:nvSpPr>
            <p:spPr bwMode="auto">
              <a:xfrm>
                <a:off x="1550" y="3739"/>
                <a:ext cx="116" cy="288"/>
              </a:xfrm>
              <a:prstGeom prst="rect">
                <a:avLst/>
              </a:prstGeom>
              <a:noFill/>
              <a:ln w="9525">
                <a:noFill/>
                <a:miter lim="800000"/>
                <a:headEnd/>
                <a:tailEnd/>
              </a:ln>
              <a:effectLst/>
            </p:spPr>
            <p:txBody>
              <a:bodyPr>
                <a:spAutoFit/>
              </a:bodyPr>
              <a:lstStyle/>
              <a:p>
                <a:pPr>
                  <a:spcBef>
                    <a:spcPct val="50000"/>
                  </a:spcBef>
                </a:pPr>
                <a:endParaRPr lang="en-US"/>
              </a:p>
            </p:txBody>
          </p:sp>
          <p:pic>
            <p:nvPicPr>
              <p:cNvPr id="1681470" name="Picture 62" descr="CaLV-2 copy"/>
              <p:cNvPicPr>
                <a:picLocks noChangeAspect="1" noChangeArrowheads="1"/>
              </p:cNvPicPr>
              <p:nvPr/>
            </p:nvPicPr>
            <p:blipFill>
              <a:blip r:embed="rId14" cstate="print"/>
              <a:srcRect/>
              <a:stretch>
                <a:fillRect/>
              </a:stretch>
            </p:blipFill>
            <p:spPr bwMode="auto">
              <a:xfrm>
                <a:off x="1517" y="3435"/>
                <a:ext cx="115" cy="597"/>
              </a:xfrm>
              <a:prstGeom prst="rect">
                <a:avLst/>
              </a:prstGeom>
              <a:noFill/>
            </p:spPr>
          </p:pic>
          <p:sp>
            <p:nvSpPr>
              <p:cNvPr id="1681471" name="Text Box 63"/>
              <p:cNvSpPr txBox="1">
                <a:spLocks noChangeArrowheads="1"/>
              </p:cNvSpPr>
              <p:nvPr/>
            </p:nvSpPr>
            <p:spPr bwMode="auto">
              <a:xfrm>
                <a:off x="1632" y="3216"/>
                <a:ext cx="1248" cy="154"/>
              </a:xfrm>
              <a:prstGeom prst="rect">
                <a:avLst/>
              </a:prstGeom>
              <a:noFill/>
              <a:ln w="9525" algn="ctr">
                <a:noFill/>
                <a:miter lim="800000"/>
                <a:headEnd/>
                <a:tailEnd/>
              </a:ln>
              <a:effectLst/>
            </p:spPr>
            <p:txBody>
              <a:bodyPr>
                <a:spAutoFit/>
              </a:bodyPr>
              <a:lstStyle/>
              <a:p>
                <a:r>
                  <a:rPr lang="en-US" sz="1000" b="0">
                    <a:solidFill>
                      <a:schemeClr val="accent2"/>
                    </a:solidFill>
                  </a:rPr>
                  <a:t>3 Ares-V Cargo Launches</a:t>
                </a:r>
              </a:p>
            </p:txBody>
          </p:sp>
        </p:grpSp>
        <p:grpSp>
          <p:nvGrpSpPr>
            <p:cNvPr id="19" name="Group 64"/>
            <p:cNvGrpSpPr>
              <a:grpSpLocks/>
            </p:cNvGrpSpPr>
            <p:nvPr/>
          </p:nvGrpSpPr>
          <p:grpSpPr bwMode="auto">
            <a:xfrm>
              <a:off x="1344" y="2496"/>
              <a:ext cx="1680" cy="581"/>
              <a:chOff x="1344" y="2587"/>
              <a:chExt cx="1680" cy="581"/>
            </a:xfrm>
          </p:grpSpPr>
          <p:sp>
            <p:nvSpPr>
              <p:cNvPr id="1681473" name="Text Box 65"/>
              <p:cNvSpPr txBox="1">
                <a:spLocks noChangeArrowheads="1"/>
              </p:cNvSpPr>
              <p:nvPr/>
            </p:nvSpPr>
            <p:spPr bwMode="auto">
              <a:xfrm>
                <a:off x="2544" y="2747"/>
                <a:ext cx="480" cy="346"/>
              </a:xfrm>
              <a:prstGeom prst="rect">
                <a:avLst/>
              </a:prstGeom>
              <a:noFill/>
              <a:ln w="9525">
                <a:noFill/>
                <a:miter lim="800000"/>
                <a:headEnd/>
                <a:tailEnd/>
              </a:ln>
              <a:effectLst/>
            </p:spPr>
            <p:txBody>
              <a:bodyPr>
                <a:spAutoFit/>
              </a:bodyPr>
              <a:lstStyle/>
              <a:p>
                <a:pPr algn="ctr"/>
                <a:r>
                  <a:rPr lang="en-US" sz="1000" b="0">
                    <a:solidFill>
                      <a:schemeClr val="accent2"/>
                    </a:solidFill>
                  </a:rPr>
                  <a:t>Crew</a:t>
                </a:r>
                <a:br>
                  <a:rPr lang="en-US" sz="1000" b="0">
                    <a:solidFill>
                      <a:schemeClr val="accent2"/>
                    </a:solidFill>
                  </a:rPr>
                </a:br>
                <a:r>
                  <a:rPr lang="en-US" sz="1000" b="0">
                    <a:solidFill>
                      <a:schemeClr val="accent2"/>
                    </a:solidFill>
                  </a:rPr>
                  <a:t>Transfer</a:t>
                </a:r>
              </a:p>
              <a:p>
                <a:pPr algn="ctr"/>
                <a:r>
                  <a:rPr lang="en-US" sz="1000" b="0">
                    <a:solidFill>
                      <a:schemeClr val="accent2"/>
                    </a:solidFill>
                  </a:rPr>
                  <a:t>Vehicle</a:t>
                </a:r>
              </a:p>
            </p:txBody>
          </p:sp>
          <p:pic>
            <p:nvPicPr>
              <p:cNvPr id="1681474" name="Picture 66" descr="Crewed_LEO_Iso2"/>
              <p:cNvPicPr>
                <a:picLocks noChangeAspect="1" noChangeArrowheads="1"/>
              </p:cNvPicPr>
              <p:nvPr/>
            </p:nvPicPr>
            <p:blipFill>
              <a:blip r:embed="rId20" cstate="print">
                <a:clrChange>
                  <a:clrFrom>
                    <a:srgbClr val="FFFFFF"/>
                  </a:clrFrom>
                  <a:clrTo>
                    <a:srgbClr val="FFFFFF">
                      <a:alpha val="0"/>
                    </a:srgbClr>
                  </a:clrTo>
                </a:clrChange>
              </a:blip>
              <a:srcRect l="2744" t="17940" r="3368" b="23819"/>
              <a:stretch>
                <a:fillRect/>
              </a:stretch>
            </p:blipFill>
            <p:spPr bwMode="auto">
              <a:xfrm>
                <a:off x="1344" y="2587"/>
                <a:ext cx="1248" cy="581"/>
              </a:xfrm>
              <a:prstGeom prst="rect">
                <a:avLst/>
              </a:prstGeom>
              <a:noFill/>
            </p:spPr>
          </p:pic>
        </p:grpSp>
      </p:grpSp>
      <p:grpSp>
        <p:nvGrpSpPr>
          <p:cNvPr id="20" name="Group 67"/>
          <p:cNvGrpSpPr>
            <a:grpSpLocks/>
          </p:cNvGrpSpPr>
          <p:nvPr/>
        </p:nvGrpSpPr>
        <p:grpSpPr bwMode="auto">
          <a:xfrm>
            <a:off x="2349500" y="4876800"/>
            <a:ext cx="1878013" cy="1524000"/>
            <a:chOff x="1480" y="3072"/>
            <a:chExt cx="1183" cy="960"/>
          </a:xfrm>
        </p:grpSpPr>
        <p:pic>
          <p:nvPicPr>
            <p:cNvPr id="1681476" name="Picture 68" descr="CLV copy"/>
            <p:cNvPicPr>
              <a:picLocks noChangeAspect="1" noChangeArrowheads="1"/>
            </p:cNvPicPr>
            <p:nvPr/>
          </p:nvPicPr>
          <p:blipFill>
            <a:blip r:embed="rId21" cstate="print"/>
            <a:srcRect/>
            <a:stretch>
              <a:fillRect/>
            </a:stretch>
          </p:blipFill>
          <p:spPr bwMode="auto">
            <a:xfrm>
              <a:off x="1686" y="3441"/>
              <a:ext cx="40" cy="591"/>
            </a:xfrm>
            <a:prstGeom prst="rect">
              <a:avLst/>
            </a:prstGeom>
            <a:noFill/>
          </p:spPr>
        </p:pic>
        <p:sp>
          <p:nvSpPr>
            <p:cNvPr id="1681477" name="Text Box 69"/>
            <p:cNvSpPr txBox="1">
              <a:spLocks noChangeArrowheads="1"/>
            </p:cNvSpPr>
            <p:nvPr/>
          </p:nvSpPr>
          <p:spPr bwMode="auto">
            <a:xfrm>
              <a:off x="1632" y="3072"/>
              <a:ext cx="1031" cy="154"/>
            </a:xfrm>
            <a:prstGeom prst="rect">
              <a:avLst/>
            </a:prstGeom>
            <a:noFill/>
            <a:ln w="9525" algn="ctr">
              <a:noFill/>
              <a:miter lim="800000"/>
              <a:headEnd/>
              <a:tailEnd/>
            </a:ln>
            <a:effectLst/>
          </p:spPr>
          <p:txBody>
            <a:bodyPr>
              <a:spAutoFit/>
            </a:bodyPr>
            <a:lstStyle/>
            <a:p>
              <a:r>
                <a:rPr lang="en-US" sz="1000" b="0">
                  <a:solidFill>
                    <a:schemeClr val="accent2"/>
                  </a:solidFill>
                </a:rPr>
                <a:t>Ares-I Crew Launch</a:t>
              </a:r>
            </a:p>
          </p:txBody>
        </p:sp>
        <p:sp>
          <p:nvSpPr>
            <p:cNvPr id="1681478" name="Oval 70"/>
            <p:cNvSpPr>
              <a:spLocks noChangeArrowheads="1"/>
            </p:cNvSpPr>
            <p:nvPr/>
          </p:nvSpPr>
          <p:spPr bwMode="auto">
            <a:xfrm>
              <a:off x="1480" y="3072"/>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7</a:t>
              </a:r>
            </a:p>
          </p:txBody>
        </p:sp>
      </p:grpSp>
      <p:grpSp>
        <p:nvGrpSpPr>
          <p:cNvPr id="21" name="Group 71"/>
          <p:cNvGrpSpPr>
            <a:grpSpLocks/>
          </p:cNvGrpSpPr>
          <p:nvPr/>
        </p:nvGrpSpPr>
        <p:grpSpPr bwMode="auto">
          <a:xfrm>
            <a:off x="3765550" y="2125663"/>
            <a:ext cx="2178050" cy="1060450"/>
            <a:chOff x="2372" y="1339"/>
            <a:chExt cx="1372" cy="668"/>
          </a:xfrm>
        </p:grpSpPr>
        <p:sp>
          <p:nvSpPr>
            <p:cNvPr id="1681480" name="Oval 72"/>
            <p:cNvSpPr>
              <a:spLocks noChangeArrowheads="1"/>
            </p:cNvSpPr>
            <p:nvPr/>
          </p:nvSpPr>
          <p:spPr bwMode="auto">
            <a:xfrm>
              <a:off x="2400" y="1670"/>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9</a:t>
              </a:r>
            </a:p>
          </p:txBody>
        </p:sp>
        <p:sp>
          <p:nvSpPr>
            <p:cNvPr id="1681481" name="Text Box 73"/>
            <p:cNvSpPr txBox="1">
              <a:spLocks noChangeArrowheads="1"/>
            </p:cNvSpPr>
            <p:nvPr/>
          </p:nvSpPr>
          <p:spPr bwMode="auto">
            <a:xfrm>
              <a:off x="2544" y="1661"/>
              <a:ext cx="1200" cy="346"/>
            </a:xfrm>
            <a:prstGeom prst="rect">
              <a:avLst/>
            </a:prstGeom>
            <a:noFill/>
            <a:ln w="9525" algn="ctr">
              <a:noFill/>
              <a:miter lim="800000"/>
              <a:headEnd/>
              <a:tailEnd/>
            </a:ln>
            <a:effectLst/>
          </p:spPr>
          <p:txBody>
            <a:bodyPr>
              <a:spAutoFit/>
            </a:bodyPr>
            <a:lstStyle/>
            <a:p>
              <a:r>
                <a:rPr lang="en-US" sz="1000" b="0">
                  <a:solidFill>
                    <a:schemeClr val="accent2"/>
                  </a:solidFill>
                </a:rPr>
                <a:t>Crew: Use Orion to </a:t>
              </a:r>
              <a:br>
                <a:rPr lang="en-US" sz="1000" b="0">
                  <a:solidFill>
                    <a:schemeClr val="accent2"/>
                  </a:solidFill>
                </a:rPr>
              </a:br>
              <a:r>
                <a:rPr lang="en-US" sz="1000" b="0">
                  <a:solidFill>
                    <a:schemeClr val="accent2"/>
                  </a:solidFill>
                </a:rPr>
                <a:t>transfer to Habitat Lander; then EDL on Mars</a:t>
              </a:r>
            </a:p>
          </p:txBody>
        </p:sp>
        <p:pic>
          <p:nvPicPr>
            <p:cNvPr id="1681482" name="Picture 74" descr="Aeroshell_and_Array_and_SM-CM"/>
            <p:cNvPicPr>
              <a:picLocks noChangeAspect="1" noChangeArrowheads="1"/>
            </p:cNvPicPr>
            <p:nvPr/>
          </p:nvPicPr>
          <p:blipFill>
            <a:blip r:embed="rId22" cstate="print">
              <a:clrChange>
                <a:clrFrom>
                  <a:srgbClr val="FFFFFF"/>
                </a:clrFrom>
                <a:clrTo>
                  <a:srgbClr val="FFFFFF">
                    <a:alpha val="0"/>
                  </a:srgbClr>
                </a:clrTo>
              </a:clrChange>
            </a:blip>
            <a:srcRect l="8395" r="7950" b="8028"/>
            <a:stretch>
              <a:fillRect/>
            </a:stretch>
          </p:blipFill>
          <p:spPr bwMode="auto">
            <a:xfrm rot="21443232" flipV="1">
              <a:off x="2372" y="1339"/>
              <a:ext cx="461" cy="380"/>
            </a:xfrm>
            <a:prstGeom prst="rect">
              <a:avLst/>
            </a:prstGeom>
            <a:noFill/>
          </p:spPr>
        </p:pic>
      </p:grpSp>
      <p:grpSp>
        <p:nvGrpSpPr>
          <p:cNvPr id="22" name="Group 81"/>
          <p:cNvGrpSpPr>
            <a:grpSpLocks/>
          </p:cNvGrpSpPr>
          <p:nvPr/>
        </p:nvGrpSpPr>
        <p:grpSpPr bwMode="auto">
          <a:xfrm>
            <a:off x="6951663" y="1752600"/>
            <a:ext cx="1811337" cy="396875"/>
            <a:chOff x="4379" y="1104"/>
            <a:chExt cx="1141" cy="250"/>
          </a:xfrm>
        </p:grpSpPr>
        <p:sp>
          <p:nvSpPr>
            <p:cNvPr id="1681490" name="Text Box 82"/>
            <p:cNvSpPr txBox="1">
              <a:spLocks noChangeArrowheads="1"/>
            </p:cNvSpPr>
            <p:nvPr/>
          </p:nvSpPr>
          <p:spPr bwMode="auto">
            <a:xfrm>
              <a:off x="4464" y="1104"/>
              <a:ext cx="1056" cy="250"/>
            </a:xfrm>
            <a:prstGeom prst="rect">
              <a:avLst/>
            </a:prstGeom>
            <a:noFill/>
            <a:ln w="9525" algn="ctr">
              <a:noFill/>
              <a:miter lim="800000"/>
              <a:headEnd/>
              <a:tailEnd/>
            </a:ln>
            <a:effectLst/>
          </p:spPr>
          <p:txBody>
            <a:bodyPr>
              <a:spAutoFit/>
            </a:bodyPr>
            <a:lstStyle/>
            <a:p>
              <a:pPr algn="ctr"/>
              <a:r>
                <a:rPr lang="en-US" sz="1000" b="0">
                  <a:solidFill>
                    <a:schemeClr val="accent2"/>
                  </a:solidFill>
                </a:rPr>
                <a:t>Crew: Prepare for Trans-Earth Injection</a:t>
              </a:r>
            </a:p>
          </p:txBody>
        </p:sp>
        <p:sp>
          <p:nvSpPr>
            <p:cNvPr id="1681491" name="Oval 83"/>
            <p:cNvSpPr>
              <a:spLocks noChangeArrowheads="1"/>
            </p:cNvSpPr>
            <p:nvPr/>
          </p:nvSpPr>
          <p:spPr bwMode="auto">
            <a:xfrm>
              <a:off x="4379" y="1142"/>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12</a:t>
              </a:r>
            </a:p>
          </p:txBody>
        </p:sp>
      </p:grpSp>
      <p:grpSp>
        <p:nvGrpSpPr>
          <p:cNvPr id="23" name="Group 84"/>
          <p:cNvGrpSpPr>
            <a:grpSpLocks/>
          </p:cNvGrpSpPr>
          <p:nvPr/>
        </p:nvGrpSpPr>
        <p:grpSpPr bwMode="auto">
          <a:xfrm>
            <a:off x="2819400" y="5715000"/>
            <a:ext cx="4572000" cy="457200"/>
            <a:chOff x="1776" y="3600"/>
            <a:chExt cx="2880" cy="288"/>
          </a:xfrm>
        </p:grpSpPr>
        <p:sp>
          <p:nvSpPr>
            <p:cNvPr id="1681493" name="Text Box 85"/>
            <p:cNvSpPr txBox="1">
              <a:spLocks noChangeArrowheads="1"/>
            </p:cNvSpPr>
            <p:nvPr/>
          </p:nvSpPr>
          <p:spPr bwMode="auto">
            <a:xfrm>
              <a:off x="2928" y="3600"/>
              <a:ext cx="816" cy="250"/>
            </a:xfrm>
            <a:prstGeom prst="rect">
              <a:avLst/>
            </a:prstGeom>
            <a:noFill/>
            <a:ln w="9525" algn="ctr">
              <a:noFill/>
              <a:miter lim="800000"/>
              <a:headEnd/>
              <a:tailEnd/>
            </a:ln>
            <a:effectLst/>
          </p:spPr>
          <p:txBody>
            <a:bodyPr>
              <a:spAutoFit/>
            </a:bodyPr>
            <a:lstStyle/>
            <a:p>
              <a:pPr algn="ctr"/>
              <a:r>
                <a:rPr lang="en-US" sz="1000" b="0">
                  <a:solidFill>
                    <a:schemeClr val="accent2"/>
                  </a:solidFill>
                </a:rPr>
                <a:t>~30</a:t>
              </a:r>
            </a:p>
            <a:p>
              <a:pPr algn="ctr"/>
              <a:r>
                <a:rPr lang="en-US" sz="1000" b="0">
                  <a:solidFill>
                    <a:schemeClr val="accent2"/>
                  </a:solidFill>
                </a:rPr>
                <a:t>months</a:t>
              </a:r>
            </a:p>
          </p:txBody>
        </p:sp>
        <p:sp>
          <p:nvSpPr>
            <p:cNvPr id="1681494" name="Line 86"/>
            <p:cNvSpPr>
              <a:spLocks noChangeShapeType="1"/>
            </p:cNvSpPr>
            <p:nvPr/>
          </p:nvSpPr>
          <p:spPr bwMode="auto">
            <a:xfrm>
              <a:off x="1776" y="3888"/>
              <a:ext cx="2880" cy="0"/>
            </a:xfrm>
            <a:prstGeom prst="line">
              <a:avLst/>
            </a:prstGeom>
            <a:noFill/>
            <a:ln w="38100">
              <a:solidFill>
                <a:schemeClr val="accent2"/>
              </a:solidFill>
              <a:round/>
              <a:headEnd type="triangle" w="med" len="med"/>
              <a:tailEnd type="triangle" w="med" len="med"/>
            </a:ln>
            <a:effectLst/>
          </p:spPr>
          <p:txBody>
            <a:bodyPr/>
            <a:lstStyle/>
            <a:p>
              <a:endParaRPr lang="en-US"/>
            </a:p>
          </p:txBody>
        </p:sp>
      </p:grpSp>
      <p:grpSp>
        <p:nvGrpSpPr>
          <p:cNvPr id="24" name="Group 95"/>
          <p:cNvGrpSpPr>
            <a:grpSpLocks/>
          </p:cNvGrpSpPr>
          <p:nvPr/>
        </p:nvGrpSpPr>
        <p:grpSpPr bwMode="auto">
          <a:xfrm>
            <a:off x="7543800" y="5105400"/>
            <a:ext cx="1371600" cy="1158875"/>
            <a:chOff x="4752" y="3216"/>
            <a:chExt cx="864" cy="730"/>
          </a:xfrm>
        </p:grpSpPr>
        <p:sp>
          <p:nvSpPr>
            <p:cNvPr id="1681497" name="Text Box 89"/>
            <p:cNvSpPr txBox="1">
              <a:spLocks noChangeArrowheads="1"/>
            </p:cNvSpPr>
            <p:nvPr/>
          </p:nvSpPr>
          <p:spPr bwMode="auto">
            <a:xfrm>
              <a:off x="4944" y="3696"/>
              <a:ext cx="672" cy="250"/>
            </a:xfrm>
            <a:prstGeom prst="rect">
              <a:avLst/>
            </a:prstGeom>
            <a:noFill/>
            <a:ln w="9525" algn="ctr">
              <a:noFill/>
              <a:miter lim="800000"/>
              <a:headEnd/>
              <a:tailEnd/>
            </a:ln>
            <a:effectLst/>
          </p:spPr>
          <p:txBody>
            <a:bodyPr>
              <a:spAutoFit/>
            </a:bodyPr>
            <a:lstStyle/>
            <a:p>
              <a:r>
                <a:rPr lang="en-US" sz="1000" b="0">
                  <a:solidFill>
                    <a:schemeClr val="accent2"/>
                  </a:solidFill>
                </a:rPr>
                <a:t>Orion direct Earth return</a:t>
              </a:r>
            </a:p>
          </p:txBody>
        </p:sp>
        <p:sp>
          <p:nvSpPr>
            <p:cNvPr id="1681498" name="Oval 90"/>
            <p:cNvSpPr>
              <a:spLocks noChangeArrowheads="1"/>
            </p:cNvSpPr>
            <p:nvPr/>
          </p:nvSpPr>
          <p:spPr bwMode="auto">
            <a:xfrm>
              <a:off x="4752" y="3744"/>
              <a:ext cx="144" cy="144"/>
            </a:xfrm>
            <a:prstGeom prst="ellipse">
              <a:avLst/>
            </a:prstGeom>
            <a:solidFill>
              <a:schemeClr val="accent2"/>
            </a:solidFill>
            <a:ln w="9525">
              <a:solidFill>
                <a:schemeClr val="bg1"/>
              </a:solidFill>
              <a:round/>
              <a:headEnd/>
              <a:tailEnd/>
            </a:ln>
            <a:effectLst/>
          </p:spPr>
          <p:txBody>
            <a:bodyPr wrap="none" anchor="ctr"/>
            <a:lstStyle/>
            <a:p>
              <a:pPr algn="ctr"/>
              <a:r>
                <a:rPr lang="en-US" sz="1000" b="0">
                  <a:solidFill>
                    <a:schemeClr val="bg1"/>
                  </a:solidFill>
                  <a:latin typeface="Times" pitchFamily="18" charset="0"/>
                </a:rPr>
                <a:t>14</a:t>
              </a:r>
            </a:p>
          </p:txBody>
        </p:sp>
        <p:pic>
          <p:nvPicPr>
            <p:cNvPr id="1681499" name="Picture 91" descr="orion ReEntry"/>
            <p:cNvPicPr>
              <a:picLocks noChangeAspect="1" noChangeArrowheads="1"/>
            </p:cNvPicPr>
            <p:nvPr/>
          </p:nvPicPr>
          <p:blipFill>
            <a:blip r:embed="rId23" cstate="print"/>
            <a:srcRect l="55310" t="6367" r="23190" b="55655"/>
            <a:stretch>
              <a:fillRect/>
            </a:stretch>
          </p:blipFill>
          <p:spPr bwMode="auto">
            <a:xfrm rot="5400000">
              <a:off x="4994" y="3217"/>
              <a:ext cx="480" cy="477"/>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814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814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left)">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up)">
                                      <p:cBhvr>
                                        <p:cTn id="77" dur="5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458" grpId="0" animBg="1"/>
      <p:bldP spid="168145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2852</TotalTime>
  <Words>5311</Words>
  <Application>Microsoft Macintosh PowerPoint</Application>
  <PresentationFormat>On-screen Show (4:3)</PresentationFormat>
  <Paragraphs>1196</Paragraphs>
  <Slides>31</Slides>
  <Notes>27</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Image</vt:lpstr>
      <vt:lpstr>Mission Architectures for Mars and Habitation Capability for Deep Space</vt:lpstr>
      <vt:lpstr>Timeline for Mars Studies*</vt:lpstr>
      <vt:lpstr>Mars Design Reference Mission Evolution and Purpose</vt:lpstr>
      <vt:lpstr>Mars Design Reference Architecture 5.0 Refinement Process</vt:lpstr>
      <vt:lpstr>Mars Design Reference Architecture 5.0 Top-level Trade Tree</vt:lpstr>
      <vt:lpstr>Mars Design Reference Architecture 5.0 </vt:lpstr>
      <vt:lpstr>Mars Design Reference Architecture 5.0 Key Decision Packages</vt:lpstr>
      <vt:lpstr>Mars Design Reference Architecture 5.0 Forward Deployment Strategy</vt:lpstr>
      <vt:lpstr>Mars Design Reference Architecture 5.0  Mission Profile </vt:lpstr>
      <vt:lpstr>Mars Design Reference Architecture 5.0 Flight Sequence</vt:lpstr>
      <vt:lpstr>Human Exploration A Historical Perspective</vt:lpstr>
      <vt:lpstr>Crew Vehicle Mars Transit Vehicle (MTV)</vt:lpstr>
      <vt:lpstr>Cargo Vehicle Surface Habitat (SHAB)</vt:lpstr>
      <vt:lpstr>Mars Design Reference Architecture 5.0 Surface Strategy Options</vt:lpstr>
      <vt:lpstr>Mars Design Reference Architecture 5.0 Example Long-Range Exploration Scenario</vt:lpstr>
      <vt:lpstr>Mars Design Reference Architecture 5.0 Planetary Protection</vt:lpstr>
      <vt:lpstr>Explore</vt:lpstr>
      <vt:lpstr>Mars Surface Exploration Envelopes Architectural Options</vt:lpstr>
      <vt:lpstr>Key Risks and Challenges for Humans to Mars</vt:lpstr>
      <vt:lpstr>Deep Space Habitation  Long Duration Mission Challenge and Risk Reduction</vt:lpstr>
      <vt:lpstr>Enabling Capabilities</vt:lpstr>
      <vt:lpstr>Habitat Systems Strategic Roadmap: Nominal</vt:lpstr>
      <vt:lpstr>“Need-by” Dates for Enabling Capabilities</vt:lpstr>
      <vt:lpstr>Artificial Gravity</vt:lpstr>
      <vt:lpstr>Habitation Analogs</vt:lpstr>
      <vt:lpstr>Slide 26</vt:lpstr>
      <vt:lpstr>DSH Baseball Card – for HAT Cycle C</vt:lpstr>
      <vt:lpstr>Detailed Enabling Capabilities</vt:lpstr>
      <vt:lpstr>Detailed Enabling Capabilities continued..</vt:lpstr>
      <vt:lpstr>Detailed Enabling Capabilities continued..</vt:lpstr>
      <vt:lpstr>Detailed Enabling Capabilities continued..</vt:lpstr>
    </vt:vector>
  </TitlesOfParts>
  <Company>NASA/ODIN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HEDS JMC Briefing 5/7 Human Exploration Planning Status</dc:title>
  <dc:creator>mjhess</dc:creator>
  <cp:lastModifiedBy>NASA ODIN</cp:lastModifiedBy>
  <cp:revision>110</cp:revision>
  <dcterms:created xsi:type="dcterms:W3CDTF">2012-06-24T15:28:41Z</dcterms:created>
  <dcterms:modified xsi:type="dcterms:W3CDTF">2012-06-24T15:55:57Z</dcterms:modified>
</cp:coreProperties>
</file>