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117 Grupo"/>
          <p:cNvGrpSpPr>
            <a:grpSpLocks/>
          </p:cNvGrpSpPr>
          <p:nvPr/>
        </p:nvGrpSpPr>
        <p:grpSpPr bwMode="auto">
          <a:xfrm>
            <a:off x="5271247" y="3962403"/>
            <a:ext cx="3818963" cy="2323820"/>
            <a:chOff x="5429256" y="4000504"/>
            <a:chExt cx="3906857" cy="2714615"/>
          </a:xfrm>
          <a:solidFill>
            <a:schemeClr val="tx1"/>
          </a:solidFill>
        </p:grpSpPr>
        <p:grpSp>
          <p:nvGrpSpPr>
            <p:cNvPr id="11" name="60 Grupo"/>
            <p:cNvGrpSpPr>
              <a:grpSpLocks/>
            </p:cNvGrpSpPr>
            <p:nvPr/>
          </p:nvGrpSpPr>
          <p:grpSpPr bwMode="auto">
            <a:xfrm>
              <a:off x="8358214" y="4786293"/>
              <a:ext cx="203210" cy="738206"/>
              <a:chOff x="5069991" y="3286448"/>
              <a:chExt cx="145375" cy="1216140"/>
            </a:xfrm>
            <a:grpFill/>
          </p:grpSpPr>
          <p:cxnSp>
            <p:nvCxnSpPr>
              <p:cNvPr id="37" name="36 Conector recto"/>
              <p:cNvCxnSpPr/>
              <p:nvPr/>
            </p:nvCxnSpPr>
            <p:spPr>
              <a:xfrm>
                <a:off x="5072033" y="4498519"/>
                <a:ext cx="143330" cy="2760"/>
              </a:xfrm>
              <a:prstGeom prst="line">
                <a:avLst/>
              </a:prstGeom>
              <a:grp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cxnSp>
          <p:cxnSp>
            <p:nvCxnSpPr>
              <p:cNvPr id="38" name="37 Conector recto"/>
              <p:cNvCxnSpPr/>
              <p:nvPr/>
            </p:nvCxnSpPr>
            <p:spPr>
              <a:xfrm>
                <a:off x="5072033" y="3286627"/>
                <a:ext cx="143330" cy="2761"/>
              </a:xfrm>
              <a:prstGeom prst="line">
                <a:avLst/>
              </a:prstGeom>
              <a:grp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cxnSp>
          <p:cxnSp>
            <p:nvCxnSpPr>
              <p:cNvPr id="39" name="38 Conector recto"/>
              <p:cNvCxnSpPr/>
              <p:nvPr/>
            </p:nvCxnSpPr>
            <p:spPr>
              <a:xfrm rot="5400000">
                <a:off x="4464893" y="3891379"/>
                <a:ext cx="1211892" cy="2389"/>
              </a:xfrm>
              <a:prstGeom prst="line">
                <a:avLst/>
              </a:prstGeom>
              <a:grp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cxnSp>
        </p:grpSp>
        <p:sp>
          <p:nvSpPr>
            <p:cNvPr id="12" name="11 Rectángulo redondeado"/>
            <p:cNvSpPr/>
            <p:nvPr/>
          </p:nvSpPr>
          <p:spPr bwMode="auto">
            <a:xfrm>
              <a:off x="8523019" y="4645643"/>
              <a:ext cx="764675" cy="212813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rPr>
                <a:t>Excluidas</a:t>
              </a:r>
            </a:p>
          </p:txBody>
        </p:sp>
        <p:sp>
          <p:nvSpPr>
            <p:cNvPr id="13" name="12 Rectángulo redondeado"/>
            <p:cNvSpPr/>
            <p:nvPr/>
          </p:nvSpPr>
          <p:spPr bwMode="auto">
            <a:xfrm>
              <a:off x="8573107" y="5431542"/>
              <a:ext cx="763006" cy="212812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rPr>
                <a:t>Excluidas</a:t>
              </a:r>
            </a:p>
          </p:txBody>
        </p:sp>
        <p:grpSp>
          <p:nvGrpSpPr>
            <p:cNvPr id="14" name="116 Grupo"/>
            <p:cNvGrpSpPr>
              <a:grpSpLocks/>
            </p:cNvGrpSpPr>
            <p:nvPr/>
          </p:nvGrpSpPr>
          <p:grpSpPr bwMode="auto">
            <a:xfrm>
              <a:off x="5429256" y="4000504"/>
              <a:ext cx="3513133" cy="2714615"/>
              <a:chOff x="5429256" y="4000504"/>
              <a:chExt cx="3513133" cy="2714615"/>
            </a:xfrm>
            <a:grpFill/>
          </p:grpSpPr>
          <p:cxnSp>
            <p:nvCxnSpPr>
              <p:cNvPr id="15" name="14 Conector recto"/>
              <p:cNvCxnSpPr/>
              <p:nvPr/>
            </p:nvCxnSpPr>
            <p:spPr bwMode="auto">
              <a:xfrm rot="5400000">
                <a:off x="6000015" y="5429032"/>
                <a:ext cx="2429748" cy="1670"/>
              </a:xfrm>
              <a:prstGeom prst="line">
                <a:avLst/>
              </a:prstGeom>
              <a:grp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cxnSp>
          <p:sp>
            <p:nvSpPr>
              <p:cNvPr id="16" name="15 Rectángulo redondeado"/>
              <p:cNvSpPr/>
              <p:nvPr/>
            </p:nvSpPr>
            <p:spPr bwMode="auto">
              <a:xfrm>
                <a:off x="6643053" y="4000504"/>
                <a:ext cx="1071881" cy="261407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900" b="1" dirty="0" err="1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Supraordinada</a:t>
                </a:r>
                <a:endPara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  <p:grpSp>
            <p:nvGrpSpPr>
              <p:cNvPr id="17" name="113 Grupo"/>
              <p:cNvGrpSpPr>
                <a:grpSpLocks/>
              </p:cNvGrpSpPr>
              <p:nvPr/>
            </p:nvGrpSpPr>
            <p:grpSpPr bwMode="auto">
              <a:xfrm>
                <a:off x="7929586" y="5143512"/>
                <a:ext cx="357190" cy="266699"/>
                <a:chOff x="7643834" y="3929066"/>
                <a:chExt cx="457202" cy="338137"/>
              </a:xfrm>
              <a:grpFill/>
            </p:grpSpPr>
            <p:cxnSp>
              <p:nvCxnSpPr>
                <p:cNvPr id="33" name="32 Conector recto"/>
                <p:cNvCxnSpPr/>
                <p:nvPr/>
              </p:nvCxnSpPr>
              <p:spPr bwMode="auto">
                <a:xfrm>
                  <a:off x="7634078" y="4071170"/>
                  <a:ext cx="243627" cy="2125"/>
                </a:xfrm>
                <a:prstGeom prst="line">
                  <a:avLst/>
                </a:prstGeom>
                <a:grpFill/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grpSp>
              <p:nvGrpSpPr>
                <p:cNvPr id="34" name="73 Grupo"/>
                <p:cNvGrpSpPr>
                  <a:grpSpLocks/>
                </p:cNvGrpSpPr>
                <p:nvPr/>
              </p:nvGrpSpPr>
              <p:grpSpPr bwMode="auto">
                <a:xfrm>
                  <a:off x="7858148" y="3929066"/>
                  <a:ext cx="242888" cy="338137"/>
                  <a:chOff x="4857577" y="2501033"/>
                  <a:chExt cx="285160" cy="355333"/>
                </a:xfrm>
                <a:grpFill/>
              </p:grpSpPr>
              <p:cxnSp>
                <p:nvCxnSpPr>
                  <p:cNvPr id="35" name="34 Conector recto"/>
                  <p:cNvCxnSpPr/>
                  <p:nvPr/>
                </p:nvCxnSpPr>
                <p:spPr>
                  <a:xfrm rot="5400000" flipH="1" flipV="1">
                    <a:off x="4811532" y="2534662"/>
                    <a:ext cx="283537" cy="215775"/>
                  </a:xfrm>
                  <a:prstGeom prst="line">
                    <a:avLst/>
                  </a:prstGeom>
                  <a:grpFill/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36" name="35 Conector recto"/>
                  <p:cNvCxnSpPr/>
                  <p:nvPr/>
                </p:nvCxnSpPr>
                <p:spPr>
                  <a:xfrm rot="5400000" flipH="1" flipV="1">
                    <a:off x="4881784" y="2606104"/>
                    <a:ext cx="283537" cy="215775"/>
                  </a:xfrm>
                  <a:prstGeom prst="line">
                    <a:avLst/>
                  </a:prstGeom>
                  <a:grpFill/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</p:cxnSp>
            </p:grpSp>
          </p:grpSp>
          <p:cxnSp>
            <p:nvCxnSpPr>
              <p:cNvPr id="18" name="17 Conector recto"/>
              <p:cNvCxnSpPr/>
              <p:nvPr/>
            </p:nvCxnSpPr>
            <p:spPr bwMode="auto">
              <a:xfrm rot="5400000" flipH="1" flipV="1">
                <a:off x="5789404" y="6269389"/>
                <a:ext cx="266435" cy="1670"/>
              </a:xfrm>
              <a:prstGeom prst="line">
                <a:avLst/>
              </a:prstGeom>
              <a:grp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cxnSp>
          <p:cxnSp>
            <p:nvCxnSpPr>
              <p:cNvPr id="19" name="18 Conector recto"/>
              <p:cNvCxnSpPr/>
              <p:nvPr/>
            </p:nvCxnSpPr>
            <p:spPr bwMode="auto">
              <a:xfrm>
                <a:off x="5921787" y="6137006"/>
                <a:ext cx="2494378" cy="1676"/>
              </a:xfrm>
              <a:prstGeom prst="line">
                <a:avLst/>
              </a:prstGeom>
              <a:grp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cxnSp>
          <p:cxnSp>
            <p:nvCxnSpPr>
              <p:cNvPr id="20" name="19 Conector recto"/>
              <p:cNvCxnSpPr/>
              <p:nvPr/>
            </p:nvCxnSpPr>
            <p:spPr bwMode="auto">
              <a:xfrm rot="5400000" flipH="1" flipV="1">
                <a:off x="8283782" y="6269389"/>
                <a:ext cx="266435" cy="1670"/>
              </a:xfrm>
              <a:prstGeom prst="line">
                <a:avLst/>
              </a:prstGeom>
              <a:grp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cxnSp>
          <p:sp>
            <p:nvSpPr>
              <p:cNvPr id="21" name="20 Rectángulo redondeado"/>
              <p:cNvSpPr/>
              <p:nvPr/>
            </p:nvSpPr>
            <p:spPr bwMode="auto">
              <a:xfrm>
                <a:off x="5487691" y="6428576"/>
                <a:ext cx="1085238" cy="286543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900" b="1" dirty="0" err="1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Infraordinadas</a:t>
                </a:r>
                <a:endPara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  <p:sp>
            <p:nvSpPr>
              <p:cNvPr id="22" name="21 Rectángulo redondeado"/>
              <p:cNvSpPr/>
              <p:nvPr/>
            </p:nvSpPr>
            <p:spPr bwMode="auto">
              <a:xfrm>
                <a:off x="7858519" y="6428576"/>
                <a:ext cx="1083569" cy="286543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900" b="1" dirty="0" err="1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Infraordinadas</a:t>
                </a:r>
                <a:endPara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  <p:sp>
            <p:nvSpPr>
              <p:cNvPr id="23" name="22 Rectángulo redondeado"/>
              <p:cNvSpPr/>
              <p:nvPr/>
            </p:nvSpPr>
            <p:spPr bwMode="auto">
              <a:xfrm>
                <a:off x="6643053" y="6428576"/>
                <a:ext cx="1085238" cy="286543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900" b="1" dirty="0" err="1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Infraordinadas</a:t>
                </a:r>
                <a:endPara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  <p:sp>
            <p:nvSpPr>
              <p:cNvPr id="24" name="23 Rectángulo redondeado"/>
              <p:cNvSpPr/>
              <p:nvPr/>
            </p:nvSpPr>
            <p:spPr bwMode="auto">
              <a:xfrm>
                <a:off x="6673105" y="5071268"/>
                <a:ext cx="1255537" cy="326760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105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Concepto</a:t>
                </a:r>
              </a:p>
            </p:txBody>
          </p:sp>
          <p:sp>
            <p:nvSpPr>
              <p:cNvPr id="25" name="24 Rectángulo redondeado"/>
              <p:cNvSpPr/>
              <p:nvPr/>
            </p:nvSpPr>
            <p:spPr bwMode="auto">
              <a:xfrm>
                <a:off x="5429256" y="4714347"/>
                <a:ext cx="934974" cy="227894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900" b="1" dirty="0" err="1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Isoordinados</a:t>
                </a:r>
                <a:endPara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  <p:grpSp>
            <p:nvGrpSpPr>
              <p:cNvPr id="26" name="106 Grupo"/>
              <p:cNvGrpSpPr>
                <a:grpSpLocks/>
              </p:cNvGrpSpPr>
              <p:nvPr/>
            </p:nvGrpSpPr>
            <p:grpSpPr bwMode="auto">
              <a:xfrm>
                <a:off x="6357950" y="4852978"/>
                <a:ext cx="357190" cy="863596"/>
                <a:chOff x="5929322" y="4067189"/>
                <a:chExt cx="357190" cy="863596"/>
              </a:xfrm>
              <a:grpFill/>
            </p:grpSpPr>
            <p:grpSp>
              <p:nvGrpSpPr>
                <p:cNvPr id="28" name="105 Grupo"/>
                <p:cNvGrpSpPr>
                  <a:grpSpLocks/>
                </p:cNvGrpSpPr>
                <p:nvPr/>
              </p:nvGrpSpPr>
              <p:grpSpPr bwMode="auto">
                <a:xfrm>
                  <a:off x="6043625" y="4067189"/>
                  <a:ext cx="242887" cy="862009"/>
                  <a:chOff x="5851549" y="3795737"/>
                  <a:chExt cx="242887" cy="1290637"/>
                </a:xfrm>
                <a:grpFill/>
              </p:grpSpPr>
              <p:cxnSp>
                <p:nvCxnSpPr>
                  <p:cNvPr id="31" name="30 Conector recto"/>
                  <p:cNvCxnSpPr/>
                  <p:nvPr/>
                </p:nvCxnSpPr>
                <p:spPr bwMode="auto">
                  <a:xfrm>
                    <a:off x="5843703" y="4406078"/>
                    <a:ext cx="250439" cy="2508"/>
                  </a:xfrm>
                  <a:prstGeom prst="line">
                    <a:avLst/>
                  </a:prstGeom>
                  <a:grpFill/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32" name="31 Conector recto"/>
                  <p:cNvCxnSpPr/>
                  <p:nvPr/>
                </p:nvCxnSpPr>
                <p:spPr bwMode="auto">
                  <a:xfrm rot="5400000">
                    <a:off x="5198913" y="4441202"/>
                    <a:ext cx="1289580" cy="0"/>
                  </a:xfrm>
                  <a:prstGeom prst="line">
                    <a:avLst/>
                  </a:prstGeom>
                  <a:grpFill/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</p:cxnSp>
            </p:grpSp>
            <p:cxnSp>
              <p:nvCxnSpPr>
                <p:cNvPr id="29" name="28 Conector recto"/>
                <p:cNvCxnSpPr/>
                <p:nvPr/>
              </p:nvCxnSpPr>
              <p:spPr bwMode="auto">
                <a:xfrm>
                  <a:off x="5928924" y="4072667"/>
                  <a:ext cx="121880" cy="1675"/>
                </a:xfrm>
                <a:prstGeom prst="line">
                  <a:avLst/>
                </a:prstGeom>
                <a:grpFill/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30" name="29 Conector recto"/>
                <p:cNvCxnSpPr/>
                <p:nvPr/>
              </p:nvCxnSpPr>
              <p:spPr bwMode="auto">
                <a:xfrm>
                  <a:off x="5928924" y="4928943"/>
                  <a:ext cx="121880" cy="1676"/>
                </a:xfrm>
                <a:prstGeom prst="line">
                  <a:avLst/>
                </a:prstGeom>
                <a:grpFill/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</p:grpSp>
          <p:sp>
            <p:nvSpPr>
              <p:cNvPr id="27" name="26 Rectángulo redondeado"/>
              <p:cNvSpPr/>
              <p:nvPr/>
            </p:nvSpPr>
            <p:spPr bwMode="auto">
              <a:xfrm>
                <a:off x="5429256" y="5630948"/>
                <a:ext cx="934974" cy="226218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900" b="1" dirty="0" err="1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Isoordinados</a:t>
                </a:r>
                <a:endPara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</p:grpSp>
      </p:grpSp>
      <p:sp>
        <p:nvSpPr>
          <p:cNvPr id="40" name="39 Botón de acción: Hacia atrás o Anterior">
            <a:hlinkClick r:id="" action="ppaction://noaction" highlightClick="1"/>
          </p:cNvPr>
          <p:cNvSpPr/>
          <p:nvPr/>
        </p:nvSpPr>
        <p:spPr>
          <a:xfrm>
            <a:off x="8786813" y="6572250"/>
            <a:ext cx="357187" cy="285750"/>
          </a:xfrm>
          <a:prstGeom prst="actionButtonBackPrevio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1" name="40 Proceso alternativo"/>
          <p:cNvSpPr/>
          <p:nvPr/>
        </p:nvSpPr>
        <p:spPr>
          <a:xfrm>
            <a:off x="166655" y="14294"/>
            <a:ext cx="8786842" cy="928694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MENTEFACTOS CONCEPTUALES</a:t>
            </a:r>
            <a:endParaRPr lang="es-E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grpSp>
        <p:nvGrpSpPr>
          <p:cNvPr id="42" name="41 Grupo"/>
          <p:cNvGrpSpPr/>
          <p:nvPr/>
        </p:nvGrpSpPr>
        <p:grpSpPr>
          <a:xfrm>
            <a:off x="0" y="1159248"/>
            <a:ext cx="5643563" cy="4214813"/>
            <a:chOff x="0" y="1159248"/>
            <a:chExt cx="5643563" cy="4214813"/>
          </a:xfrm>
        </p:grpSpPr>
        <p:grpSp>
          <p:nvGrpSpPr>
            <p:cNvPr id="43" name="42 Grupo"/>
            <p:cNvGrpSpPr/>
            <p:nvPr/>
          </p:nvGrpSpPr>
          <p:grpSpPr>
            <a:xfrm>
              <a:off x="0" y="1159248"/>
              <a:ext cx="5643563" cy="4214813"/>
              <a:chOff x="0" y="1571625"/>
              <a:chExt cx="5643563" cy="4214813"/>
            </a:xfrm>
          </p:grpSpPr>
          <p:grpSp>
            <p:nvGrpSpPr>
              <p:cNvPr id="45" name="38 Grupo"/>
              <p:cNvGrpSpPr>
                <a:grpSpLocks/>
              </p:cNvGrpSpPr>
              <p:nvPr/>
            </p:nvGrpSpPr>
            <p:grpSpPr bwMode="auto">
              <a:xfrm>
                <a:off x="123317" y="2061134"/>
                <a:ext cx="1399504" cy="1403308"/>
                <a:chOff x="132317" y="2133311"/>
                <a:chExt cx="1643074" cy="1474673"/>
              </a:xfrm>
            </p:grpSpPr>
            <p:sp>
              <p:nvSpPr>
                <p:cNvPr id="84" name="83 Rectángulo redondeado"/>
                <p:cNvSpPr/>
                <p:nvPr/>
              </p:nvSpPr>
              <p:spPr>
                <a:xfrm>
                  <a:off x="356565" y="2142732"/>
                  <a:ext cx="1144366" cy="1286207"/>
                </a:xfrm>
                <a:prstGeom prst="roundRect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anchor="b"/>
                <a:lstStyle/>
                <a:p>
                  <a:pPr algn="ctr">
                    <a:defRPr/>
                  </a:pPr>
                  <a:endParaRPr lang="es-ES" sz="100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endParaRPr>
                </a:p>
              </p:txBody>
            </p:sp>
            <p:sp>
              <p:nvSpPr>
                <p:cNvPr id="85" name="24 CuadroTexto"/>
                <p:cNvSpPr txBox="1">
                  <a:spLocks noChangeArrowheads="1"/>
                </p:cNvSpPr>
                <p:nvPr/>
              </p:nvSpPr>
              <p:spPr bwMode="auto">
                <a:xfrm>
                  <a:off x="132317" y="3365415"/>
                  <a:ext cx="1643074" cy="242569"/>
                </a:xfrm>
                <a:prstGeom prst="rect">
                  <a:avLst/>
                </a:prstGeom>
                <a:noFill/>
                <a:ln>
                  <a:headEnd/>
                  <a:tailEnd/>
                </a:ln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>
                  <a:spAutoFit/>
                </a:bodyPr>
                <a:lstStyle/>
                <a:p>
                  <a:pPr algn="ctr"/>
                  <a:r>
                    <a:rPr lang="es-ES" sz="900" b="1" dirty="0">
                      <a:latin typeface="Comic Sans MS" pitchFamily="66" charset="0"/>
                    </a:rPr>
                    <a:t>Miguel de </a:t>
                  </a:r>
                  <a:r>
                    <a:rPr lang="es-ES" sz="900" b="1" dirty="0" err="1">
                      <a:latin typeface="Comic Sans MS" pitchFamily="66" charset="0"/>
                    </a:rPr>
                    <a:t>Zubiría</a:t>
                  </a:r>
                  <a:endParaRPr lang="es-ES" sz="900" b="1" dirty="0">
                    <a:latin typeface="Comic Sans MS" pitchFamily="66" charset="0"/>
                  </a:endParaRPr>
                </a:p>
              </p:txBody>
            </p:sp>
            <p:sp>
              <p:nvSpPr>
                <p:cNvPr id="86" name="85 Rectángulo redondeado"/>
                <p:cNvSpPr/>
                <p:nvPr/>
              </p:nvSpPr>
              <p:spPr>
                <a:xfrm>
                  <a:off x="388140" y="2133311"/>
                  <a:ext cx="1144366" cy="1286207"/>
                </a:xfrm>
                <a:prstGeom prst="roundRect">
                  <a:avLst/>
                </a:prstGeom>
                <a:noFill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anchor="b"/>
                <a:lstStyle/>
                <a:p>
                  <a:pPr algn="ctr">
                    <a:defRPr/>
                  </a:pPr>
                  <a:endParaRPr lang="es-ES" sz="100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endParaRPr>
                </a:p>
              </p:txBody>
            </p:sp>
          </p:grpSp>
          <p:grpSp>
            <p:nvGrpSpPr>
              <p:cNvPr id="46" name="79 Grupo"/>
              <p:cNvGrpSpPr>
                <a:grpSpLocks/>
              </p:cNvGrpSpPr>
              <p:nvPr/>
            </p:nvGrpSpPr>
            <p:grpSpPr bwMode="auto">
              <a:xfrm>
                <a:off x="1992684" y="1571625"/>
                <a:ext cx="2496120" cy="4214813"/>
                <a:chOff x="2285984" y="2000240"/>
                <a:chExt cx="2930546" cy="4429156"/>
              </a:xfrm>
            </p:grpSpPr>
            <p:cxnSp>
              <p:nvCxnSpPr>
                <p:cNvPr id="80" name="79 Conector recto"/>
                <p:cNvCxnSpPr/>
                <p:nvPr/>
              </p:nvCxnSpPr>
              <p:spPr>
                <a:xfrm rot="5400000" flipH="1" flipV="1">
                  <a:off x="2107979" y="5892962"/>
                  <a:ext cx="357002" cy="186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80 Conector recto"/>
                <p:cNvCxnSpPr>
                  <a:stCxn id="48" idx="0"/>
                  <a:endCxn id="50" idx="2"/>
                </p:cNvCxnSpPr>
                <p:nvPr/>
              </p:nvCxnSpPr>
              <p:spPr>
                <a:xfrm rot="16200000" flipH="1" flipV="1">
                  <a:off x="1595550" y="4203636"/>
                  <a:ext cx="4429156" cy="223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81 Conector recto"/>
                <p:cNvCxnSpPr/>
                <p:nvPr/>
              </p:nvCxnSpPr>
              <p:spPr>
                <a:xfrm>
                  <a:off x="2285548" y="5715393"/>
                  <a:ext cx="2929877" cy="166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82 Conector recto"/>
                <p:cNvCxnSpPr/>
                <p:nvPr/>
              </p:nvCxnSpPr>
              <p:spPr>
                <a:xfrm rot="5400000" flipH="1" flipV="1">
                  <a:off x="5037856" y="5892962"/>
                  <a:ext cx="357002" cy="186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60 Grupo"/>
              <p:cNvGrpSpPr>
                <a:grpSpLocks/>
              </p:cNvGrpSpPr>
              <p:nvPr/>
            </p:nvGrpSpPr>
            <p:grpSpPr bwMode="auto">
              <a:xfrm>
                <a:off x="4508916" y="2795280"/>
                <a:ext cx="123049" cy="1157186"/>
                <a:chOff x="5070478" y="3286124"/>
                <a:chExt cx="144464" cy="1216034"/>
              </a:xfrm>
            </p:grpSpPr>
            <p:cxnSp>
              <p:nvCxnSpPr>
                <p:cNvPr id="77" name="76 Conector recto"/>
                <p:cNvCxnSpPr/>
                <p:nvPr/>
              </p:nvCxnSpPr>
              <p:spPr>
                <a:xfrm>
                  <a:off x="5071854" y="4500920"/>
                  <a:ext cx="143511" cy="166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77 Conector recto"/>
                <p:cNvCxnSpPr/>
                <p:nvPr/>
              </p:nvCxnSpPr>
              <p:spPr>
                <a:xfrm>
                  <a:off x="5071854" y="3286448"/>
                  <a:ext cx="143511" cy="166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78 Conector recto"/>
                <p:cNvCxnSpPr/>
                <p:nvPr/>
              </p:nvCxnSpPr>
              <p:spPr>
                <a:xfrm rot="5400000">
                  <a:off x="4463686" y="3892752"/>
                  <a:ext cx="1214472" cy="186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" name="47 Rectángulo redondeado"/>
              <p:cNvSpPr/>
              <p:nvPr/>
            </p:nvSpPr>
            <p:spPr bwMode="auto">
              <a:xfrm>
                <a:off x="2662238" y="1571625"/>
                <a:ext cx="1277937" cy="476250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100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Organizadores</a:t>
                </a:r>
              </a:p>
              <a:p>
                <a:pPr algn="ctr">
                  <a:defRPr/>
                </a:pPr>
                <a:r>
                  <a:rPr lang="es-ES" sz="100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Gráficos</a:t>
                </a:r>
              </a:p>
            </p:txBody>
          </p:sp>
          <p:sp>
            <p:nvSpPr>
              <p:cNvPr id="49" name="48 Rectángulo redondeado"/>
              <p:cNvSpPr/>
              <p:nvPr/>
            </p:nvSpPr>
            <p:spPr bwMode="auto">
              <a:xfrm>
                <a:off x="1558925" y="5310188"/>
                <a:ext cx="1011238" cy="476250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100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Nocionales</a:t>
                </a:r>
              </a:p>
            </p:txBody>
          </p:sp>
          <p:sp>
            <p:nvSpPr>
              <p:cNvPr id="50" name="49 Rectángulo redondeado"/>
              <p:cNvSpPr/>
              <p:nvPr/>
            </p:nvSpPr>
            <p:spPr bwMode="auto">
              <a:xfrm>
                <a:off x="2774950" y="5310188"/>
                <a:ext cx="1012825" cy="476250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100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Conceptuales</a:t>
                </a:r>
              </a:p>
            </p:txBody>
          </p:sp>
          <p:sp>
            <p:nvSpPr>
              <p:cNvPr id="51" name="50 Rectángulo redondeado"/>
              <p:cNvSpPr/>
              <p:nvPr/>
            </p:nvSpPr>
            <p:spPr bwMode="auto">
              <a:xfrm>
                <a:off x="3932238" y="5310188"/>
                <a:ext cx="1163637" cy="476250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100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Proposicionales</a:t>
                </a:r>
              </a:p>
            </p:txBody>
          </p:sp>
          <p:sp>
            <p:nvSpPr>
              <p:cNvPr id="52" name="51 Rectángulo redondeado"/>
              <p:cNvSpPr/>
              <p:nvPr/>
            </p:nvSpPr>
            <p:spPr bwMode="auto">
              <a:xfrm>
                <a:off x="188880" y="3543300"/>
                <a:ext cx="933450" cy="271463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900" b="1" dirty="0" err="1" smtClean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Isoordinadas</a:t>
                </a:r>
                <a:endPara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  <p:sp>
            <p:nvSpPr>
              <p:cNvPr id="53" name="52 Rectángulo redondeado"/>
              <p:cNvSpPr/>
              <p:nvPr/>
            </p:nvSpPr>
            <p:spPr bwMode="auto">
              <a:xfrm>
                <a:off x="34893" y="3883025"/>
                <a:ext cx="1087437" cy="271463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900" b="1" dirty="0" err="1" smtClean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Supraordinadas</a:t>
                </a:r>
                <a:endPara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  <p:sp>
            <p:nvSpPr>
              <p:cNvPr id="54" name="53 Rectángulo redondeado"/>
              <p:cNvSpPr/>
              <p:nvPr/>
            </p:nvSpPr>
            <p:spPr bwMode="auto">
              <a:xfrm>
                <a:off x="166655" y="4222750"/>
                <a:ext cx="933450" cy="271463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900" b="1" dirty="0" smtClean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Excluidas</a:t>
                </a:r>
                <a:endPara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  <p:sp>
            <p:nvSpPr>
              <p:cNvPr id="55" name="54 Rectángulo redondeado"/>
              <p:cNvSpPr/>
              <p:nvPr/>
            </p:nvSpPr>
            <p:spPr bwMode="auto">
              <a:xfrm>
                <a:off x="0" y="4562475"/>
                <a:ext cx="1130268" cy="271463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900" b="1" dirty="0" err="1" smtClean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Infraordinadas</a:t>
                </a:r>
                <a:endParaRPr lang="es-ES" sz="9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  <p:sp>
            <p:nvSpPr>
              <p:cNvPr id="56" name="55 Rectángulo redondeado"/>
              <p:cNvSpPr/>
              <p:nvPr/>
            </p:nvSpPr>
            <p:spPr bwMode="auto">
              <a:xfrm>
                <a:off x="4594225" y="2524125"/>
                <a:ext cx="1011238" cy="474663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100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Mapas</a:t>
                </a:r>
              </a:p>
              <a:p>
                <a:pPr algn="ctr">
                  <a:defRPr/>
                </a:pPr>
                <a:r>
                  <a:rPr lang="es-ES" sz="100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Conceptuales</a:t>
                </a:r>
              </a:p>
            </p:txBody>
          </p:sp>
          <p:sp>
            <p:nvSpPr>
              <p:cNvPr id="57" name="56 Rectángulo redondeado"/>
              <p:cNvSpPr/>
              <p:nvPr/>
            </p:nvSpPr>
            <p:spPr bwMode="auto">
              <a:xfrm>
                <a:off x="4632325" y="3746500"/>
                <a:ext cx="1011238" cy="476250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100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Mapas Mentales</a:t>
                </a:r>
              </a:p>
            </p:txBody>
          </p:sp>
          <p:sp>
            <p:nvSpPr>
              <p:cNvPr id="58" name="57 Rectángulo redondeado"/>
              <p:cNvSpPr/>
              <p:nvPr/>
            </p:nvSpPr>
            <p:spPr bwMode="auto">
              <a:xfrm>
                <a:off x="1310149" y="3933358"/>
                <a:ext cx="993780" cy="339725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1000" b="1" dirty="0" smtClean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Componentes</a:t>
                </a:r>
                <a:endParaRPr lang="es-ES" sz="10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  <p:sp>
            <p:nvSpPr>
              <p:cNvPr id="59" name="58 Rectángulo redondeado"/>
              <p:cNvSpPr/>
              <p:nvPr/>
            </p:nvSpPr>
            <p:spPr bwMode="auto">
              <a:xfrm>
                <a:off x="1384300" y="2590800"/>
                <a:ext cx="935038" cy="339725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1000" b="1" dirty="0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Creados por</a:t>
                </a:r>
              </a:p>
            </p:txBody>
          </p:sp>
          <p:grpSp>
            <p:nvGrpSpPr>
              <p:cNvPr id="60" name="54 Grupo"/>
              <p:cNvGrpSpPr>
                <a:grpSpLocks/>
              </p:cNvGrpSpPr>
              <p:nvPr/>
            </p:nvGrpSpPr>
            <p:grpSpPr bwMode="auto">
              <a:xfrm>
                <a:off x="1146213" y="3677520"/>
                <a:ext cx="122372" cy="1021980"/>
                <a:chOff x="1428728" y="4213230"/>
                <a:chExt cx="143670" cy="1073952"/>
              </a:xfrm>
            </p:grpSpPr>
            <p:cxnSp>
              <p:nvCxnSpPr>
                <p:cNvPr id="72" name="71 Conector recto"/>
                <p:cNvCxnSpPr/>
                <p:nvPr/>
              </p:nvCxnSpPr>
              <p:spPr>
                <a:xfrm rot="5400000">
                  <a:off x="1035283" y="4750223"/>
                  <a:ext cx="1071004" cy="186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72 Conector recto"/>
                <p:cNvCxnSpPr/>
                <p:nvPr/>
              </p:nvCxnSpPr>
              <p:spPr>
                <a:xfrm>
                  <a:off x="1428206" y="4213985"/>
                  <a:ext cx="143512" cy="166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73 Conector recto"/>
                <p:cNvCxnSpPr/>
                <p:nvPr/>
              </p:nvCxnSpPr>
              <p:spPr>
                <a:xfrm>
                  <a:off x="1428206" y="4570986"/>
                  <a:ext cx="143512" cy="166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74 Conector recto"/>
                <p:cNvCxnSpPr/>
                <p:nvPr/>
              </p:nvCxnSpPr>
              <p:spPr>
                <a:xfrm>
                  <a:off x="1428206" y="4927987"/>
                  <a:ext cx="143512" cy="166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75 Conector recto"/>
                <p:cNvCxnSpPr/>
                <p:nvPr/>
              </p:nvCxnSpPr>
              <p:spPr>
                <a:xfrm>
                  <a:off x="1428206" y="5284989"/>
                  <a:ext cx="143512" cy="166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75 Grupo"/>
              <p:cNvGrpSpPr>
                <a:grpSpLocks/>
              </p:cNvGrpSpPr>
              <p:nvPr/>
            </p:nvGrpSpPr>
            <p:grpSpPr bwMode="auto">
              <a:xfrm>
                <a:off x="2296924" y="2795280"/>
                <a:ext cx="2129680" cy="1291636"/>
                <a:chOff x="2643174" y="3286124"/>
                <a:chExt cx="2500330" cy="1357322"/>
              </a:xfrm>
            </p:grpSpPr>
            <p:grpSp>
              <p:nvGrpSpPr>
                <p:cNvPr id="63" name="74 Grupo"/>
                <p:cNvGrpSpPr>
                  <a:grpSpLocks/>
                </p:cNvGrpSpPr>
                <p:nvPr/>
              </p:nvGrpSpPr>
              <p:grpSpPr bwMode="auto">
                <a:xfrm>
                  <a:off x="2643174" y="3286124"/>
                  <a:ext cx="2286016" cy="1357322"/>
                  <a:chOff x="2643174" y="3286124"/>
                  <a:chExt cx="2286016" cy="1357322"/>
                </a:xfrm>
              </p:grpSpPr>
              <p:cxnSp>
                <p:nvCxnSpPr>
                  <p:cNvPr id="67" name="66 Conector recto"/>
                  <p:cNvCxnSpPr/>
                  <p:nvPr/>
                </p:nvCxnSpPr>
                <p:spPr>
                  <a:xfrm>
                    <a:off x="4643241" y="3927049"/>
                    <a:ext cx="285160" cy="1668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67 Conector recto"/>
                  <p:cNvCxnSpPr/>
                  <p:nvPr/>
                </p:nvCxnSpPr>
                <p:spPr>
                  <a:xfrm>
                    <a:off x="2786907" y="3928717"/>
                    <a:ext cx="285160" cy="166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68 Conector recto"/>
                  <p:cNvCxnSpPr/>
                  <p:nvPr/>
                </p:nvCxnSpPr>
                <p:spPr>
                  <a:xfrm rot="5400000">
                    <a:off x="2108770" y="3964584"/>
                    <a:ext cx="1356272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69 Conector recto"/>
                  <p:cNvCxnSpPr/>
                  <p:nvPr/>
                </p:nvCxnSpPr>
                <p:spPr>
                  <a:xfrm>
                    <a:off x="2643396" y="3286448"/>
                    <a:ext cx="143511" cy="1668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70 Conector recto"/>
                  <p:cNvCxnSpPr/>
                  <p:nvPr/>
                </p:nvCxnSpPr>
                <p:spPr>
                  <a:xfrm>
                    <a:off x="2643396" y="4641052"/>
                    <a:ext cx="143511" cy="1668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4" name="73 Grupo"/>
                <p:cNvGrpSpPr>
                  <a:grpSpLocks/>
                </p:cNvGrpSpPr>
                <p:nvPr/>
              </p:nvGrpSpPr>
              <p:grpSpPr bwMode="auto">
                <a:xfrm>
                  <a:off x="4857752" y="3786190"/>
                  <a:ext cx="285752" cy="357190"/>
                  <a:chOff x="4857752" y="2500306"/>
                  <a:chExt cx="285752" cy="357190"/>
                </a:xfrm>
              </p:grpSpPr>
              <p:cxnSp>
                <p:nvCxnSpPr>
                  <p:cNvPr id="65" name="64 Conector recto"/>
                  <p:cNvCxnSpPr/>
                  <p:nvPr/>
                </p:nvCxnSpPr>
                <p:spPr>
                  <a:xfrm rot="5400000" flipH="1" flipV="1">
                    <a:off x="4822944" y="2535666"/>
                    <a:ext cx="283600" cy="214335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65 Conector recto"/>
                  <p:cNvCxnSpPr/>
                  <p:nvPr/>
                </p:nvCxnSpPr>
                <p:spPr>
                  <a:xfrm rot="5400000" flipH="1" flipV="1">
                    <a:off x="4897939" y="2603229"/>
                    <a:ext cx="275259" cy="214335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2" name="61 Rectángulo redondeado"/>
              <p:cNvSpPr/>
              <p:nvPr/>
            </p:nvSpPr>
            <p:spPr bwMode="auto">
              <a:xfrm>
                <a:off x="2601913" y="3135313"/>
                <a:ext cx="1458912" cy="476250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ES" sz="1200" b="1" dirty="0" err="1">
                    <a:solidFill>
                      <a:schemeClr val="bg1"/>
                    </a:solidFill>
                    <a:latin typeface="Comic Sans MS" pitchFamily="66" charset="0"/>
                    <a:cs typeface="Aharoni" pitchFamily="2" charset="-79"/>
                  </a:rPr>
                  <a:t>Mentefactos</a:t>
                </a:r>
                <a:endParaRPr lang="es-ES" sz="1200" b="1" dirty="0">
                  <a:solidFill>
                    <a:schemeClr val="bg1"/>
                  </a:solidFill>
                  <a:latin typeface="Comic Sans MS" pitchFamily="66" charset="0"/>
                  <a:cs typeface="Aharoni" pitchFamily="2" charset="-79"/>
                </a:endParaRPr>
              </a:p>
            </p:txBody>
          </p:sp>
        </p:grpSp>
        <p:sp>
          <p:nvSpPr>
            <p:cNvPr id="44" name="43 Rectángulo redondeado"/>
            <p:cNvSpPr/>
            <p:nvPr/>
          </p:nvSpPr>
          <p:spPr bwMode="auto">
            <a:xfrm>
              <a:off x="323284" y="1639787"/>
              <a:ext cx="974725" cy="1223962"/>
            </a:xfrm>
            <a:prstGeom prst="round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 algn="ctr">
                <a:defRPr/>
              </a:pPr>
              <a:endParaRPr lang="es-ES" sz="1000" b="1" dirty="0">
                <a:solidFill>
                  <a:schemeClr val="bg1"/>
                </a:solidFill>
                <a:latin typeface="Comic Sans MS" pitchFamily="66" charset="0"/>
                <a:cs typeface="Aharoni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0530415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</TotalTime>
  <Words>31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ANGELTERE</dc:creator>
  <cp:lastModifiedBy>ANGELTERE</cp:lastModifiedBy>
  <cp:revision>3</cp:revision>
  <dcterms:created xsi:type="dcterms:W3CDTF">2012-06-16T02:55:38Z</dcterms:created>
  <dcterms:modified xsi:type="dcterms:W3CDTF">2012-06-16T03:11:34Z</dcterms:modified>
</cp:coreProperties>
</file>