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2" r:id="rId2"/>
    <p:sldId id="260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98" autoAdjust="0"/>
    <p:restoredTop sz="94639" autoAdjust="0"/>
  </p:normalViewPr>
  <p:slideViewPr>
    <p:cSldViewPr showGuides="1">
      <p:cViewPr varScale="1">
        <p:scale>
          <a:sx n="92" d="100"/>
          <a:sy n="92" d="100"/>
        </p:scale>
        <p:origin x="-16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41DE4-C0E9-4ECB-9040-7DC1A4F76470}" type="datetimeFigureOut">
              <a:rPr lang="en-US" smtClean="0"/>
              <a:pPr/>
              <a:t>5/15/2012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F185B-941C-4E6E-A11C-8C338C1A32BE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41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F185B-941C-4E6E-A11C-8C338C1A32B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F185B-941C-4E6E-A11C-8C338C1A32B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210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07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8976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867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03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058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300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538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466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1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43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279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78160-F56C-4666-A89C-F5046656209B}" type="datetimeFigureOut">
              <a:rPr lang="en-GB" smtClean="0"/>
              <a:pPr/>
              <a:t>15/05/2012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1EAA8-E024-4153-B191-EA8CDAA146D6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1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1043608" y="-2963"/>
            <a:ext cx="5832648" cy="274274"/>
          </a:xfrm>
        </p:spPr>
        <p:txBody>
          <a:bodyPr wrap="none">
            <a:noAutofit/>
          </a:bodyPr>
          <a:lstStyle/>
          <a:p>
            <a:pPr algn="l"/>
            <a:r>
              <a:rPr lang="en-GB" sz="1600" dirty="0" smtClean="0">
                <a:solidFill>
                  <a:srgbClr val="002060"/>
                </a:solidFill>
              </a:rPr>
              <a:t>Value Generation driven by entrepreneurs on open </a:t>
            </a:r>
            <a:r>
              <a:rPr lang="en-GB" sz="1600" dirty="0" err="1" smtClean="0">
                <a:solidFill>
                  <a:srgbClr val="002060"/>
                </a:solidFill>
              </a:rPr>
              <a:t>webplatforms</a:t>
            </a: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79512" y="5589240"/>
            <a:ext cx="1044059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App developers</a:t>
            </a:r>
            <a:endParaRPr lang="en-GB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9468544" y="404664"/>
            <a:ext cx="594128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obstacle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84568" y="764704"/>
            <a:ext cx="357974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item</a:t>
            </a: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3140968"/>
            <a:ext cx="676586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App store</a:t>
            </a: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5877272"/>
            <a:ext cx="1232444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Platform providers</a:t>
            </a:r>
            <a:endParaRPr lang="en-GB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5301208"/>
            <a:ext cx="401896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users</a:t>
            </a:r>
            <a:endParaRPr lang="en-GB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1475656" y="5517232"/>
            <a:ext cx="300586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VCs</a:t>
            </a:r>
            <a:endParaRPr lang="en-GB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1475656" y="2996952"/>
            <a:ext cx="536805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devices</a:t>
            </a:r>
            <a:endParaRPr lang="en-GB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1403648" y="3284984"/>
            <a:ext cx="245827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OS</a:t>
            </a:r>
            <a:endParaRPr lang="en-GB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3501008"/>
            <a:ext cx="921590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Network tech</a:t>
            </a:r>
            <a:endParaRPr lang="en-GB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1835696" y="3429000"/>
            <a:ext cx="816818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Cloud comp</a:t>
            </a:r>
            <a:endParaRPr lang="en-GB" sz="1200" dirty="0"/>
          </a:p>
        </p:txBody>
      </p:sp>
      <p:sp>
        <p:nvSpPr>
          <p:cNvPr id="14" name="TextBox 13"/>
          <p:cNvSpPr txBox="1"/>
          <p:nvPr/>
        </p:nvSpPr>
        <p:spPr>
          <a:xfrm>
            <a:off x="1763688" y="3212976"/>
            <a:ext cx="723843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Grid comp</a:t>
            </a:r>
            <a:endParaRPr lang="en-GB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1547664" y="5877272"/>
            <a:ext cx="281863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SPs</a:t>
            </a:r>
            <a:endParaRPr lang="en-GB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1691680" y="5229200"/>
            <a:ext cx="1405247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Hardware developers</a:t>
            </a:r>
            <a:endParaRPr lang="en-GB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1907704" y="5661248"/>
            <a:ext cx="1063424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Privacy auditors</a:t>
            </a:r>
            <a:endParaRPr lang="en-GB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1907704" y="6021288"/>
            <a:ext cx="1226160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Content  providers</a:t>
            </a:r>
            <a:endParaRPr lang="en-GB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2627784" y="5445224"/>
            <a:ext cx="497691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pirates</a:t>
            </a:r>
            <a:endParaRPr lang="en-GB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251520" y="2060848"/>
            <a:ext cx="446267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piracy</a:t>
            </a:r>
            <a:endParaRPr lang="en-GB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467544" y="4437112"/>
            <a:ext cx="894980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Data  science</a:t>
            </a:r>
            <a:endParaRPr lang="en-GB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1187624" y="4149080"/>
            <a:ext cx="1196344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Computer science</a:t>
            </a:r>
            <a:endParaRPr lang="en-GB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827584" y="4725144"/>
            <a:ext cx="374068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MMI</a:t>
            </a:r>
            <a:endParaRPr lang="en-GB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979984" y="4877544"/>
            <a:ext cx="531162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Sensor </a:t>
            </a:r>
            <a:endParaRPr lang="en-GB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2613183" y="4437112"/>
            <a:ext cx="388495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err="1" smtClean="0"/>
              <a:t>nano</a:t>
            </a:r>
            <a:endParaRPr lang="en-GB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2469167" y="4725144"/>
            <a:ext cx="662673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err="1" smtClean="0"/>
              <a:t>graphene</a:t>
            </a:r>
            <a:endParaRPr lang="en-GB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748587" y="4365104"/>
            <a:ext cx="1182879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Energy harvesting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820595" y="4653136"/>
            <a:ext cx="332390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SNA</a:t>
            </a:r>
            <a:endParaRPr lang="en-GB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267744" y="2852936"/>
            <a:ext cx="321169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GPS</a:t>
            </a:r>
            <a:endParaRPr lang="en-GB" sz="1200" dirty="0"/>
          </a:p>
        </p:txBody>
      </p:sp>
      <p:sp>
        <p:nvSpPr>
          <p:cNvPr id="33" name="TextBox 32"/>
          <p:cNvSpPr txBox="1"/>
          <p:nvPr/>
        </p:nvSpPr>
        <p:spPr>
          <a:xfrm>
            <a:off x="3851920" y="3140968"/>
            <a:ext cx="323028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NFC</a:t>
            </a:r>
            <a:endParaRPr lang="en-GB" sz="1200" dirty="0"/>
          </a:p>
        </p:txBody>
      </p:sp>
      <p:sp>
        <p:nvSpPr>
          <p:cNvPr id="34" name="TextBox 33"/>
          <p:cNvSpPr txBox="1"/>
          <p:nvPr/>
        </p:nvSpPr>
        <p:spPr>
          <a:xfrm>
            <a:off x="3563888" y="2924944"/>
            <a:ext cx="1358696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NFC implementation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19672" y="1772816"/>
            <a:ext cx="683383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mismatch</a:t>
            </a:r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1619672" y="1916832"/>
            <a:ext cx="926463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Privacy issues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24651" y="4077072"/>
            <a:ext cx="769945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Privacy law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03848" y="3140968"/>
            <a:ext cx="303536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PET</a:t>
            </a:r>
            <a:endParaRPr lang="en-GB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539552" y="764704"/>
            <a:ext cx="1397618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Trust in network tech</a:t>
            </a:r>
            <a:endParaRPr lang="en-GB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683568" y="1052736"/>
            <a:ext cx="1193587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Disclaimer fatigue</a:t>
            </a:r>
            <a:endParaRPr lang="en-GB" sz="1200" dirty="0"/>
          </a:p>
        </p:txBody>
      </p:sp>
      <p:sp>
        <p:nvSpPr>
          <p:cNvPr id="42" name="TextBox 41"/>
          <p:cNvSpPr txBox="1"/>
          <p:nvPr/>
        </p:nvSpPr>
        <p:spPr>
          <a:xfrm>
            <a:off x="1475656" y="404664"/>
            <a:ext cx="899981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Info overload</a:t>
            </a:r>
            <a:endParaRPr lang="en-GB" sz="1200" dirty="0"/>
          </a:p>
        </p:txBody>
      </p:sp>
      <p:sp>
        <p:nvSpPr>
          <p:cNvPr id="43" name="TextBox 42"/>
          <p:cNvSpPr txBox="1"/>
          <p:nvPr/>
        </p:nvSpPr>
        <p:spPr>
          <a:xfrm>
            <a:off x="5282807" y="5589240"/>
            <a:ext cx="1017385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Privacy brokers</a:t>
            </a:r>
            <a:endParaRPr lang="en-GB" sz="1200" dirty="0"/>
          </a:p>
        </p:txBody>
      </p:sp>
      <p:sp>
        <p:nvSpPr>
          <p:cNvPr id="44" name="TextBox 43"/>
          <p:cNvSpPr txBox="1"/>
          <p:nvPr/>
        </p:nvSpPr>
        <p:spPr>
          <a:xfrm>
            <a:off x="4850759" y="5301208"/>
            <a:ext cx="1152038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Trust in providers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915816" y="1988840"/>
            <a:ext cx="1784262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Personal data management</a:t>
            </a:r>
            <a:endParaRPr lang="en-GB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4283968" y="3429000"/>
            <a:ext cx="1367801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Self  destructing files</a:t>
            </a:r>
            <a:endParaRPr lang="en-GB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1835696" y="2276872"/>
            <a:ext cx="915883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Global access</a:t>
            </a:r>
            <a:endParaRPr lang="en-GB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611560" y="2276872"/>
            <a:ext cx="1124594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Language barrier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7956376" y="5547895"/>
            <a:ext cx="915434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Privacy banks</a:t>
            </a:r>
            <a:endParaRPr lang="en-GB" sz="1200" dirty="0"/>
          </a:p>
        </p:txBody>
      </p:sp>
      <p:sp>
        <p:nvSpPr>
          <p:cNvPr id="50" name="TextBox 49"/>
          <p:cNvSpPr txBox="1"/>
          <p:nvPr/>
        </p:nvSpPr>
        <p:spPr>
          <a:xfrm>
            <a:off x="1043608" y="6093296"/>
            <a:ext cx="885746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communities</a:t>
            </a:r>
            <a:endParaRPr lang="en-GB" sz="1200" dirty="0"/>
          </a:p>
        </p:txBody>
      </p:sp>
      <p:sp>
        <p:nvSpPr>
          <p:cNvPr id="51" name="TextBox 50"/>
          <p:cNvSpPr txBox="1"/>
          <p:nvPr/>
        </p:nvSpPr>
        <p:spPr>
          <a:xfrm>
            <a:off x="1772072" y="3653408"/>
            <a:ext cx="1228148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Augmented reality</a:t>
            </a:r>
            <a:endParaRPr lang="en-GB" sz="1200" dirty="0"/>
          </a:p>
        </p:txBody>
      </p:sp>
      <p:sp>
        <p:nvSpPr>
          <p:cNvPr id="52" name="TextBox 51"/>
          <p:cNvSpPr txBox="1"/>
          <p:nvPr/>
        </p:nvSpPr>
        <p:spPr>
          <a:xfrm>
            <a:off x="4634735" y="5949280"/>
            <a:ext cx="1307080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Data intermediaries</a:t>
            </a:r>
            <a:endParaRPr lang="en-GB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4788024" y="1700808"/>
            <a:ext cx="841119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Data market</a:t>
            </a:r>
            <a:endParaRPr lang="en-GB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2699792" y="2780928"/>
            <a:ext cx="1218145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Search technology</a:t>
            </a:r>
            <a:endParaRPr lang="en-GB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4396659" y="4725144"/>
            <a:ext cx="1314133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Statistic search tech</a:t>
            </a:r>
            <a:endParaRPr lang="en-GB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6772923" y="4221088"/>
            <a:ext cx="1399477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Semantic search tech</a:t>
            </a:r>
            <a:endParaRPr lang="en-GB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2987824" y="3429000"/>
            <a:ext cx="1176467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Social search tech</a:t>
            </a:r>
            <a:endParaRPr lang="en-GB" sz="1200" dirty="0"/>
          </a:p>
        </p:txBody>
      </p:sp>
      <p:sp>
        <p:nvSpPr>
          <p:cNvPr id="58" name="TextBox 57"/>
          <p:cNvSpPr txBox="1"/>
          <p:nvPr/>
        </p:nvSpPr>
        <p:spPr>
          <a:xfrm>
            <a:off x="5987500" y="3286186"/>
            <a:ext cx="1377740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Cradle to Cradle tech</a:t>
            </a:r>
            <a:endParaRPr lang="en-GB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3347864" y="980728"/>
            <a:ext cx="1414609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Platform dependency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156176" y="980728"/>
            <a:ext cx="1534835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Platform independence</a:t>
            </a:r>
            <a:endParaRPr lang="en-GB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9756576" y="1340768"/>
            <a:ext cx="594128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obstacle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267744" y="980728"/>
            <a:ext cx="1063552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Platform lock-in</a:t>
            </a:r>
            <a:endParaRPr lang="en-GB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3779912" y="3645024"/>
            <a:ext cx="1032197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interoperability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260755" y="4437112"/>
            <a:ext cx="1231675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Multi </a:t>
            </a:r>
            <a:r>
              <a:rPr lang="en-GB" sz="1200" dirty="0" err="1" smtClean="0"/>
              <a:t>disciplinarity</a:t>
            </a:r>
            <a:endParaRPr lang="en-GB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5652120" y="2924944"/>
            <a:ext cx="1242190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Privacy aware tech</a:t>
            </a:r>
            <a:endParaRPr lang="en-GB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4067944" y="476672"/>
            <a:ext cx="1154859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Ecological impact</a:t>
            </a:r>
            <a:endParaRPr lang="en-GB" sz="1200" dirty="0"/>
          </a:p>
        </p:txBody>
      </p:sp>
      <p:sp>
        <p:nvSpPr>
          <p:cNvPr id="68" name="TextBox 67"/>
          <p:cNvSpPr txBox="1"/>
          <p:nvPr/>
        </p:nvSpPr>
        <p:spPr>
          <a:xfrm>
            <a:off x="2195736" y="1556792"/>
            <a:ext cx="1254117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Developer markets</a:t>
            </a:r>
            <a:endParaRPr lang="en-GB" sz="1200" dirty="0"/>
          </a:p>
        </p:txBody>
      </p:sp>
      <p:sp>
        <p:nvSpPr>
          <p:cNvPr id="69" name="TextBox 68"/>
          <p:cNvSpPr txBox="1"/>
          <p:nvPr/>
        </p:nvSpPr>
        <p:spPr>
          <a:xfrm>
            <a:off x="7164288" y="548680"/>
            <a:ext cx="1411531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Digital ability of users</a:t>
            </a:r>
            <a:endParaRPr lang="en-GB" sz="1200" dirty="0"/>
          </a:p>
        </p:txBody>
      </p:sp>
      <p:sp>
        <p:nvSpPr>
          <p:cNvPr id="70" name="TextBox 69"/>
          <p:cNvSpPr txBox="1"/>
          <p:nvPr/>
        </p:nvSpPr>
        <p:spPr>
          <a:xfrm>
            <a:off x="7956376" y="939383"/>
            <a:ext cx="1073939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21 century skills</a:t>
            </a:r>
            <a:endParaRPr lang="en-GB" sz="1200" dirty="0"/>
          </a:p>
        </p:txBody>
      </p:sp>
      <p:sp>
        <p:nvSpPr>
          <p:cNvPr id="71" name="TextBox 52"/>
          <p:cNvSpPr txBox="1"/>
          <p:nvPr/>
        </p:nvSpPr>
        <p:spPr>
          <a:xfrm>
            <a:off x="5652120" y="2132856"/>
            <a:ext cx="1701803" cy="442035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20% GDP EU through </a:t>
            </a:r>
          </a:p>
          <a:p>
            <a:r>
              <a:rPr lang="en-GB" sz="1200" dirty="0" err="1" smtClean="0"/>
              <a:t>webbased</a:t>
            </a:r>
            <a:r>
              <a:rPr lang="en-GB" sz="1200" dirty="0" smtClean="0"/>
              <a:t> open platforms</a:t>
            </a:r>
            <a:endParaRPr lang="en-GB" sz="1200" dirty="0"/>
          </a:p>
        </p:txBody>
      </p:sp>
      <p:sp>
        <p:nvSpPr>
          <p:cNvPr id="73" name="TextBox 57"/>
          <p:cNvSpPr txBox="1"/>
          <p:nvPr/>
        </p:nvSpPr>
        <p:spPr>
          <a:xfrm>
            <a:off x="7686026" y="2909612"/>
            <a:ext cx="1301309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Mimicry based tech</a:t>
            </a:r>
            <a:endParaRPr lang="en-GB" sz="1200" dirty="0"/>
          </a:p>
        </p:txBody>
      </p:sp>
      <p:sp>
        <p:nvSpPr>
          <p:cNvPr id="74" name="TextBox 31"/>
          <p:cNvSpPr txBox="1"/>
          <p:nvPr/>
        </p:nvSpPr>
        <p:spPr>
          <a:xfrm>
            <a:off x="6804248" y="764704"/>
            <a:ext cx="1362865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Digital Labour Divide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5" name="TextBox 35"/>
          <p:cNvSpPr txBox="1"/>
          <p:nvPr/>
        </p:nvSpPr>
        <p:spPr>
          <a:xfrm>
            <a:off x="5755161" y="1575571"/>
            <a:ext cx="2003873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Resistance from big companies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6" name="TextBox 52"/>
          <p:cNvSpPr txBox="1"/>
          <p:nvPr/>
        </p:nvSpPr>
        <p:spPr>
          <a:xfrm>
            <a:off x="8136747" y="2225188"/>
            <a:ext cx="841119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Data market</a:t>
            </a:r>
            <a:endParaRPr lang="en-GB" sz="1200" dirty="0"/>
          </a:p>
        </p:txBody>
      </p:sp>
      <p:sp>
        <p:nvSpPr>
          <p:cNvPr id="77" name="TextBox 35"/>
          <p:cNvSpPr txBox="1"/>
          <p:nvPr/>
        </p:nvSpPr>
        <p:spPr>
          <a:xfrm>
            <a:off x="6503021" y="1795237"/>
            <a:ext cx="1842418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The network is the company</a:t>
            </a:r>
            <a:endParaRPr lang="en-GB" sz="1200" dirty="0"/>
          </a:p>
        </p:txBody>
      </p:sp>
      <p:sp>
        <p:nvSpPr>
          <p:cNvPr id="78" name="TextBox 43"/>
          <p:cNvSpPr txBox="1"/>
          <p:nvPr/>
        </p:nvSpPr>
        <p:spPr>
          <a:xfrm>
            <a:off x="7193401" y="5748587"/>
            <a:ext cx="1466098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>
                <a:solidFill>
                  <a:srgbClr val="FF0000"/>
                </a:solidFill>
              </a:rPr>
              <a:t>First Global Data Crisis</a:t>
            </a: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79" name="TextBox 55"/>
          <p:cNvSpPr txBox="1"/>
          <p:nvPr/>
        </p:nvSpPr>
        <p:spPr>
          <a:xfrm>
            <a:off x="6372840" y="5307580"/>
            <a:ext cx="1600494" cy="257369"/>
          </a:xfrm>
          <a:prstGeom prst="rect">
            <a:avLst/>
          </a:prstGeom>
          <a:noFill/>
          <a:effectLst>
            <a:outerShdw blurRad="50800" dist="38100" dir="5400000" sx="112000" sy="112000" algn="t" rotWithShape="0">
              <a:schemeClr val="tx1">
                <a:lumMod val="95000"/>
                <a:lumOff val="5000"/>
                <a:alpha val="52000"/>
              </a:schemeClr>
            </a:outerShdw>
          </a:effectLst>
        </p:spPr>
        <p:txBody>
          <a:bodyPr wrap="none" lIns="36000" tIns="36000" rIns="36000" bIns="36000" rtlCol="0">
            <a:spAutoFit/>
          </a:bodyPr>
          <a:lstStyle/>
          <a:p>
            <a:r>
              <a:rPr lang="en-GB" sz="1200" dirty="0" smtClean="0"/>
              <a:t>Gated App Communities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00029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380480"/>
          </a:xfrm>
        </p:spPr>
        <p:txBody>
          <a:bodyPr lIns="36000" tIns="36000" rIns="36000" bIns="36000" anchor="t" anchorCtr="0">
            <a:spAutoFit/>
          </a:bodyPr>
          <a:lstStyle/>
          <a:p>
            <a:pPr algn="l"/>
            <a:r>
              <a:rPr lang="en-GB" sz="2000" dirty="0">
                <a:solidFill>
                  <a:srgbClr val="002060"/>
                </a:solidFill>
              </a:rPr>
              <a:t>Value Generation driven by entrepreneurs on open </a:t>
            </a:r>
            <a:r>
              <a:rPr lang="en-GB" sz="2000" dirty="0" err="1">
                <a:solidFill>
                  <a:srgbClr val="002060"/>
                </a:solidFill>
              </a:rPr>
              <a:t>webplatforms</a:t>
            </a:r>
            <a:endParaRPr lang="en-GB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806375"/>
              </p:ext>
            </p:extLst>
          </p:nvPr>
        </p:nvGraphicFramePr>
        <p:xfrm>
          <a:off x="251520" y="548680"/>
          <a:ext cx="8712968" cy="618292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92288"/>
                <a:gridCol w="6120680"/>
              </a:tblGrid>
              <a:tr h="454284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Obstacle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Mitigation by SOAS principle(s)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Trust in providers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Mobilization</a:t>
                      </a:r>
                      <a:r>
                        <a:rPr lang="en-GB" sz="1400" baseline="0" dirty="0" smtClean="0"/>
                        <a:t> through a new network (community)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Energy harvesting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Choice for sustainability </a:t>
                      </a:r>
                      <a:r>
                        <a:rPr lang="en-GB" sz="1400" dirty="0" err="1" smtClean="0"/>
                        <a:t>ipv</a:t>
                      </a:r>
                      <a:r>
                        <a:rPr lang="en-GB" sz="1400" baseline="0" dirty="0" smtClean="0"/>
                        <a:t> economy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interoperability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Central agreement on standard, consequence ….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Privacy Law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Organizing adapted networks</a:t>
                      </a:r>
                      <a:r>
                        <a:rPr lang="en-GB" sz="1400" baseline="0" dirty="0" smtClean="0"/>
                        <a:t> of users and producers</a:t>
                      </a:r>
                      <a:endParaRPr lang="en-GB" sz="1400" dirty="0"/>
                    </a:p>
                  </a:txBody>
                  <a:tcPr/>
                </a:tc>
              </a:tr>
              <a:tr h="5972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Near Field Communication</a:t>
                      </a:r>
                      <a:r>
                        <a:rPr lang="en-GB" sz="1400" baseline="0" dirty="0" smtClean="0">
                          <a:solidFill>
                            <a:srgbClr val="FF0000"/>
                          </a:solidFill>
                        </a:rPr>
                        <a:t> [NFC]</a:t>
                      </a: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 implementation  (</a:t>
                      </a:r>
                      <a:r>
                        <a:rPr lang="en-GB" sz="1400" dirty="0" err="1" smtClean="0">
                          <a:solidFill>
                            <a:srgbClr val="FF0000"/>
                          </a:solidFill>
                        </a:rPr>
                        <a:t>betalen</a:t>
                      </a:r>
                      <a:r>
                        <a:rPr lang="en-GB" sz="1400" baseline="0" dirty="0" smtClean="0">
                          <a:solidFill>
                            <a:srgbClr val="FF0000"/>
                          </a:solidFill>
                        </a:rPr>
                        <a:t> met </a:t>
                      </a:r>
                      <a:r>
                        <a:rPr lang="en-GB" sz="1400" baseline="0" dirty="0" err="1" smtClean="0">
                          <a:solidFill>
                            <a:srgbClr val="FF0000"/>
                          </a:solidFill>
                        </a:rPr>
                        <a:t>pda</a:t>
                      </a:r>
                      <a:r>
                        <a:rPr lang="en-GB" sz="1400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GB" sz="14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Geen</a:t>
                      </a:r>
                      <a:r>
                        <a:rPr lang="en-GB" sz="1400" dirty="0" smtClean="0"/>
                        <a:t> </a:t>
                      </a:r>
                      <a:r>
                        <a:rPr lang="en-GB" sz="1400" dirty="0" err="1" smtClean="0"/>
                        <a:t>zoas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Language barrier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Universal translator functionality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Privacy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Personal data management services (bottom up)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Value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Free market mechanism  (in kind possible, better in currency)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Platform dependency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Community control/restrictions, inhibiting extremes…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Digital Labour Divide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New ways of organising learning and working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Resistance from big companies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?</a:t>
                      </a:r>
                      <a:endParaRPr lang="en-GB" sz="1400" dirty="0"/>
                    </a:p>
                  </a:txBody>
                  <a:tcPr/>
                </a:tc>
              </a:tr>
              <a:tr h="454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First Global Data Crisis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Security</a:t>
                      </a:r>
                      <a:r>
                        <a:rPr lang="en-GB" sz="1400" baseline="0" dirty="0" smtClean="0"/>
                        <a:t> &amp; Protection &amp; Safety</a:t>
                      </a:r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3186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9507</TotalTime>
  <Words>285</Words>
  <Application>Microsoft Office PowerPoint</Application>
  <PresentationFormat>Diavoorstelling (4:3)</PresentationFormat>
  <Paragraphs>102</Paragraphs>
  <Slides>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Office Theme</vt:lpstr>
      <vt:lpstr>Value Generation driven by entrepreneurs on open webplatforms</vt:lpstr>
      <vt:lpstr>Value Generation driven by entrepreneurs on open webplatforms</vt:lpstr>
    </vt:vector>
  </TitlesOfParts>
  <Company>TNO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van Vliet</dc:creator>
  <cp:lastModifiedBy>Jop Esmeijer</cp:lastModifiedBy>
  <cp:revision>52</cp:revision>
  <dcterms:created xsi:type="dcterms:W3CDTF">2012-04-10T14:17:17Z</dcterms:created>
  <dcterms:modified xsi:type="dcterms:W3CDTF">2012-05-15T07:06:35Z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Date">
    <vt:lpwstr>14-5-2012 15:36:56</vt:lpwstr>
  </property>
</Properties>
</file>