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7" autoAdjust="0"/>
    <p:restoredTop sz="94639" autoAdjust="0"/>
  </p:normalViewPr>
  <p:slideViewPr>
    <p:cSldViewPr showGuides="1">
      <p:cViewPr varScale="1">
        <p:scale>
          <a:sx n="70" d="100"/>
          <a:sy n="70" d="100"/>
        </p:scale>
        <p:origin x="-115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F478160-F56C-4666-A89C-F5046656209B}" type="datetimeFigureOut">
              <a:rPr lang="en-GB" smtClean="0"/>
              <a:t>15/05/2012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71EAA8-E024-4153-B191-EA8CDAA146D6}" type="slidenum">
              <a:rPr lang="en-GB" smtClean="0"/>
              <a:t>‹#›</a:t>
            </a:fld>
            <a:endParaRPr lang="en-GB"/>
          </a:p>
        </p:txBody>
      </p:sp>
    </p:spTree>
    <p:extLst>
      <p:ext uri="{BB962C8B-B14F-4D97-AF65-F5344CB8AC3E}">
        <p14:creationId xmlns:p14="http://schemas.microsoft.com/office/powerpoint/2010/main" val="1061210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478160-F56C-4666-A89C-F5046656209B}" type="datetimeFigureOut">
              <a:rPr lang="en-GB" smtClean="0"/>
              <a:t>15/05/2012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71EAA8-E024-4153-B191-EA8CDAA146D6}" type="slidenum">
              <a:rPr lang="en-GB" smtClean="0"/>
              <a:t>‹#›</a:t>
            </a:fld>
            <a:endParaRPr lang="en-GB"/>
          </a:p>
        </p:txBody>
      </p:sp>
    </p:spTree>
    <p:extLst>
      <p:ext uri="{BB962C8B-B14F-4D97-AF65-F5344CB8AC3E}">
        <p14:creationId xmlns:p14="http://schemas.microsoft.com/office/powerpoint/2010/main" val="1732075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478160-F56C-4666-A89C-F5046656209B}" type="datetimeFigureOut">
              <a:rPr lang="en-GB" smtClean="0"/>
              <a:t>15/05/2012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71EAA8-E024-4153-B191-EA8CDAA146D6}" type="slidenum">
              <a:rPr lang="en-GB" smtClean="0"/>
              <a:t>‹#›</a:t>
            </a:fld>
            <a:endParaRPr lang="en-GB"/>
          </a:p>
        </p:txBody>
      </p:sp>
    </p:spTree>
    <p:extLst>
      <p:ext uri="{BB962C8B-B14F-4D97-AF65-F5344CB8AC3E}">
        <p14:creationId xmlns:p14="http://schemas.microsoft.com/office/powerpoint/2010/main" val="608897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478160-F56C-4666-A89C-F5046656209B}" type="datetimeFigureOut">
              <a:rPr lang="en-GB" smtClean="0"/>
              <a:t>15/05/2012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71EAA8-E024-4153-B191-EA8CDAA146D6}" type="slidenum">
              <a:rPr lang="en-GB" smtClean="0"/>
              <a:t>‹#›</a:t>
            </a:fld>
            <a:endParaRPr lang="en-GB"/>
          </a:p>
        </p:txBody>
      </p:sp>
    </p:spTree>
    <p:extLst>
      <p:ext uri="{BB962C8B-B14F-4D97-AF65-F5344CB8AC3E}">
        <p14:creationId xmlns:p14="http://schemas.microsoft.com/office/powerpoint/2010/main" val="1702867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478160-F56C-4666-A89C-F5046656209B}" type="datetimeFigureOut">
              <a:rPr lang="en-GB" smtClean="0"/>
              <a:t>15/05/2012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71EAA8-E024-4153-B191-EA8CDAA146D6}" type="slidenum">
              <a:rPr lang="en-GB" smtClean="0"/>
              <a:t>‹#›</a:t>
            </a:fld>
            <a:endParaRPr lang="en-GB"/>
          </a:p>
        </p:txBody>
      </p:sp>
    </p:spTree>
    <p:extLst>
      <p:ext uri="{BB962C8B-B14F-4D97-AF65-F5344CB8AC3E}">
        <p14:creationId xmlns:p14="http://schemas.microsoft.com/office/powerpoint/2010/main" val="308303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F478160-F56C-4666-A89C-F5046656209B}" type="datetimeFigureOut">
              <a:rPr lang="en-GB" smtClean="0"/>
              <a:t>15/05/2012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71EAA8-E024-4153-B191-EA8CDAA146D6}" type="slidenum">
              <a:rPr lang="en-GB" smtClean="0"/>
              <a:t>‹#›</a:t>
            </a:fld>
            <a:endParaRPr lang="en-GB"/>
          </a:p>
        </p:txBody>
      </p:sp>
    </p:spTree>
    <p:extLst>
      <p:ext uri="{BB962C8B-B14F-4D97-AF65-F5344CB8AC3E}">
        <p14:creationId xmlns:p14="http://schemas.microsoft.com/office/powerpoint/2010/main" val="744058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478160-F56C-4666-A89C-F5046656209B}" type="datetimeFigureOut">
              <a:rPr lang="en-GB" smtClean="0"/>
              <a:t>15/05/2012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71EAA8-E024-4153-B191-EA8CDAA146D6}" type="slidenum">
              <a:rPr lang="en-GB" smtClean="0"/>
              <a:t>‹#›</a:t>
            </a:fld>
            <a:endParaRPr lang="en-GB"/>
          </a:p>
        </p:txBody>
      </p:sp>
    </p:spTree>
    <p:extLst>
      <p:ext uri="{BB962C8B-B14F-4D97-AF65-F5344CB8AC3E}">
        <p14:creationId xmlns:p14="http://schemas.microsoft.com/office/powerpoint/2010/main" val="1009300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F478160-F56C-4666-A89C-F5046656209B}" type="datetimeFigureOut">
              <a:rPr lang="en-GB" smtClean="0"/>
              <a:t>15/05/2012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71EAA8-E024-4153-B191-EA8CDAA146D6}" type="slidenum">
              <a:rPr lang="en-GB" smtClean="0"/>
              <a:t>‹#›</a:t>
            </a:fld>
            <a:endParaRPr lang="en-GB"/>
          </a:p>
        </p:txBody>
      </p:sp>
    </p:spTree>
    <p:extLst>
      <p:ext uri="{BB962C8B-B14F-4D97-AF65-F5344CB8AC3E}">
        <p14:creationId xmlns:p14="http://schemas.microsoft.com/office/powerpoint/2010/main" val="3300538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F478160-F56C-4666-A89C-F5046656209B}" type="datetimeFigureOut">
              <a:rPr lang="en-GB" smtClean="0"/>
              <a:t>15/05/2012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71EAA8-E024-4153-B191-EA8CDAA146D6}" type="slidenum">
              <a:rPr lang="en-GB" smtClean="0"/>
              <a:t>‹#›</a:t>
            </a:fld>
            <a:endParaRPr lang="en-GB"/>
          </a:p>
        </p:txBody>
      </p:sp>
    </p:spTree>
    <p:extLst>
      <p:ext uri="{BB962C8B-B14F-4D97-AF65-F5344CB8AC3E}">
        <p14:creationId xmlns:p14="http://schemas.microsoft.com/office/powerpoint/2010/main" val="3484660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F478160-F56C-4666-A89C-F5046656209B}" type="datetimeFigureOut">
              <a:rPr lang="en-GB" smtClean="0"/>
              <a:t>15/05/2012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71EAA8-E024-4153-B191-EA8CDAA146D6}" type="slidenum">
              <a:rPr lang="en-GB" smtClean="0"/>
              <a:t>‹#›</a:t>
            </a:fld>
            <a:endParaRPr lang="en-GB"/>
          </a:p>
        </p:txBody>
      </p:sp>
    </p:spTree>
    <p:extLst>
      <p:ext uri="{BB962C8B-B14F-4D97-AF65-F5344CB8AC3E}">
        <p14:creationId xmlns:p14="http://schemas.microsoft.com/office/powerpoint/2010/main" val="4127119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478160-F56C-4666-A89C-F5046656209B}" type="datetimeFigureOut">
              <a:rPr lang="en-GB" smtClean="0"/>
              <a:t>15/05/2012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71EAA8-E024-4153-B191-EA8CDAA146D6}" type="slidenum">
              <a:rPr lang="en-GB" smtClean="0"/>
              <a:t>‹#›</a:t>
            </a:fld>
            <a:endParaRPr lang="en-GB"/>
          </a:p>
        </p:txBody>
      </p:sp>
    </p:spTree>
    <p:extLst>
      <p:ext uri="{BB962C8B-B14F-4D97-AF65-F5344CB8AC3E}">
        <p14:creationId xmlns:p14="http://schemas.microsoft.com/office/powerpoint/2010/main" val="264543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478160-F56C-4666-A89C-F5046656209B}" type="datetimeFigureOut">
              <a:rPr lang="en-GB" smtClean="0"/>
              <a:t>15/05/2012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71EAA8-E024-4153-B191-EA8CDAA146D6}" type="slidenum">
              <a:rPr lang="en-GB" smtClean="0"/>
              <a:t>‹#›</a:t>
            </a:fld>
            <a:endParaRPr lang="en-GB"/>
          </a:p>
        </p:txBody>
      </p:sp>
    </p:spTree>
    <p:extLst>
      <p:ext uri="{BB962C8B-B14F-4D97-AF65-F5344CB8AC3E}">
        <p14:creationId xmlns:p14="http://schemas.microsoft.com/office/powerpoint/2010/main" val="1279279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78160-F56C-4666-A89C-F5046656209B}" type="datetimeFigureOut">
              <a:rPr lang="en-GB" smtClean="0"/>
              <a:t>15/05/2012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71EAA8-E024-4153-B191-EA8CDAA146D6}" type="slidenum">
              <a:rPr lang="en-GB" smtClean="0"/>
              <a:t>‹#›</a:t>
            </a:fld>
            <a:endParaRPr lang="en-GB"/>
          </a:p>
        </p:txBody>
      </p:sp>
    </p:spTree>
    <p:extLst>
      <p:ext uri="{BB962C8B-B14F-4D97-AF65-F5344CB8AC3E}">
        <p14:creationId xmlns:p14="http://schemas.microsoft.com/office/powerpoint/2010/main" val="1338816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762" y="188640"/>
            <a:ext cx="4278287" cy="400110"/>
          </a:xfrm>
        </p:spPr>
        <p:txBody>
          <a:bodyPr wrap="none">
            <a:spAutoFit/>
          </a:bodyPr>
          <a:lstStyle/>
          <a:p>
            <a:r>
              <a:rPr lang="en-GB" sz="2000" dirty="0" smtClean="0"/>
              <a:t>SOAS Roadmaps Template </a:t>
            </a:r>
            <a:r>
              <a:rPr lang="en-GB" sz="1400" dirty="0" smtClean="0"/>
              <a:t>(in English please)</a:t>
            </a:r>
            <a:endParaRPr lang="en-GB" sz="1400" dirty="0"/>
          </a:p>
        </p:txBody>
      </p:sp>
      <p:sp>
        <p:nvSpPr>
          <p:cNvPr id="3" name="Subtitle 2"/>
          <p:cNvSpPr>
            <a:spLocks noGrp="1"/>
          </p:cNvSpPr>
          <p:nvPr>
            <p:ph type="subTitle" idx="1"/>
          </p:nvPr>
        </p:nvSpPr>
        <p:spPr>
          <a:xfrm>
            <a:off x="251520" y="692696"/>
            <a:ext cx="3924436" cy="5472608"/>
          </a:xfrm>
          <a:ln>
            <a:solidFill>
              <a:schemeClr val="accent1"/>
            </a:solidFill>
          </a:ln>
        </p:spPr>
        <p:txBody>
          <a:bodyPr>
            <a:normAutofit lnSpcReduction="10000"/>
          </a:bodyPr>
          <a:lstStyle/>
          <a:p>
            <a:pPr algn="l"/>
            <a:r>
              <a:rPr lang="en-GB" sz="1400" i="1" u="sng" dirty="0" smtClean="0">
                <a:solidFill>
                  <a:schemeClr val="tx1"/>
                </a:solidFill>
              </a:rPr>
              <a:t>Instructions:</a:t>
            </a:r>
          </a:p>
          <a:p>
            <a:pPr marL="342900" indent="-342900" algn="l">
              <a:buFont typeface="+mj-lt"/>
              <a:buAutoNum type="arabicPeriod"/>
            </a:pPr>
            <a:r>
              <a:rPr lang="en-GB" sz="1400" dirty="0" smtClean="0"/>
              <a:t>Collect </a:t>
            </a:r>
            <a:r>
              <a:rPr lang="en-GB" sz="1400" u="sng" dirty="0" smtClean="0">
                <a:solidFill>
                  <a:schemeClr val="tx1"/>
                </a:solidFill>
              </a:rPr>
              <a:t>existing</a:t>
            </a:r>
            <a:r>
              <a:rPr lang="en-GB" sz="1400" dirty="0" smtClean="0">
                <a:solidFill>
                  <a:schemeClr val="tx1"/>
                </a:solidFill>
              </a:rPr>
              <a:t> </a:t>
            </a:r>
            <a:r>
              <a:rPr lang="en-GB" sz="1400" dirty="0" smtClean="0"/>
              <a:t>roadmaps in ‘your’ domain (logistics, biology, com-networks, organization-work, organization-collaboration, </a:t>
            </a:r>
            <a:r>
              <a:rPr lang="en-GB" sz="1400" dirty="0" err="1" smtClean="0"/>
              <a:t>ict</a:t>
            </a:r>
            <a:r>
              <a:rPr lang="en-GB" sz="1400" dirty="0" smtClean="0"/>
              <a:t> -people)</a:t>
            </a:r>
          </a:p>
          <a:p>
            <a:pPr marL="342900" indent="-342900" algn="l">
              <a:buFont typeface="+mj-lt"/>
              <a:buAutoNum type="arabicPeriod"/>
            </a:pPr>
            <a:r>
              <a:rPr lang="en-GB" sz="1400" dirty="0" smtClean="0"/>
              <a:t>Choose </a:t>
            </a:r>
            <a:r>
              <a:rPr lang="en-GB" sz="1400" u="sng" dirty="0" smtClean="0">
                <a:solidFill>
                  <a:schemeClr val="tx1"/>
                </a:solidFill>
              </a:rPr>
              <a:t>relevant</a:t>
            </a:r>
            <a:r>
              <a:rPr lang="en-GB" sz="1400" dirty="0" smtClean="0"/>
              <a:t> existing roadmap</a:t>
            </a:r>
          </a:p>
          <a:p>
            <a:pPr marL="342900" indent="-342900" algn="l">
              <a:buFont typeface="+mj-lt"/>
              <a:buAutoNum type="arabicPeriod"/>
            </a:pPr>
            <a:r>
              <a:rPr lang="en-GB" sz="1400" dirty="0" smtClean="0"/>
              <a:t>Make a copy of </a:t>
            </a:r>
            <a:r>
              <a:rPr lang="en-GB" sz="1400" u="sng" dirty="0" smtClean="0">
                <a:solidFill>
                  <a:schemeClr val="tx1"/>
                </a:solidFill>
              </a:rPr>
              <a:t>slide#2</a:t>
            </a:r>
            <a:r>
              <a:rPr lang="en-GB" sz="1400" dirty="0" smtClean="0"/>
              <a:t> and </a:t>
            </a:r>
            <a:r>
              <a:rPr lang="en-GB" sz="1400" u="sng" dirty="0" smtClean="0">
                <a:solidFill>
                  <a:schemeClr val="tx1"/>
                </a:solidFill>
              </a:rPr>
              <a:t>slide#3</a:t>
            </a:r>
            <a:r>
              <a:rPr lang="en-GB" sz="1400" dirty="0" smtClean="0"/>
              <a:t> and insert</a:t>
            </a:r>
          </a:p>
          <a:p>
            <a:pPr marL="342900" indent="-342900" algn="l">
              <a:buFont typeface="+mj-lt"/>
              <a:buAutoNum type="arabicPeriod"/>
            </a:pPr>
            <a:r>
              <a:rPr lang="en-GB" sz="1400" dirty="0" smtClean="0"/>
              <a:t>Define the </a:t>
            </a:r>
            <a:r>
              <a:rPr lang="en-GB" sz="1400" u="sng" dirty="0" smtClean="0">
                <a:solidFill>
                  <a:srgbClr val="002060"/>
                </a:solidFill>
              </a:rPr>
              <a:t>system-name and system-goal</a:t>
            </a:r>
            <a:r>
              <a:rPr lang="en-GB" sz="1400" dirty="0" smtClean="0"/>
              <a:t> the roadmap is about</a:t>
            </a:r>
          </a:p>
          <a:p>
            <a:pPr marL="342900" indent="-342900" algn="l">
              <a:buFont typeface="+mj-lt"/>
              <a:buAutoNum type="arabicPeriod"/>
            </a:pPr>
            <a:r>
              <a:rPr lang="en-GB" sz="1400" dirty="0" smtClean="0"/>
              <a:t>For each horizontal bar (actors, science, technology, market, impact) formulate the development in terms of keywords (use copies of the “</a:t>
            </a:r>
            <a:r>
              <a:rPr lang="en-GB" sz="1400" u="sng" dirty="0" smtClean="0">
                <a:solidFill>
                  <a:schemeClr val="tx1"/>
                </a:solidFill>
              </a:rPr>
              <a:t>item</a:t>
            </a:r>
            <a:r>
              <a:rPr lang="en-GB" sz="1400" dirty="0" smtClean="0"/>
              <a:t>” [</a:t>
            </a:r>
            <a:r>
              <a:rPr lang="en-GB" sz="1400" dirty="0" err="1" smtClean="0"/>
              <a:t>ctrl+d</a:t>
            </a:r>
            <a:r>
              <a:rPr lang="en-GB" sz="1400" dirty="0" smtClean="0"/>
              <a:t>]) see also </a:t>
            </a:r>
            <a:r>
              <a:rPr lang="en-GB" sz="1400" i="1" u="sng" dirty="0" smtClean="0">
                <a:solidFill>
                  <a:schemeClr val="tx1"/>
                </a:solidFill>
              </a:rPr>
              <a:t>explanation of the dimensions</a:t>
            </a:r>
          </a:p>
          <a:p>
            <a:pPr marL="342900" indent="-342900" algn="l">
              <a:buFont typeface="+mj-lt"/>
              <a:buAutoNum type="arabicPeriod"/>
            </a:pPr>
            <a:r>
              <a:rPr lang="en-GB" sz="1400" dirty="0" smtClean="0"/>
              <a:t>After all keywords are in place, add key obstacles (use copies of “</a:t>
            </a:r>
            <a:r>
              <a:rPr lang="en-GB" sz="1400" u="sng" dirty="0" smtClean="0">
                <a:solidFill>
                  <a:srgbClr val="FF0000"/>
                </a:solidFill>
              </a:rPr>
              <a:t>obstacle</a:t>
            </a:r>
            <a:r>
              <a:rPr lang="en-GB" sz="1400" dirty="0" smtClean="0"/>
              <a:t>” [</a:t>
            </a:r>
            <a:r>
              <a:rPr lang="en-GB" sz="1400" dirty="0" err="1" smtClean="0"/>
              <a:t>ctrl+d</a:t>
            </a:r>
            <a:r>
              <a:rPr lang="en-GB" sz="1400" dirty="0" smtClean="0"/>
              <a:t>])</a:t>
            </a:r>
          </a:p>
          <a:p>
            <a:pPr marL="342900" indent="-342900" algn="l">
              <a:buFont typeface="+mj-lt"/>
              <a:buAutoNum type="arabicPeriod"/>
            </a:pPr>
            <a:endParaRPr lang="en-GB" sz="1400" dirty="0" smtClean="0"/>
          </a:p>
          <a:p>
            <a:pPr marL="342900" indent="-342900" algn="l">
              <a:buFont typeface="+mj-lt"/>
              <a:buAutoNum type="arabicPeriod"/>
            </a:pPr>
            <a:r>
              <a:rPr lang="en-GB" sz="1400" dirty="0" smtClean="0"/>
              <a:t>When done, </a:t>
            </a:r>
            <a:r>
              <a:rPr lang="en-GB" sz="1400" u="sng" dirty="0" smtClean="0">
                <a:solidFill>
                  <a:schemeClr val="tx1"/>
                </a:solidFill>
              </a:rPr>
              <a:t>return to step 2 </a:t>
            </a:r>
            <a:r>
              <a:rPr lang="en-GB" sz="1400" dirty="0" smtClean="0"/>
              <a:t>until all relevant roadmaps are made</a:t>
            </a:r>
          </a:p>
          <a:p>
            <a:pPr marL="342900" indent="-342900" algn="l">
              <a:buFont typeface="+mj-lt"/>
              <a:buAutoNum type="arabicPeriod"/>
            </a:pPr>
            <a:r>
              <a:rPr lang="en-GB" sz="1400" u="sng" dirty="0" smtClean="0">
                <a:solidFill>
                  <a:schemeClr val="tx1"/>
                </a:solidFill>
              </a:rPr>
              <a:t>Save file with domain name </a:t>
            </a:r>
            <a:r>
              <a:rPr lang="en-GB" sz="1400" dirty="0" smtClean="0"/>
              <a:t>in the file name (</a:t>
            </a:r>
            <a:r>
              <a:rPr lang="en-GB" sz="1400" dirty="0" err="1" smtClean="0"/>
              <a:t>eg</a:t>
            </a:r>
            <a:r>
              <a:rPr lang="en-GB" sz="1400" dirty="0" smtClean="0"/>
              <a:t>.    logistics </a:t>
            </a:r>
            <a:r>
              <a:rPr lang="en-GB" sz="1400" dirty="0" err="1" smtClean="0"/>
              <a:t>zoas</a:t>
            </a:r>
            <a:r>
              <a:rPr lang="en-GB" sz="1400" dirty="0" smtClean="0"/>
              <a:t> </a:t>
            </a:r>
            <a:r>
              <a:rPr lang="en-GB" sz="1400" dirty="0" err="1" smtClean="0"/>
              <a:t>rm</a:t>
            </a:r>
            <a:r>
              <a:rPr lang="en-GB" sz="1400" dirty="0" smtClean="0"/>
              <a:t> v01.pptx)</a:t>
            </a:r>
          </a:p>
          <a:p>
            <a:pPr marL="342900" indent="-342900" algn="l">
              <a:buFont typeface="+mj-lt"/>
              <a:buAutoNum type="arabicPeriod"/>
            </a:pPr>
            <a:r>
              <a:rPr lang="en-GB" sz="1400" dirty="0" smtClean="0"/>
              <a:t>Place in following folder   </a:t>
            </a:r>
            <a:r>
              <a:rPr lang="en-GB" sz="1400" u="sng" dirty="0" smtClean="0">
                <a:solidFill>
                  <a:schemeClr val="tx1"/>
                </a:solidFill>
              </a:rPr>
              <a:t>\\tsn.tno.nl\data\Projects\041\0\01077\ZOAS knowledge\roadmaps</a:t>
            </a:r>
          </a:p>
          <a:p>
            <a:pPr marL="342900" indent="-342900" algn="l">
              <a:buFont typeface="+mj-lt"/>
              <a:buAutoNum type="arabicPeriod"/>
            </a:pPr>
            <a:r>
              <a:rPr lang="en-GB" sz="1400" dirty="0" smtClean="0"/>
              <a:t>Think ‘</a:t>
            </a:r>
            <a:r>
              <a:rPr lang="en-GB" sz="1400" u="sng" dirty="0" smtClean="0">
                <a:solidFill>
                  <a:schemeClr val="tx1"/>
                </a:solidFill>
              </a:rPr>
              <a:t>hallelujah</a:t>
            </a:r>
            <a:r>
              <a:rPr lang="en-GB" sz="1400" dirty="0" smtClean="0"/>
              <a:t>’</a:t>
            </a:r>
          </a:p>
        </p:txBody>
      </p:sp>
      <p:sp>
        <p:nvSpPr>
          <p:cNvPr id="4" name="Subtitle 2"/>
          <p:cNvSpPr txBox="1">
            <a:spLocks/>
          </p:cNvSpPr>
          <p:nvPr/>
        </p:nvSpPr>
        <p:spPr>
          <a:xfrm>
            <a:off x="4572000" y="692696"/>
            <a:ext cx="4320480" cy="5472608"/>
          </a:xfrm>
          <a:prstGeom prst="rect">
            <a:avLst/>
          </a:prstGeom>
          <a:ln>
            <a:solidFill>
              <a:schemeClr val="accent1"/>
            </a:solidFill>
          </a:ln>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GB" sz="1400" i="1" u="sng" dirty="0" smtClean="0">
                <a:solidFill>
                  <a:schemeClr val="tx1"/>
                </a:solidFill>
              </a:rPr>
              <a:t>Explanation of the dimensions:</a:t>
            </a:r>
          </a:p>
          <a:p>
            <a:pPr algn="l"/>
            <a:endParaRPr lang="en-GB" sz="1400" u="sng" dirty="0" smtClean="0"/>
          </a:p>
          <a:p>
            <a:pPr algn="l"/>
            <a:r>
              <a:rPr lang="en-GB" sz="1400" u="sng" dirty="0" smtClean="0"/>
              <a:t>Actors:</a:t>
            </a:r>
          </a:p>
          <a:p>
            <a:pPr algn="l"/>
            <a:r>
              <a:rPr lang="en-GB" sz="1400" dirty="0" smtClean="0"/>
              <a:t>For this dimension name the relevant actors involved with the system and how they are linked and how this network develops through time.</a:t>
            </a:r>
          </a:p>
          <a:p>
            <a:pPr algn="l"/>
            <a:endParaRPr lang="en-GB" sz="1400" u="sng" dirty="0" smtClean="0"/>
          </a:p>
          <a:p>
            <a:pPr algn="l"/>
            <a:r>
              <a:rPr lang="en-GB" sz="1400" u="sng" dirty="0" smtClean="0"/>
              <a:t>Science:</a:t>
            </a:r>
          </a:p>
          <a:p>
            <a:pPr algn="l"/>
            <a:r>
              <a:rPr lang="en-GB" sz="1400" dirty="0" smtClean="0"/>
              <a:t>Name the actual and expected scientific principles involved.</a:t>
            </a:r>
          </a:p>
          <a:p>
            <a:pPr algn="l"/>
            <a:endParaRPr lang="en-GB" sz="1400" u="sng" dirty="0" smtClean="0"/>
          </a:p>
          <a:p>
            <a:pPr algn="l"/>
            <a:r>
              <a:rPr lang="en-GB" sz="1400" u="sng" dirty="0" smtClean="0"/>
              <a:t>Technology:</a:t>
            </a:r>
          </a:p>
          <a:p>
            <a:pPr algn="l"/>
            <a:r>
              <a:rPr lang="en-GB" sz="1400" dirty="0" smtClean="0"/>
              <a:t>Describe the technological development ,  the actual practical application of science now and expected.</a:t>
            </a:r>
          </a:p>
          <a:p>
            <a:pPr algn="l"/>
            <a:endParaRPr lang="en-GB" sz="1400" u="sng" dirty="0" smtClean="0"/>
          </a:p>
          <a:p>
            <a:pPr algn="l"/>
            <a:r>
              <a:rPr lang="en-GB" sz="1400" u="sng" dirty="0" smtClean="0"/>
              <a:t>Market:</a:t>
            </a:r>
          </a:p>
          <a:p>
            <a:pPr algn="l"/>
            <a:r>
              <a:rPr lang="en-GB" sz="1400" dirty="0" smtClean="0"/>
              <a:t>Name the relationships between producers and consumers (a-b) that benefit from the system, now and expected</a:t>
            </a:r>
          </a:p>
          <a:p>
            <a:pPr algn="l"/>
            <a:endParaRPr lang="en-GB" sz="1400" dirty="0" smtClean="0"/>
          </a:p>
          <a:p>
            <a:pPr algn="l"/>
            <a:r>
              <a:rPr lang="en-GB" sz="1400" u="sng" dirty="0" smtClean="0"/>
              <a:t>Impact:</a:t>
            </a:r>
          </a:p>
          <a:p>
            <a:pPr algn="l"/>
            <a:r>
              <a:rPr lang="en-GB" sz="1400" dirty="0" smtClean="0"/>
              <a:t>Name the consequences of the emergent system </a:t>
            </a:r>
            <a:r>
              <a:rPr lang="en-GB" sz="1400" dirty="0" err="1" smtClean="0"/>
              <a:t>behavior</a:t>
            </a:r>
            <a:r>
              <a:rPr lang="en-GB" sz="1400" dirty="0" smtClean="0"/>
              <a:t>, positive and negative</a:t>
            </a:r>
          </a:p>
          <a:p>
            <a:pPr algn="l"/>
            <a:endParaRPr lang="en-GB" sz="1400" dirty="0" smtClean="0"/>
          </a:p>
          <a:p>
            <a:pPr algn="l"/>
            <a:endParaRPr lang="en-GB" sz="1400" dirty="0" smtClean="0"/>
          </a:p>
        </p:txBody>
      </p:sp>
    </p:spTree>
    <p:extLst>
      <p:ext uri="{BB962C8B-B14F-4D97-AF65-F5344CB8AC3E}">
        <p14:creationId xmlns:p14="http://schemas.microsoft.com/office/powerpoint/2010/main" val="1254331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30" name="Title 29"/>
          <p:cNvSpPr>
            <a:spLocks noGrp="1"/>
          </p:cNvSpPr>
          <p:nvPr>
            <p:ph type="title"/>
          </p:nvPr>
        </p:nvSpPr>
        <p:spPr>
          <a:xfrm>
            <a:off x="1043608" y="-2963"/>
            <a:ext cx="5832648" cy="274274"/>
          </a:xfrm>
        </p:spPr>
        <p:txBody>
          <a:bodyPr wrap="none">
            <a:noAutofit/>
          </a:bodyPr>
          <a:lstStyle/>
          <a:p>
            <a:pPr algn="l"/>
            <a:r>
              <a:rPr lang="en-GB" sz="1600" dirty="0" smtClean="0">
                <a:solidFill>
                  <a:srgbClr val="002060"/>
                </a:solidFill>
              </a:rPr>
              <a:t>Healthy self-organizing systems – a novel approach for prevention and treatment of infections</a:t>
            </a:r>
            <a:endParaRPr lang="en-GB" sz="1600" dirty="0">
              <a:solidFill>
                <a:srgbClr val="002060"/>
              </a:solidFill>
            </a:endParaRPr>
          </a:p>
        </p:txBody>
      </p:sp>
      <p:sp>
        <p:nvSpPr>
          <p:cNvPr id="31" name="TextBox 30"/>
          <p:cNvSpPr txBox="1"/>
          <p:nvPr/>
        </p:nvSpPr>
        <p:spPr>
          <a:xfrm>
            <a:off x="4485291" y="1005036"/>
            <a:ext cx="1811000" cy="288147"/>
          </a:xfrm>
          <a:prstGeom prst="rect">
            <a:avLst/>
          </a:prstGeom>
          <a:noFill/>
          <a:effectLst>
            <a:outerShdw blurRad="50800" dist="38100" dir="5400000" sx="112000" sy="112000" algn="t" rotWithShape="0">
              <a:schemeClr val="tx1">
                <a:lumMod val="95000"/>
                <a:lumOff val="5000"/>
                <a:alpha val="52000"/>
              </a:schemeClr>
            </a:outerShdw>
          </a:effectLst>
        </p:spPr>
        <p:txBody>
          <a:bodyPr wrap="none" lIns="36000" tIns="36000" rIns="36000" bIns="36000" rtlCol="0">
            <a:spAutoFit/>
          </a:bodyPr>
          <a:lstStyle/>
          <a:p>
            <a:r>
              <a:rPr lang="en-GB" sz="1400" dirty="0" smtClean="0">
                <a:solidFill>
                  <a:srgbClr val="FF0000"/>
                </a:solidFill>
              </a:rPr>
              <a:t>Prevention</a:t>
            </a:r>
            <a:r>
              <a:rPr lang="en-GB" sz="1400" dirty="0" smtClean="0"/>
              <a:t> of infections</a:t>
            </a:r>
            <a:endParaRPr lang="en-GB" sz="1400" dirty="0"/>
          </a:p>
        </p:txBody>
      </p:sp>
      <p:sp>
        <p:nvSpPr>
          <p:cNvPr id="2" name="TextBox 1"/>
          <p:cNvSpPr txBox="1"/>
          <p:nvPr/>
        </p:nvSpPr>
        <p:spPr>
          <a:xfrm>
            <a:off x="2123728" y="4298294"/>
            <a:ext cx="1615045" cy="276999"/>
          </a:xfrm>
          <a:prstGeom prst="rect">
            <a:avLst/>
          </a:prstGeom>
          <a:noFill/>
        </p:spPr>
        <p:txBody>
          <a:bodyPr wrap="square" rtlCol="0">
            <a:spAutoFit/>
          </a:bodyPr>
          <a:lstStyle/>
          <a:p>
            <a:r>
              <a:rPr lang="en-GB" sz="1200" dirty="0" smtClean="0">
                <a:solidFill>
                  <a:srgbClr val="FF0000"/>
                </a:solidFill>
              </a:rPr>
              <a:t>Systems Biology</a:t>
            </a:r>
          </a:p>
        </p:txBody>
      </p:sp>
      <p:sp>
        <p:nvSpPr>
          <p:cNvPr id="3" name="Rectangle 2"/>
          <p:cNvSpPr/>
          <p:nvPr/>
        </p:nvSpPr>
        <p:spPr>
          <a:xfrm>
            <a:off x="93336" y="4215889"/>
            <a:ext cx="835870" cy="276999"/>
          </a:xfrm>
          <a:prstGeom prst="rect">
            <a:avLst/>
          </a:prstGeom>
        </p:spPr>
        <p:txBody>
          <a:bodyPr wrap="none">
            <a:spAutoFit/>
          </a:bodyPr>
          <a:lstStyle/>
          <a:p>
            <a:pPr lvl="0"/>
            <a:r>
              <a:rPr lang="en-GB" sz="1200" dirty="0" smtClean="0">
                <a:solidFill>
                  <a:prstClr val="black"/>
                </a:solidFill>
              </a:rPr>
              <a:t>Pathogens</a:t>
            </a:r>
            <a:endParaRPr lang="en-GB" sz="1200" dirty="0">
              <a:solidFill>
                <a:prstClr val="black"/>
              </a:solidFill>
            </a:endParaRPr>
          </a:p>
        </p:txBody>
      </p:sp>
      <p:sp>
        <p:nvSpPr>
          <p:cNvPr id="4" name="Rectangle 3"/>
          <p:cNvSpPr/>
          <p:nvPr/>
        </p:nvSpPr>
        <p:spPr>
          <a:xfrm>
            <a:off x="93336" y="4575293"/>
            <a:ext cx="1507464" cy="276999"/>
          </a:xfrm>
          <a:prstGeom prst="rect">
            <a:avLst/>
          </a:prstGeom>
        </p:spPr>
        <p:txBody>
          <a:bodyPr wrap="none">
            <a:spAutoFit/>
          </a:bodyPr>
          <a:lstStyle/>
          <a:p>
            <a:pPr lvl="0"/>
            <a:r>
              <a:rPr lang="en-GB" sz="1200" dirty="0">
                <a:solidFill>
                  <a:prstClr val="black"/>
                </a:solidFill>
              </a:rPr>
              <a:t>Intestinal community</a:t>
            </a:r>
          </a:p>
        </p:txBody>
      </p:sp>
      <p:sp>
        <p:nvSpPr>
          <p:cNvPr id="5" name="Rectangle 4"/>
          <p:cNvSpPr/>
          <p:nvPr/>
        </p:nvSpPr>
        <p:spPr>
          <a:xfrm>
            <a:off x="93336" y="4395591"/>
            <a:ext cx="1627946" cy="276999"/>
          </a:xfrm>
          <a:prstGeom prst="rect">
            <a:avLst/>
          </a:prstGeom>
        </p:spPr>
        <p:txBody>
          <a:bodyPr wrap="none">
            <a:spAutoFit/>
          </a:bodyPr>
          <a:lstStyle/>
          <a:p>
            <a:pPr lvl="0"/>
            <a:r>
              <a:rPr lang="en-GB" sz="1200" dirty="0" smtClean="0">
                <a:solidFill>
                  <a:prstClr val="black"/>
                </a:solidFill>
              </a:rPr>
              <a:t>Host (</a:t>
            </a:r>
            <a:r>
              <a:rPr lang="en-GB" sz="1200" dirty="0" err="1" smtClean="0">
                <a:solidFill>
                  <a:prstClr val="black"/>
                </a:solidFill>
              </a:rPr>
              <a:t>patho</a:t>
            </a:r>
            <a:r>
              <a:rPr lang="en-GB" sz="1200" dirty="0" smtClean="0">
                <a:solidFill>
                  <a:prstClr val="black"/>
                </a:solidFill>
              </a:rPr>
              <a:t>)physiology</a:t>
            </a:r>
            <a:endParaRPr lang="en-GB" sz="1200" dirty="0">
              <a:solidFill>
                <a:prstClr val="black"/>
              </a:solidFill>
            </a:endParaRPr>
          </a:p>
        </p:txBody>
      </p:sp>
      <p:sp>
        <p:nvSpPr>
          <p:cNvPr id="7" name="Right Brace 6"/>
          <p:cNvSpPr/>
          <p:nvPr/>
        </p:nvSpPr>
        <p:spPr>
          <a:xfrm>
            <a:off x="1619672" y="4231984"/>
            <a:ext cx="217145" cy="8532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200"/>
          </a:p>
        </p:txBody>
      </p:sp>
      <p:sp>
        <p:nvSpPr>
          <p:cNvPr id="11" name="TextBox 10"/>
          <p:cNvSpPr txBox="1"/>
          <p:nvPr/>
        </p:nvSpPr>
        <p:spPr>
          <a:xfrm>
            <a:off x="2659959" y="3440033"/>
            <a:ext cx="2897460" cy="276999"/>
          </a:xfrm>
          <a:prstGeom prst="rect">
            <a:avLst/>
          </a:prstGeom>
          <a:noFill/>
        </p:spPr>
        <p:txBody>
          <a:bodyPr wrap="none" rtlCol="0">
            <a:spAutoFit/>
          </a:bodyPr>
          <a:lstStyle/>
          <a:p>
            <a:r>
              <a:rPr lang="en-GB" sz="1200" i="1" dirty="0" smtClean="0"/>
              <a:t>In vitro</a:t>
            </a:r>
            <a:r>
              <a:rPr lang="en-GB" sz="1200" dirty="0" smtClean="0"/>
              <a:t> screening models-  natural products</a:t>
            </a:r>
            <a:endParaRPr lang="en-GB" sz="1200" i="1" dirty="0"/>
          </a:p>
        </p:txBody>
      </p:sp>
      <p:sp>
        <p:nvSpPr>
          <p:cNvPr id="12" name="TextBox 11"/>
          <p:cNvSpPr txBox="1"/>
          <p:nvPr/>
        </p:nvSpPr>
        <p:spPr>
          <a:xfrm>
            <a:off x="4281993" y="4335487"/>
            <a:ext cx="2550853" cy="461665"/>
          </a:xfrm>
          <a:prstGeom prst="rect">
            <a:avLst/>
          </a:prstGeom>
          <a:noFill/>
        </p:spPr>
        <p:txBody>
          <a:bodyPr wrap="square" rtlCol="0">
            <a:spAutoFit/>
          </a:bodyPr>
          <a:lstStyle/>
          <a:p>
            <a:r>
              <a:rPr lang="en-GB" sz="1200" dirty="0" smtClean="0"/>
              <a:t>Interventions on resilience and emergent behaviour pathogens</a:t>
            </a:r>
            <a:endParaRPr lang="en-GB" sz="1200" dirty="0"/>
          </a:p>
        </p:txBody>
      </p:sp>
      <p:sp>
        <p:nvSpPr>
          <p:cNvPr id="8" name="Rectangle 7"/>
          <p:cNvSpPr/>
          <p:nvPr/>
        </p:nvSpPr>
        <p:spPr>
          <a:xfrm>
            <a:off x="3459152" y="3670905"/>
            <a:ext cx="1299074" cy="276999"/>
          </a:xfrm>
          <a:prstGeom prst="rect">
            <a:avLst/>
          </a:prstGeom>
        </p:spPr>
        <p:txBody>
          <a:bodyPr wrap="none">
            <a:spAutoFit/>
          </a:bodyPr>
          <a:lstStyle/>
          <a:p>
            <a:r>
              <a:rPr lang="en-GB" sz="1200" i="1" dirty="0">
                <a:solidFill>
                  <a:prstClr val="black"/>
                </a:solidFill>
              </a:rPr>
              <a:t>In </a:t>
            </a:r>
            <a:r>
              <a:rPr lang="en-GB" sz="1200" i="1" dirty="0" err="1">
                <a:solidFill>
                  <a:prstClr val="black"/>
                </a:solidFill>
              </a:rPr>
              <a:t>silico</a:t>
            </a:r>
            <a:r>
              <a:rPr lang="en-GB" sz="1200" i="1" dirty="0">
                <a:solidFill>
                  <a:prstClr val="black"/>
                </a:solidFill>
              </a:rPr>
              <a:t> </a:t>
            </a:r>
            <a:r>
              <a:rPr lang="en-GB" sz="1200" dirty="0" err="1">
                <a:solidFill>
                  <a:prstClr val="black"/>
                </a:solidFill>
              </a:rPr>
              <a:t>modeling</a:t>
            </a:r>
            <a:r>
              <a:rPr lang="en-GB" sz="1200" dirty="0">
                <a:solidFill>
                  <a:prstClr val="black"/>
                </a:solidFill>
              </a:rPr>
              <a:t> </a:t>
            </a:r>
            <a:endParaRPr lang="en-GB" dirty="0"/>
          </a:p>
        </p:txBody>
      </p:sp>
      <p:sp>
        <p:nvSpPr>
          <p:cNvPr id="17" name="TextBox 16"/>
          <p:cNvSpPr txBox="1"/>
          <p:nvPr/>
        </p:nvSpPr>
        <p:spPr>
          <a:xfrm>
            <a:off x="6444208" y="3174839"/>
            <a:ext cx="1944215" cy="461665"/>
          </a:xfrm>
          <a:prstGeom prst="rect">
            <a:avLst/>
          </a:prstGeom>
          <a:noFill/>
        </p:spPr>
        <p:txBody>
          <a:bodyPr wrap="square" rtlCol="0">
            <a:spAutoFit/>
          </a:bodyPr>
          <a:lstStyle/>
          <a:p>
            <a:r>
              <a:rPr lang="en-GB" sz="1200" i="1" dirty="0" smtClean="0">
                <a:solidFill>
                  <a:srgbClr val="FF0000"/>
                </a:solidFill>
              </a:rPr>
              <a:t>In vivo </a:t>
            </a:r>
            <a:r>
              <a:rPr lang="en-GB" sz="1200" dirty="0">
                <a:solidFill>
                  <a:srgbClr val="FF0000"/>
                </a:solidFill>
              </a:rPr>
              <a:t>c</a:t>
            </a:r>
            <a:r>
              <a:rPr lang="en-GB" sz="1200" dirty="0" smtClean="0">
                <a:solidFill>
                  <a:srgbClr val="FF0000"/>
                </a:solidFill>
              </a:rPr>
              <a:t>hallenge interventions infections</a:t>
            </a:r>
            <a:endParaRPr lang="en-GB" sz="1200" dirty="0">
              <a:solidFill>
                <a:srgbClr val="FF0000"/>
              </a:solidFill>
            </a:endParaRPr>
          </a:p>
        </p:txBody>
      </p:sp>
      <p:sp>
        <p:nvSpPr>
          <p:cNvPr id="18" name="TextBox 17"/>
          <p:cNvSpPr txBox="1"/>
          <p:nvPr/>
        </p:nvSpPr>
        <p:spPr>
          <a:xfrm>
            <a:off x="370496" y="3139364"/>
            <a:ext cx="1654620" cy="276999"/>
          </a:xfrm>
          <a:prstGeom prst="rect">
            <a:avLst/>
          </a:prstGeom>
          <a:noFill/>
        </p:spPr>
        <p:txBody>
          <a:bodyPr wrap="none" rtlCol="0">
            <a:spAutoFit/>
          </a:bodyPr>
          <a:lstStyle/>
          <a:p>
            <a:r>
              <a:rPr lang="en-GB" sz="1200" dirty="0" smtClean="0">
                <a:solidFill>
                  <a:srgbClr val="FF0000"/>
                </a:solidFill>
              </a:rPr>
              <a:t>Molecular microbiology</a:t>
            </a:r>
            <a:endParaRPr lang="en-GB" sz="1200" dirty="0">
              <a:solidFill>
                <a:srgbClr val="FF0000"/>
              </a:solidFill>
            </a:endParaRPr>
          </a:p>
        </p:txBody>
      </p:sp>
      <p:sp>
        <p:nvSpPr>
          <p:cNvPr id="19" name="TextBox 18"/>
          <p:cNvSpPr txBox="1"/>
          <p:nvPr/>
        </p:nvSpPr>
        <p:spPr>
          <a:xfrm>
            <a:off x="3310274" y="3152001"/>
            <a:ext cx="1744132" cy="276999"/>
          </a:xfrm>
          <a:prstGeom prst="rect">
            <a:avLst/>
          </a:prstGeom>
          <a:noFill/>
        </p:spPr>
        <p:txBody>
          <a:bodyPr wrap="none" rtlCol="0">
            <a:spAutoFit/>
          </a:bodyPr>
          <a:lstStyle/>
          <a:p>
            <a:r>
              <a:rPr lang="en-GB" sz="1200" dirty="0" smtClean="0">
                <a:solidFill>
                  <a:srgbClr val="FF0000"/>
                </a:solidFill>
              </a:rPr>
              <a:t>Systems biology &amp; </a:t>
            </a:r>
            <a:r>
              <a:rPr lang="en-GB" sz="1200" dirty="0" err="1" smtClean="0">
                <a:solidFill>
                  <a:srgbClr val="FF0000"/>
                </a:solidFill>
              </a:rPr>
              <a:t>Omics</a:t>
            </a:r>
            <a:endParaRPr lang="en-GB" sz="1200" dirty="0">
              <a:solidFill>
                <a:srgbClr val="FF0000"/>
              </a:solidFill>
            </a:endParaRPr>
          </a:p>
        </p:txBody>
      </p:sp>
      <p:sp>
        <p:nvSpPr>
          <p:cNvPr id="23" name="TextBox 22"/>
          <p:cNvSpPr txBox="1"/>
          <p:nvPr/>
        </p:nvSpPr>
        <p:spPr>
          <a:xfrm>
            <a:off x="6444208" y="3636504"/>
            <a:ext cx="1891993" cy="276999"/>
          </a:xfrm>
          <a:prstGeom prst="rect">
            <a:avLst/>
          </a:prstGeom>
          <a:noFill/>
        </p:spPr>
        <p:txBody>
          <a:bodyPr wrap="none" rtlCol="0">
            <a:spAutoFit/>
          </a:bodyPr>
          <a:lstStyle/>
          <a:p>
            <a:r>
              <a:rPr lang="en-GB" sz="1200" dirty="0" smtClean="0"/>
              <a:t>Ingredient library screening</a:t>
            </a:r>
            <a:endParaRPr lang="en-GB" sz="1200" dirty="0"/>
          </a:p>
        </p:txBody>
      </p:sp>
      <p:sp>
        <p:nvSpPr>
          <p:cNvPr id="27" name="TextBox 26"/>
          <p:cNvSpPr txBox="1"/>
          <p:nvPr/>
        </p:nvSpPr>
        <p:spPr>
          <a:xfrm>
            <a:off x="3995936" y="2278611"/>
            <a:ext cx="1123513" cy="276999"/>
          </a:xfrm>
          <a:prstGeom prst="rect">
            <a:avLst/>
          </a:prstGeom>
          <a:noFill/>
        </p:spPr>
        <p:txBody>
          <a:bodyPr wrap="none" rtlCol="0">
            <a:spAutoFit/>
          </a:bodyPr>
          <a:lstStyle/>
          <a:p>
            <a:r>
              <a:rPr lang="en-GB" sz="1200" dirty="0" smtClean="0"/>
              <a:t>Food/Nutrition</a:t>
            </a:r>
            <a:endParaRPr lang="en-GB" sz="1200" dirty="0"/>
          </a:p>
        </p:txBody>
      </p:sp>
      <p:sp>
        <p:nvSpPr>
          <p:cNvPr id="29" name="TextBox 28"/>
          <p:cNvSpPr txBox="1"/>
          <p:nvPr/>
        </p:nvSpPr>
        <p:spPr>
          <a:xfrm>
            <a:off x="1128197" y="1855624"/>
            <a:ext cx="1876604" cy="276999"/>
          </a:xfrm>
          <a:prstGeom prst="rect">
            <a:avLst/>
          </a:prstGeom>
          <a:noFill/>
        </p:spPr>
        <p:txBody>
          <a:bodyPr wrap="none" rtlCol="0">
            <a:spAutoFit/>
          </a:bodyPr>
          <a:lstStyle/>
          <a:p>
            <a:r>
              <a:rPr lang="en-GB" sz="1200" dirty="0" smtClean="0"/>
              <a:t>Animal feed/Cattle farming</a:t>
            </a:r>
            <a:endParaRPr lang="en-GB" sz="1200" dirty="0"/>
          </a:p>
        </p:txBody>
      </p:sp>
      <p:sp>
        <p:nvSpPr>
          <p:cNvPr id="33" name="TextBox 32"/>
          <p:cNvSpPr txBox="1"/>
          <p:nvPr/>
        </p:nvSpPr>
        <p:spPr>
          <a:xfrm>
            <a:off x="3998784" y="1844824"/>
            <a:ext cx="1797352" cy="276999"/>
          </a:xfrm>
          <a:prstGeom prst="rect">
            <a:avLst/>
          </a:prstGeom>
          <a:noFill/>
        </p:spPr>
        <p:txBody>
          <a:bodyPr wrap="none" rtlCol="0">
            <a:spAutoFit/>
          </a:bodyPr>
          <a:lstStyle/>
          <a:p>
            <a:r>
              <a:rPr lang="en-GB" sz="1200" dirty="0" smtClean="0"/>
              <a:t>(Point </a:t>
            </a:r>
            <a:r>
              <a:rPr lang="en-GB" sz="1200" dirty="0"/>
              <a:t>of </a:t>
            </a:r>
            <a:r>
              <a:rPr lang="en-GB" sz="1200" dirty="0" smtClean="0"/>
              <a:t>care) diagnostics</a:t>
            </a:r>
            <a:endParaRPr lang="en-GB" sz="1200" dirty="0"/>
          </a:p>
        </p:txBody>
      </p:sp>
      <p:grpSp>
        <p:nvGrpSpPr>
          <p:cNvPr id="9" name="Group 8"/>
          <p:cNvGrpSpPr/>
          <p:nvPr/>
        </p:nvGrpSpPr>
        <p:grpSpPr>
          <a:xfrm>
            <a:off x="1115616" y="2217378"/>
            <a:ext cx="2265213" cy="419534"/>
            <a:chOff x="1010643" y="1918313"/>
            <a:chExt cx="2265213" cy="419534"/>
          </a:xfrm>
        </p:grpSpPr>
        <p:sp>
          <p:nvSpPr>
            <p:cNvPr id="28" name="TextBox 27"/>
            <p:cNvSpPr txBox="1"/>
            <p:nvPr/>
          </p:nvSpPr>
          <p:spPr>
            <a:xfrm>
              <a:off x="1010643" y="1918313"/>
              <a:ext cx="1435201" cy="276999"/>
            </a:xfrm>
            <a:prstGeom prst="rect">
              <a:avLst/>
            </a:prstGeom>
            <a:noFill/>
          </p:spPr>
          <p:txBody>
            <a:bodyPr wrap="none" rtlCol="0">
              <a:spAutoFit/>
            </a:bodyPr>
            <a:lstStyle/>
            <a:p>
              <a:r>
                <a:rPr lang="en-GB" sz="1200" dirty="0" err="1" smtClean="0"/>
                <a:t>Pharma</a:t>
              </a:r>
              <a:r>
                <a:rPr lang="en-GB" sz="1200" dirty="0" smtClean="0"/>
                <a:t> - antibiotics</a:t>
              </a:r>
              <a:endParaRPr lang="en-GB" sz="1200" dirty="0"/>
            </a:p>
          </p:txBody>
        </p:sp>
        <p:sp>
          <p:nvSpPr>
            <p:cNvPr id="35" name="TextBox 34"/>
            <p:cNvSpPr txBox="1"/>
            <p:nvPr/>
          </p:nvSpPr>
          <p:spPr>
            <a:xfrm>
              <a:off x="1505435" y="2060848"/>
              <a:ext cx="1770421" cy="276999"/>
            </a:xfrm>
            <a:prstGeom prst="rect">
              <a:avLst/>
            </a:prstGeom>
            <a:noFill/>
          </p:spPr>
          <p:txBody>
            <a:bodyPr wrap="none" rtlCol="0">
              <a:spAutoFit/>
            </a:bodyPr>
            <a:lstStyle/>
            <a:p>
              <a:r>
                <a:rPr lang="en-GB" sz="1200" dirty="0" smtClean="0"/>
                <a:t>- Combinatorial therapies</a:t>
              </a:r>
              <a:endParaRPr lang="en-GB" sz="1200" dirty="0"/>
            </a:p>
          </p:txBody>
        </p:sp>
      </p:grpSp>
      <p:sp>
        <p:nvSpPr>
          <p:cNvPr id="37" name="Rectangle 36"/>
          <p:cNvSpPr/>
          <p:nvPr/>
        </p:nvSpPr>
        <p:spPr>
          <a:xfrm>
            <a:off x="93336" y="4934696"/>
            <a:ext cx="797078" cy="276999"/>
          </a:xfrm>
          <a:prstGeom prst="rect">
            <a:avLst/>
          </a:prstGeom>
        </p:spPr>
        <p:txBody>
          <a:bodyPr wrap="none">
            <a:spAutoFit/>
          </a:bodyPr>
          <a:lstStyle/>
          <a:p>
            <a:pPr lvl="0"/>
            <a:r>
              <a:rPr lang="en-GB" sz="1200" dirty="0" smtClean="0">
                <a:solidFill>
                  <a:prstClr val="black"/>
                </a:solidFill>
              </a:rPr>
              <a:t>Infections</a:t>
            </a:r>
            <a:endParaRPr lang="en-GB" sz="1200" dirty="0">
              <a:solidFill>
                <a:prstClr val="black"/>
              </a:solidFill>
            </a:endParaRPr>
          </a:p>
        </p:txBody>
      </p:sp>
      <p:sp>
        <p:nvSpPr>
          <p:cNvPr id="38" name="Rectangle 37"/>
          <p:cNvSpPr/>
          <p:nvPr/>
        </p:nvSpPr>
        <p:spPr>
          <a:xfrm>
            <a:off x="93336" y="4754995"/>
            <a:ext cx="1453603" cy="276999"/>
          </a:xfrm>
          <a:prstGeom prst="rect">
            <a:avLst/>
          </a:prstGeom>
        </p:spPr>
        <p:txBody>
          <a:bodyPr wrap="none">
            <a:spAutoFit/>
          </a:bodyPr>
          <a:lstStyle/>
          <a:p>
            <a:pPr lvl="0"/>
            <a:r>
              <a:rPr lang="en-GB" sz="1200" dirty="0" smtClean="0">
                <a:solidFill>
                  <a:prstClr val="black"/>
                </a:solidFill>
              </a:rPr>
              <a:t>Antibiotic resistance</a:t>
            </a:r>
            <a:endParaRPr lang="en-GB" sz="1200" dirty="0">
              <a:solidFill>
                <a:prstClr val="black"/>
              </a:solidFill>
            </a:endParaRPr>
          </a:p>
        </p:txBody>
      </p:sp>
      <p:sp>
        <p:nvSpPr>
          <p:cNvPr id="40" name="TextBox 39"/>
          <p:cNvSpPr txBox="1"/>
          <p:nvPr/>
        </p:nvSpPr>
        <p:spPr>
          <a:xfrm>
            <a:off x="2812890" y="603933"/>
            <a:ext cx="2591598" cy="288147"/>
          </a:xfrm>
          <a:prstGeom prst="rect">
            <a:avLst/>
          </a:prstGeom>
          <a:noFill/>
          <a:effectLst>
            <a:outerShdw blurRad="50800" dist="38100" dir="5400000" sx="112000" sy="112000" algn="t" rotWithShape="0">
              <a:schemeClr val="tx1">
                <a:lumMod val="95000"/>
                <a:lumOff val="5000"/>
                <a:alpha val="52000"/>
              </a:schemeClr>
            </a:outerShdw>
          </a:effectLst>
        </p:spPr>
        <p:txBody>
          <a:bodyPr wrap="none" lIns="36000" tIns="36000" rIns="36000" bIns="36000" rtlCol="0">
            <a:spAutoFit/>
          </a:bodyPr>
          <a:lstStyle/>
          <a:p>
            <a:r>
              <a:rPr lang="en-GB" sz="1400" dirty="0" smtClean="0">
                <a:solidFill>
                  <a:srgbClr val="FF0000"/>
                </a:solidFill>
              </a:rPr>
              <a:t>Solving </a:t>
            </a:r>
            <a:r>
              <a:rPr lang="en-GB" sz="1400" dirty="0" smtClean="0"/>
              <a:t>antibiotic resistance threat</a:t>
            </a:r>
            <a:endParaRPr lang="en-GB" sz="1400" dirty="0"/>
          </a:p>
        </p:txBody>
      </p:sp>
      <p:sp>
        <p:nvSpPr>
          <p:cNvPr id="41" name="TextBox 40"/>
          <p:cNvSpPr txBox="1"/>
          <p:nvPr/>
        </p:nvSpPr>
        <p:spPr>
          <a:xfrm>
            <a:off x="1880225" y="980728"/>
            <a:ext cx="1701867" cy="288147"/>
          </a:xfrm>
          <a:prstGeom prst="rect">
            <a:avLst/>
          </a:prstGeom>
          <a:noFill/>
          <a:effectLst>
            <a:outerShdw blurRad="50800" dist="38100" dir="5400000" sx="112000" sy="112000" algn="t" rotWithShape="0">
              <a:schemeClr val="tx1">
                <a:lumMod val="95000"/>
                <a:lumOff val="5000"/>
                <a:alpha val="52000"/>
              </a:schemeClr>
            </a:outerShdw>
          </a:effectLst>
        </p:spPr>
        <p:txBody>
          <a:bodyPr wrap="none" lIns="36000" tIns="36000" rIns="36000" bIns="36000" rtlCol="0">
            <a:spAutoFit/>
          </a:bodyPr>
          <a:lstStyle/>
          <a:p>
            <a:r>
              <a:rPr lang="en-GB" sz="1400" dirty="0" smtClean="0">
                <a:solidFill>
                  <a:srgbClr val="FF0000"/>
                </a:solidFill>
              </a:rPr>
              <a:t>Personalized</a:t>
            </a:r>
            <a:r>
              <a:rPr lang="en-GB" sz="1400" dirty="0" smtClean="0"/>
              <a:t> medicine</a:t>
            </a:r>
            <a:endParaRPr lang="en-GB" sz="1400" dirty="0"/>
          </a:p>
        </p:txBody>
      </p:sp>
      <p:sp>
        <p:nvSpPr>
          <p:cNvPr id="44" name="TextBox 43"/>
          <p:cNvSpPr txBox="1"/>
          <p:nvPr/>
        </p:nvSpPr>
        <p:spPr>
          <a:xfrm>
            <a:off x="959251" y="5894263"/>
            <a:ext cx="1537985" cy="276999"/>
          </a:xfrm>
          <a:prstGeom prst="rect">
            <a:avLst/>
          </a:prstGeom>
          <a:noFill/>
        </p:spPr>
        <p:txBody>
          <a:bodyPr wrap="none" rtlCol="0">
            <a:spAutoFit/>
          </a:bodyPr>
          <a:lstStyle/>
          <a:p>
            <a:r>
              <a:rPr lang="en-GB" sz="1200" dirty="0" smtClean="0"/>
              <a:t>Medical professionals</a:t>
            </a:r>
            <a:endParaRPr lang="en-GB" sz="1200" dirty="0"/>
          </a:p>
        </p:txBody>
      </p:sp>
      <p:sp>
        <p:nvSpPr>
          <p:cNvPr id="46" name="TextBox 45"/>
          <p:cNvSpPr txBox="1"/>
          <p:nvPr/>
        </p:nvSpPr>
        <p:spPr>
          <a:xfrm>
            <a:off x="971600" y="5578261"/>
            <a:ext cx="1726563" cy="276999"/>
          </a:xfrm>
          <a:prstGeom prst="rect">
            <a:avLst/>
          </a:prstGeom>
          <a:noFill/>
        </p:spPr>
        <p:txBody>
          <a:bodyPr wrap="none" rtlCol="0">
            <a:spAutoFit/>
          </a:bodyPr>
          <a:lstStyle/>
          <a:p>
            <a:r>
              <a:rPr lang="en-GB" sz="1200" dirty="0" smtClean="0"/>
              <a:t>Veterinary professionals</a:t>
            </a:r>
            <a:endParaRPr lang="en-GB" sz="1200" dirty="0"/>
          </a:p>
        </p:txBody>
      </p:sp>
      <p:sp>
        <p:nvSpPr>
          <p:cNvPr id="47" name="TextBox 46"/>
          <p:cNvSpPr txBox="1"/>
          <p:nvPr/>
        </p:nvSpPr>
        <p:spPr>
          <a:xfrm>
            <a:off x="4211960" y="5805264"/>
            <a:ext cx="1545808" cy="276999"/>
          </a:xfrm>
          <a:prstGeom prst="rect">
            <a:avLst/>
          </a:prstGeom>
          <a:noFill/>
        </p:spPr>
        <p:txBody>
          <a:bodyPr wrap="none" rtlCol="0">
            <a:spAutoFit/>
          </a:bodyPr>
          <a:lstStyle/>
          <a:p>
            <a:r>
              <a:rPr lang="en-GB" sz="1200" dirty="0" smtClean="0"/>
              <a:t>Diagnostic companies</a:t>
            </a:r>
            <a:endParaRPr lang="en-GB" sz="1200" dirty="0"/>
          </a:p>
        </p:txBody>
      </p:sp>
      <p:sp>
        <p:nvSpPr>
          <p:cNvPr id="48" name="TextBox 47"/>
          <p:cNvSpPr txBox="1"/>
          <p:nvPr/>
        </p:nvSpPr>
        <p:spPr>
          <a:xfrm>
            <a:off x="2870397" y="5456257"/>
            <a:ext cx="1076064" cy="276999"/>
          </a:xfrm>
          <a:prstGeom prst="rect">
            <a:avLst/>
          </a:prstGeom>
          <a:noFill/>
        </p:spPr>
        <p:txBody>
          <a:bodyPr wrap="none" rtlCol="0">
            <a:spAutoFit/>
          </a:bodyPr>
          <a:lstStyle/>
          <a:p>
            <a:r>
              <a:rPr lang="en-GB" sz="1200" dirty="0" smtClean="0"/>
              <a:t>Food industry</a:t>
            </a:r>
            <a:endParaRPr lang="en-GB" sz="1200" dirty="0"/>
          </a:p>
        </p:txBody>
      </p:sp>
      <p:sp>
        <p:nvSpPr>
          <p:cNvPr id="49" name="TextBox 48"/>
          <p:cNvSpPr txBox="1"/>
          <p:nvPr/>
        </p:nvSpPr>
        <p:spPr>
          <a:xfrm>
            <a:off x="2892877" y="6063196"/>
            <a:ext cx="1031051" cy="276999"/>
          </a:xfrm>
          <a:prstGeom prst="rect">
            <a:avLst/>
          </a:prstGeom>
          <a:noFill/>
        </p:spPr>
        <p:txBody>
          <a:bodyPr wrap="none" rtlCol="0">
            <a:spAutoFit/>
          </a:bodyPr>
          <a:lstStyle/>
          <a:p>
            <a:r>
              <a:rPr lang="en-GB" sz="1200" dirty="0" smtClean="0"/>
              <a:t>Feed industry</a:t>
            </a:r>
            <a:endParaRPr lang="en-GB" sz="1200" dirty="0"/>
          </a:p>
        </p:txBody>
      </p:sp>
      <p:sp>
        <p:nvSpPr>
          <p:cNvPr id="50" name="TextBox 49"/>
          <p:cNvSpPr txBox="1"/>
          <p:nvPr/>
        </p:nvSpPr>
        <p:spPr>
          <a:xfrm>
            <a:off x="959251" y="3670904"/>
            <a:ext cx="381002" cy="276999"/>
          </a:xfrm>
          <a:prstGeom prst="rect">
            <a:avLst/>
          </a:prstGeom>
          <a:noFill/>
        </p:spPr>
        <p:txBody>
          <a:bodyPr wrap="none" rtlCol="0">
            <a:spAutoFit/>
          </a:bodyPr>
          <a:lstStyle/>
          <a:p>
            <a:r>
              <a:rPr lang="en-GB" sz="1200" dirty="0" smtClean="0"/>
              <a:t>ICT</a:t>
            </a:r>
            <a:endParaRPr lang="en-GB" sz="1200" dirty="0"/>
          </a:p>
        </p:txBody>
      </p:sp>
      <p:sp>
        <p:nvSpPr>
          <p:cNvPr id="52" name="TextBox 51"/>
          <p:cNvSpPr txBox="1"/>
          <p:nvPr/>
        </p:nvSpPr>
        <p:spPr>
          <a:xfrm>
            <a:off x="3082250" y="5736817"/>
            <a:ext cx="668773" cy="276999"/>
          </a:xfrm>
          <a:prstGeom prst="rect">
            <a:avLst/>
          </a:prstGeom>
          <a:noFill/>
        </p:spPr>
        <p:txBody>
          <a:bodyPr wrap="none" rtlCol="0">
            <a:spAutoFit/>
          </a:bodyPr>
          <a:lstStyle/>
          <a:p>
            <a:r>
              <a:rPr lang="en-GB" sz="1200" dirty="0" err="1" smtClean="0"/>
              <a:t>Pharma</a:t>
            </a:r>
            <a:endParaRPr lang="en-GB" sz="1200" dirty="0"/>
          </a:p>
        </p:txBody>
      </p:sp>
      <p:sp>
        <p:nvSpPr>
          <p:cNvPr id="53" name="TextBox 52"/>
          <p:cNvSpPr txBox="1"/>
          <p:nvPr/>
        </p:nvSpPr>
        <p:spPr>
          <a:xfrm>
            <a:off x="601360" y="3424883"/>
            <a:ext cx="1192891" cy="276999"/>
          </a:xfrm>
          <a:prstGeom prst="rect">
            <a:avLst/>
          </a:prstGeom>
          <a:noFill/>
        </p:spPr>
        <p:txBody>
          <a:bodyPr wrap="none" rtlCol="0">
            <a:spAutoFit/>
          </a:bodyPr>
          <a:lstStyle/>
          <a:p>
            <a:r>
              <a:rPr lang="en-GB" sz="1200" dirty="0" smtClean="0"/>
              <a:t>nanotechnology</a:t>
            </a:r>
            <a:endParaRPr lang="en-GB" sz="1200" dirty="0"/>
          </a:p>
        </p:txBody>
      </p:sp>
      <p:sp>
        <p:nvSpPr>
          <p:cNvPr id="55" name="TextBox 54"/>
          <p:cNvSpPr txBox="1"/>
          <p:nvPr/>
        </p:nvSpPr>
        <p:spPr>
          <a:xfrm>
            <a:off x="2123728" y="4658584"/>
            <a:ext cx="1615045" cy="276999"/>
          </a:xfrm>
          <a:prstGeom prst="rect">
            <a:avLst/>
          </a:prstGeom>
          <a:noFill/>
        </p:spPr>
        <p:txBody>
          <a:bodyPr wrap="square" rtlCol="0">
            <a:spAutoFit/>
          </a:bodyPr>
          <a:lstStyle/>
          <a:p>
            <a:r>
              <a:rPr lang="en-GB" sz="1200" dirty="0" smtClean="0">
                <a:solidFill>
                  <a:srgbClr val="FF0000"/>
                </a:solidFill>
              </a:rPr>
              <a:t>Sciences of Health</a:t>
            </a:r>
          </a:p>
        </p:txBody>
      </p:sp>
    </p:spTree>
    <p:extLst>
      <p:ext uri="{BB962C8B-B14F-4D97-AF65-F5344CB8AC3E}">
        <p14:creationId xmlns:p14="http://schemas.microsoft.com/office/powerpoint/2010/main" val="1000294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229600" cy="380480"/>
          </a:xfrm>
        </p:spPr>
        <p:txBody>
          <a:bodyPr lIns="36000" tIns="36000" rIns="36000" bIns="36000" anchor="t" anchorCtr="0">
            <a:spAutoFit/>
          </a:bodyPr>
          <a:lstStyle/>
          <a:p>
            <a:pPr algn="l"/>
            <a:r>
              <a:rPr lang="en-GB" sz="2000" dirty="0" smtClean="0"/>
              <a:t>System-name</a:t>
            </a:r>
            <a:endParaRPr lang="en-GB" sz="2000" dirty="0"/>
          </a:p>
        </p:txBody>
      </p:sp>
      <p:graphicFrame>
        <p:nvGraphicFramePr>
          <p:cNvPr id="5" name="Table 4"/>
          <p:cNvGraphicFramePr>
            <a:graphicFrameLocks noGrp="1"/>
          </p:cNvGraphicFramePr>
          <p:nvPr>
            <p:extLst>
              <p:ext uri="{D42A27DB-BD31-4B8C-83A1-F6EECF244321}">
                <p14:modId xmlns:p14="http://schemas.microsoft.com/office/powerpoint/2010/main" val="3249043351"/>
              </p:ext>
            </p:extLst>
          </p:nvPr>
        </p:nvGraphicFramePr>
        <p:xfrm>
          <a:off x="251520" y="692696"/>
          <a:ext cx="8712968" cy="5688966"/>
        </p:xfrm>
        <a:graphic>
          <a:graphicData uri="http://schemas.openxmlformats.org/drawingml/2006/table">
            <a:tbl>
              <a:tblPr firstRow="1" bandRow="1">
                <a:tableStyleId>{69CF1AB2-1976-4502-BF36-3FF5EA218861}</a:tableStyleId>
              </a:tblPr>
              <a:tblGrid>
                <a:gridCol w="2390284"/>
                <a:gridCol w="6322684"/>
              </a:tblGrid>
              <a:tr h="738082">
                <a:tc>
                  <a:txBody>
                    <a:bodyPr/>
                    <a:lstStyle/>
                    <a:p>
                      <a:r>
                        <a:rPr lang="en-GB" sz="1400" dirty="0" smtClean="0">
                          <a:solidFill>
                            <a:srgbClr val="FF0000"/>
                          </a:solidFill>
                        </a:rPr>
                        <a:t>Obstacle</a:t>
                      </a:r>
                      <a:endParaRPr lang="en-GB" sz="1400" dirty="0">
                        <a:solidFill>
                          <a:srgbClr val="FF0000"/>
                        </a:solidFill>
                      </a:endParaRPr>
                    </a:p>
                  </a:txBody>
                  <a:tcPr/>
                </a:tc>
                <a:tc>
                  <a:txBody>
                    <a:bodyPr/>
                    <a:lstStyle/>
                    <a:p>
                      <a:r>
                        <a:rPr lang="en-GB" sz="1400" dirty="0" smtClean="0"/>
                        <a:t>Mitigation by SOAS principle(s)</a:t>
                      </a:r>
                      <a:endParaRPr lang="en-GB" sz="1400" dirty="0"/>
                    </a:p>
                  </a:txBody>
                  <a:tcPr/>
                </a:tc>
              </a:tr>
              <a:tr h="7380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solidFill>
                            <a:srgbClr val="FF0000"/>
                          </a:solidFill>
                        </a:rPr>
                        <a:t>Integrated description of ‘system’</a:t>
                      </a:r>
                    </a:p>
                  </a:txBody>
                  <a:tcPr/>
                </a:tc>
                <a:tc>
                  <a:txBody>
                    <a:bodyPr/>
                    <a:lstStyle/>
                    <a:p>
                      <a:r>
                        <a:rPr lang="en-GB" sz="1400" dirty="0" smtClean="0"/>
                        <a:t>Integration of host physiology, pathogenic pressure and vulnerability</a:t>
                      </a:r>
                      <a:r>
                        <a:rPr lang="en-GB" sz="1400" baseline="0" dirty="0" smtClean="0"/>
                        <a:t> in network model enables identification is essential to understand emergence of pathogens and antibiotic treatment. This is a shift from the current and failing “wait and cure” approach.</a:t>
                      </a:r>
                      <a:endParaRPr lang="en-GB" sz="1400" dirty="0"/>
                    </a:p>
                  </a:txBody>
                  <a:tcPr/>
                </a:tc>
              </a:tr>
              <a:tr h="7380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i="1" dirty="0" smtClean="0">
                          <a:solidFill>
                            <a:srgbClr val="FF0000"/>
                          </a:solidFill>
                        </a:rPr>
                        <a:t>(In </a:t>
                      </a:r>
                      <a:r>
                        <a:rPr lang="en-GB" sz="1400" i="1" dirty="0" err="1" smtClean="0">
                          <a:solidFill>
                            <a:srgbClr val="FF0000"/>
                          </a:solidFill>
                        </a:rPr>
                        <a:t>silico</a:t>
                      </a:r>
                      <a:r>
                        <a:rPr lang="en-GB" sz="1400" i="1" dirty="0" smtClean="0">
                          <a:solidFill>
                            <a:srgbClr val="FF0000"/>
                          </a:solidFill>
                        </a:rPr>
                        <a:t>) </a:t>
                      </a:r>
                      <a:r>
                        <a:rPr lang="en-GB" sz="1400" dirty="0" smtClean="0">
                          <a:solidFill>
                            <a:srgbClr val="FF0000"/>
                          </a:solidFill>
                        </a:rPr>
                        <a:t>selection </a:t>
                      </a:r>
                      <a:r>
                        <a:rPr lang="en-GB" sz="1400" dirty="0" err="1" smtClean="0">
                          <a:solidFill>
                            <a:srgbClr val="FF0000"/>
                          </a:solidFill>
                        </a:rPr>
                        <a:t>biofunctional</a:t>
                      </a:r>
                      <a:r>
                        <a:rPr lang="en-GB" sz="1400" dirty="0" smtClean="0">
                          <a:solidFill>
                            <a:srgbClr val="FF0000"/>
                          </a:solidFill>
                        </a:rPr>
                        <a:t> agents</a:t>
                      </a:r>
                      <a:endParaRPr lang="en-GB" sz="1400" i="1" dirty="0" smtClean="0">
                        <a:solidFill>
                          <a:srgbClr val="FF0000"/>
                        </a:solidFill>
                      </a:endParaRPr>
                    </a:p>
                  </a:txBody>
                  <a:tcPr/>
                </a:tc>
                <a:tc>
                  <a:txBody>
                    <a:bodyPr/>
                    <a:lstStyle/>
                    <a:p>
                      <a:r>
                        <a:rPr lang="en-GB" sz="1400" dirty="0" smtClean="0"/>
                        <a:t>Pre-selection of bio-functional ingredients is</a:t>
                      </a:r>
                      <a:r>
                        <a:rPr lang="en-GB" sz="1400" baseline="0" dirty="0" smtClean="0"/>
                        <a:t> essential for cost-effective development of novel treatments. Since antibiotic development pipelines have dried out, a systems biology network approach enables identification of weak spots and allows development of solutions that sustain biological network complexity and resilience.</a:t>
                      </a:r>
                      <a:endParaRPr lang="en-GB" sz="1400" dirty="0"/>
                    </a:p>
                  </a:txBody>
                  <a:tcPr/>
                </a:tc>
              </a:tr>
              <a:tr h="738082">
                <a:tc>
                  <a:txBody>
                    <a:bodyPr/>
                    <a:lstStyle/>
                    <a:p>
                      <a:r>
                        <a:rPr lang="en-GB" sz="1400" dirty="0" smtClean="0">
                          <a:solidFill>
                            <a:srgbClr val="FF0000"/>
                          </a:solidFill>
                        </a:rPr>
                        <a:t>diagnostics</a:t>
                      </a:r>
                      <a:endParaRPr lang="en-GB" sz="1400" dirty="0"/>
                    </a:p>
                  </a:txBody>
                  <a:tcPr/>
                </a:tc>
                <a:tc>
                  <a:txBody>
                    <a:bodyPr/>
                    <a:lstStyle/>
                    <a:p>
                      <a:r>
                        <a:rPr lang="en-GB" sz="1400" dirty="0" smtClean="0"/>
                        <a:t>Better diagnostics based on the whole biological</a:t>
                      </a:r>
                      <a:r>
                        <a:rPr lang="en-GB" sz="1400" baseline="0" dirty="0" smtClean="0"/>
                        <a:t> system is essential to evaluate interventions but also to link status to cure or prevention. These novel diagnostics integrate multiple levels of data, including lifestyle, genetic predisposition and infectious pressure from environment. Diagnostics are not aiming at identification of threats but also aiming at identification of intrinsic resilience. These are based on integrated  predictive network models with understanding of emergent behaviour derived from </a:t>
                      </a:r>
                      <a:r>
                        <a:rPr lang="en-GB" sz="1400" baseline="0" dirty="0" err="1" smtClean="0"/>
                        <a:t>zoas</a:t>
                      </a:r>
                      <a:r>
                        <a:rPr lang="en-GB" sz="1400" baseline="0" dirty="0" smtClean="0"/>
                        <a:t> principles</a:t>
                      </a:r>
                      <a:endParaRPr lang="en-GB" sz="1400" dirty="0"/>
                    </a:p>
                  </a:txBody>
                  <a:tcPr/>
                </a:tc>
              </a:tr>
              <a:tr h="738082">
                <a:tc>
                  <a:txBody>
                    <a:bodyPr/>
                    <a:lstStyle/>
                    <a:p>
                      <a:r>
                        <a:rPr lang="en-GB" sz="1400" dirty="0" smtClean="0">
                          <a:solidFill>
                            <a:srgbClr val="FF0000"/>
                          </a:solidFill>
                        </a:rPr>
                        <a:t>Healthcare professionals</a:t>
                      </a:r>
                      <a:endParaRPr lang="en-GB" sz="1400" dirty="0">
                        <a:solidFill>
                          <a:srgbClr val="FF0000"/>
                        </a:solidFill>
                      </a:endParaRPr>
                    </a:p>
                  </a:txBody>
                  <a:tcPr/>
                </a:tc>
                <a:tc>
                  <a:txBody>
                    <a:bodyPr/>
                    <a:lstStyle/>
                    <a:p>
                      <a:r>
                        <a:rPr lang="en-GB" sz="1400" dirty="0" smtClean="0"/>
                        <a:t>No </a:t>
                      </a:r>
                      <a:r>
                        <a:rPr lang="en-GB" sz="1400" dirty="0" err="1" smtClean="0"/>
                        <a:t>zoas</a:t>
                      </a:r>
                      <a:r>
                        <a:rPr lang="en-GB" sz="1400" baseline="0" dirty="0" smtClean="0"/>
                        <a:t> - </a:t>
                      </a:r>
                      <a:r>
                        <a:rPr lang="en-GB" sz="1400" dirty="0" smtClean="0"/>
                        <a:t>Acceptance by care professionals is essential for the success of implementation. This implies a shift from cure to prevention.</a:t>
                      </a:r>
                      <a:endParaRPr lang="en-GB" sz="1400" dirty="0"/>
                    </a:p>
                  </a:txBody>
                  <a:tcPr/>
                </a:tc>
              </a:tr>
              <a:tr h="7380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solidFill>
                            <a:srgbClr val="FF0000"/>
                          </a:solidFill>
                        </a:rPr>
                        <a:t>ICT infrastructure</a:t>
                      </a:r>
                    </a:p>
                    <a:p>
                      <a:endParaRPr lang="en-GB" sz="1400" dirty="0"/>
                    </a:p>
                  </a:txBody>
                  <a:tcPr/>
                </a:tc>
                <a:tc>
                  <a:txBody>
                    <a:bodyPr/>
                    <a:lstStyle/>
                    <a:p>
                      <a:r>
                        <a:rPr lang="en-GB" sz="1400" dirty="0" smtClean="0"/>
                        <a:t>Linking appropriate data and</a:t>
                      </a:r>
                      <a:r>
                        <a:rPr lang="en-GB" sz="1400" baseline="0" dirty="0" smtClean="0"/>
                        <a:t> sensory information in risk profile to safeguard health of the population</a:t>
                      </a:r>
                      <a:endParaRPr lang="en-GB" sz="1400" dirty="0"/>
                    </a:p>
                  </a:txBody>
                  <a:tcPr/>
                </a:tc>
              </a:tr>
            </a:tbl>
          </a:graphicData>
        </a:graphic>
      </p:graphicFrame>
    </p:spTree>
    <p:extLst>
      <p:ext uri="{BB962C8B-B14F-4D97-AF65-F5344CB8AC3E}">
        <p14:creationId xmlns:p14="http://schemas.microsoft.com/office/powerpoint/2010/main" val="23131869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TotalTime>
  <Words>570</Words>
  <Application>Microsoft Office PowerPoint</Application>
  <PresentationFormat>On-screen Show (4:3)</PresentationFormat>
  <Paragraphs>73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SOAS Roadmaps Template (in English please)</vt:lpstr>
      <vt:lpstr>Healthy self-organizing systems – a novel approach for prevention and treatment of infections</vt:lpstr>
      <vt:lpstr>System-name</vt:lpstr>
    </vt:vector>
  </TitlesOfParts>
  <Company>TNO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Tony van Vliet</dc:creator>
  <cp:lastModifiedBy>Jan van der Greef</cp:lastModifiedBy>
  <cp:revision>25</cp:revision>
  <dcterms:created xsi:type="dcterms:W3CDTF">2012-04-10T14:17:17Z</dcterms:created>
  <dcterms:modified xsi:type="dcterms:W3CDTF">2012-05-15T13:55:38Z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Date">
    <vt:lpwstr>14-5-2012 12:42:40</vt:lpwstr>
  </property>
</Properties>
</file>