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16" autoAdjust="0"/>
    <p:restoredTop sz="94639" autoAdjust="0"/>
  </p:normalViewPr>
  <p:slideViewPr>
    <p:cSldViewPr showGuides="1">
      <p:cViewPr varScale="1">
        <p:scale>
          <a:sx n="101" d="100"/>
          <a:sy n="101" d="100"/>
        </p:scale>
        <p:origin x="-3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29/05/2012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21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29/05/2012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075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29/05/2012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897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29/05/2012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86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29/05/2012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03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29/05/2012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058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29/05/2012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30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29/05/2012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538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29/05/2012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660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29/05/2012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11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29/05/2012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43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29/05/2012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279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78160-F56C-4666-A89C-F5046656209B}" type="datetimeFigureOut">
              <a:rPr lang="en-GB" smtClean="0"/>
              <a:t>29/05/2012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81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62" y="188640"/>
            <a:ext cx="4278287" cy="400110"/>
          </a:xfrm>
        </p:spPr>
        <p:txBody>
          <a:bodyPr wrap="none">
            <a:spAutoFit/>
          </a:bodyPr>
          <a:lstStyle/>
          <a:p>
            <a:r>
              <a:rPr lang="en-GB" sz="2000" dirty="0" smtClean="0"/>
              <a:t>SOAS Roadmaps Template </a:t>
            </a:r>
            <a:r>
              <a:rPr lang="en-GB" sz="1400" dirty="0" smtClean="0"/>
              <a:t>(in English please)</a:t>
            </a:r>
            <a:endParaRPr lang="en-GB" sz="1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692696"/>
            <a:ext cx="3924436" cy="5472608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l"/>
            <a:r>
              <a:rPr lang="en-GB" sz="1400" i="1" u="sng" dirty="0" smtClean="0">
                <a:solidFill>
                  <a:schemeClr val="tx1"/>
                </a:solidFill>
              </a:rPr>
              <a:t>Instructions: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400" dirty="0" smtClean="0"/>
              <a:t>Collect </a:t>
            </a:r>
            <a:r>
              <a:rPr lang="en-GB" sz="1400" u="sng" dirty="0" smtClean="0">
                <a:solidFill>
                  <a:schemeClr val="tx1"/>
                </a:solidFill>
              </a:rPr>
              <a:t>existing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r>
              <a:rPr lang="en-GB" sz="1400" dirty="0" smtClean="0"/>
              <a:t>roadmaps in ‘your’ domain (logistics, biology, com-networks, organization-work, organization-collaboration, </a:t>
            </a:r>
            <a:r>
              <a:rPr lang="en-GB" sz="1400" dirty="0" err="1" smtClean="0"/>
              <a:t>ict</a:t>
            </a:r>
            <a:r>
              <a:rPr lang="en-GB" sz="1400" dirty="0" smtClean="0"/>
              <a:t> -people)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400" dirty="0" smtClean="0"/>
              <a:t>Choose </a:t>
            </a:r>
            <a:r>
              <a:rPr lang="en-GB" sz="1400" u="sng" dirty="0" smtClean="0">
                <a:solidFill>
                  <a:schemeClr val="tx1"/>
                </a:solidFill>
              </a:rPr>
              <a:t>relevant</a:t>
            </a:r>
            <a:r>
              <a:rPr lang="en-GB" sz="1400" dirty="0" smtClean="0"/>
              <a:t> existing roadmap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400" dirty="0" smtClean="0"/>
              <a:t>Make a copy of </a:t>
            </a:r>
            <a:r>
              <a:rPr lang="en-GB" sz="1400" u="sng" dirty="0" smtClean="0">
                <a:solidFill>
                  <a:schemeClr val="tx1"/>
                </a:solidFill>
              </a:rPr>
              <a:t>slide#2</a:t>
            </a:r>
            <a:r>
              <a:rPr lang="en-GB" sz="1400" dirty="0" smtClean="0"/>
              <a:t> and </a:t>
            </a:r>
            <a:r>
              <a:rPr lang="en-GB" sz="1400" u="sng" dirty="0" smtClean="0">
                <a:solidFill>
                  <a:schemeClr val="tx1"/>
                </a:solidFill>
              </a:rPr>
              <a:t>slide#3</a:t>
            </a:r>
            <a:r>
              <a:rPr lang="en-GB" sz="1400" dirty="0" smtClean="0"/>
              <a:t> and insert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400" dirty="0" smtClean="0"/>
              <a:t>Define the </a:t>
            </a:r>
            <a:r>
              <a:rPr lang="en-GB" sz="1400" u="sng" dirty="0" smtClean="0">
                <a:solidFill>
                  <a:srgbClr val="002060"/>
                </a:solidFill>
              </a:rPr>
              <a:t>system-name and system-goal</a:t>
            </a:r>
            <a:r>
              <a:rPr lang="en-GB" sz="1400" dirty="0" smtClean="0"/>
              <a:t> the roadmap is about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400" dirty="0" smtClean="0"/>
              <a:t>For each horizontal bar (actors, science, technology, market, impact) formulate the development in terms of keywords (use copies of the “</a:t>
            </a:r>
            <a:r>
              <a:rPr lang="en-GB" sz="1400" u="sng" dirty="0" smtClean="0">
                <a:solidFill>
                  <a:schemeClr val="tx1"/>
                </a:solidFill>
              </a:rPr>
              <a:t>item</a:t>
            </a:r>
            <a:r>
              <a:rPr lang="en-GB" sz="1400" dirty="0" smtClean="0"/>
              <a:t>” [</a:t>
            </a:r>
            <a:r>
              <a:rPr lang="en-GB" sz="1400" dirty="0" err="1" smtClean="0"/>
              <a:t>ctrl+d</a:t>
            </a:r>
            <a:r>
              <a:rPr lang="en-GB" sz="1400" dirty="0" smtClean="0"/>
              <a:t>]) see also </a:t>
            </a:r>
            <a:r>
              <a:rPr lang="en-GB" sz="1400" i="1" u="sng" dirty="0" smtClean="0">
                <a:solidFill>
                  <a:schemeClr val="tx1"/>
                </a:solidFill>
              </a:rPr>
              <a:t>explanation of the dimensions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400" dirty="0" smtClean="0"/>
              <a:t>After all keywords are in place, add key obstacles (use copies of “</a:t>
            </a:r>
            <a:r>
              <a:rPr lang="en-GB" sz="1400" u="sng" dirty="0" smtClean="0">
                <a:solidFill>
                  <a:srgbClr val="FF0000"/>
                </a:solidFill>
              </a:rPr>
              <a:t>obstacle</a:t>
            </a:r>
            <a:r>
              <a:rPr lang="en-GB" sz="1400" dirty="0" smtClean="0"/>
              <a:t>” [</a:t>
            </a:r>
            <a:r>
              <a:rPr lang="en-GB" sz="1400" dirty="0" err="1" smtClean="0"/>
              <a:t>ctrl+d</a:t>
            </a:r>
            <a:r>
              <a:rPr lang="en-GB" sz="1400" dirty="0" smtClean="0"/>
              <a:t>])</a:t>
            </a:r>
          </a:p>
          <a:p>
            <a:pPr marL="342900" indent="-342900" algn="l">
              <a:buFont typeface="+mj-lt"/>
              <a:buAutoNum type="arabicPeriod"/>
            </a:pPr>
            <a:endParaRPr lang="en-GB" sz="1400" dirty="0" smtClean="0"/>
          </a:p>
          <a:p>
            <a:pPr marL="342900" indent="-342900" algn="l">
              <a:buFont typeface="+mj-lt"/>
              <a:buAutoNum type="arabicPeriod"/>
            </a:pPr>
            <a:r>
              <a:rPr lang="en-GB" sz="1400" dirty="0" smtClean="0"/>
              <a:t>When done, </a:t>
            </a:r>
            <a:r>
              <a:rPr lang="en-GB" sz="1400" u="sng" dirty="0" smtClean="0">
                <a:solidFill>
                  <a:schemeClr val="tx1"/>
                </a:solidFill>
              </a:rPr>
              <a:t>return to step 2 </a:t>
            </a:r>
            <a:r>
              <a:rPr lang="en-GB" sz="1400" dirty="0" smtClean="0"/>
              <a:t>until all relevant roadmaps are made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400" u="sng" dirty="0" smtClean="0">
                <a:solidFill>
                  <a:schemeClr val="tx1"/>
                </a:solidFill>
              </a:rPr>
              <a:t>Save file with domain name </a:t>
            </a:r>
            <a:r>
              <a:rPr lang="en-GB" sz="1400" dirty="0" smtClean="0"/>
              <a:t>in the file name (</a:t>
            </a:r>
            <a:r>
              <a:rPr lang="en-GB" sz="1400" dirty="0" err="1" smtClean="0"/>
              <a:t>eg</a:t>
            </a:r>
            <a:r>
              <a:rPr lang="en-GB" sz="1400" dirty="0" smtClean="0"/>
              <a:t>.    logistics </a:t>
            </a:r>
            <a:r>
              <a:rPr lang="en-GB" sz="1400" dirty="0" err="1" smtClean="0"/>
              <a:t>zoas</a:t>
            </a:r>
            <a:r>
              <a:rPr lang="en-GB" sz="1400" dirty="0" smtClean="0"/>
              <a:t> </a:t>
            </a:r>
            <a:r>
              <a:rPr lang="en-GB" sz="1400" dirty="0" err="1" smtClean="0"/>
              <a:t>rm</a:t>
            </a:r>
            <a:r>
              <a:rPr lang="en-GB" sz="1400" dirty="0" smtClean="0"/>
              <a:t> v01.pptx)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400" dirty="0" smtClean="0"/>
              <a:t>Place in following folder   </a:t>
            </a:r>
            <a:r>
              <a:rPr lang="en-GB" sz="1400" u="sng" dirty="0" smtClean="0">
                <a:solidFill>
                  <a:schemeClr val="tx1"/>
                </a:solidFill>
              </a:rPr>
              <a:t>\\tsn.tno.nl\data\Projects\041\0\01077\ZOAS knowledge\roadmaps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400" dirty="0" smtClean="0"/>
              <a:t>Think ‘</a:t>
            </a:r>
            <a:r>
              <a:rPr lang="en-GB" sz="1400" u="sng" dirty="0" smtClean="0">
                <a:solidFill>
                  <a:schemeClr val="tx1"/>
                </a:solidFill>
              </a:rPr>
              <a:t>hallelujah</a:t>
            </a:r>
            <a:r>
              <a:rPr lang="en-GB" sz="1400" dirty="0" smtClean="0"/>
              <a:t>’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0" y="692696"/>
            <a:ext cx="4320480" cy="547260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400" i="1" u="sng" dirty="0" smtClean="0">
                <a:solidFill>
                  <a:schemeClr val="tx1"/>
                </a:solidFill>
              </a:rPr>
              <a:t>Explanation of the dimensions:</a:t>
            </a:r>
          </a:p>
          <a:p>
            <a:pPr algn="l"/>
            <a:endParaRPr lang="en-GB" sz="1400" u="sng" dirty="0" smtClean="0"/>
          </a:p>
          <a:p>
            <a:pPr algn="l"/>
            <a:r>
              <a:rPr lang="en-GB" sz="1400" u="sng" dirty="0" smtClean="0"/>
              <a:t>Actors:</a:t>
            </a:r>
          </a:p>
          <a:p>
            <a:pPr algn="l"/>
            <a:r>
              <a:rPr lang="en-GB" sz="1400" dirty="0" smtClean="0"/>
              <a:t>For this dimension name the relevant actors involved with the system and how they are linked and how this network develops through time.</a:t>
            </a:r>
          </a:p>
          <a:p>
            <a:pPr algn="l"/>
            <a:endParaRPr lang="en-GB" sz="1400" u="sng" dirty="0" smtClean="0"/>
          </a:p>
          <a:p>
            <a:pPr algn="l"/>
            <a:r>
              <a:rPr lang="en-GB" sz="1400" u="sng" dirty="0" smtClean="0"/>
              <a:t>Science:</a:t>
            </a:r>
          </a:p>
          <a:p>
            <a:pPr algn="l"/>
            <a:r>
              <a:rPr lang="en-GB" sz="1400" dirty="0" smtClean="0"/>
              <a:t>Name the actual and expected scientific principles involved.</a:t>
            </a:r>
          </a:p>
          <a:p>
            <a:pPr algn="l"/>
            <a:endParaRPr lang="en-GB" sz="1400" u="sng" dirty="0" smtClean="0"/>
          </a:p>
          <a:p>
            <a:pPr algn="l"/>
            <a:r>
              <a:rPr lang="en-GB" sz="1400" u="sng" dirty="0" smtClean="0"/>
              <a:t>Technology:</a:t>
            </a:r>
          </a:p>
          <a:p>
            <a:pPr algn="l"/>
            <a:r>
              <a:rPr lang="en-GB" sz="1400" dirty="0" smtClean="0"/>
              <a:t>Describe the technological development ,  the actual practical application of science now and expected.</a:t>
            </a:r>
          </a:p>
          <a:p>
            <a:pPr algn="l"/>
            <a:endParaRPr lang="en-GB" sz="1400" u="sng" dirty="0" smtClean="0"/>
          </a:p>
          <a:p>
            <a:pPr algn="l"/>
            <a:r>
              <a:rPr lang="en-GB" sz="1400" u="sng" dirty="0" smtClean="0"/>
              <a:t>Market:</a:t>
            </a:r>
          </a:p>
          <a:p>
            <a:pPr algn="l"/>
            <a:r>
              <a:rPr lang="en-GB" sz="1400" dirty="0" smtClean="0"/>
              <a:t>Name the relationships between producers and consumers (a-b) that benefit from the system, now and expected</a:t>
            </a:r>
          </a:p>
          <a:p>
            <a:pPr algn="l"/>
            <a:endParaRPr lang="en-GB" sz="1400" dirty="0" smtClean="0"/>
          </a:p>
          <a:p>
            <a:pPr algn="l"/>
            <a:r>
              <a:rPr lang="en-GB" sz="1400" u="sng" dirty="0" smtClean="0"/>
              <a:t>Impact:</a:t>
            </a:r>
          </a:p>
          <a:p>
            <a:pPr algn="l"/>
            <a:r>
              <a:rPr lang="en-GB" sz="1400" dirty="0" smtClean="0"/>
              <a:t>Name the consequences of the emergent system </a:t>
            </a:r>
            <a:r>
              <a:rPr lang="en-GB" sz="1400" dirty="0" err="1" smtClean="0"/>
              <a:t>behavior</a:t>
            </a:r>
            <a:r>
              <a:rPr lang="en-GB" sz="1400" dirty="0" smtClean="0"/>
              <a:t>, positive and negative</a:t>
            </a:r>
          </a:p>
          <a:p>
            <a:pPr algn="l"/>
            <a:endParaRPr lang="en-GB" sz="1400" dirty="0" smtClean="0"/>
          </a:p>
          <a:p>
            <a:pPr algn="l"/>
            <a:endParaRPr lang="en-GB" sz="1400" dirty="0" smtClean="0"/>
          </a:p>
        </p:txBody>
      </p:sp>
    </p:spTree>
    <p:extLst>
      <p:ext uri="{BB962C8B-B14F-4D97-AF65-F5344CB8AC3E}">
        <p14:creationId xmlns:p14="http://schemas.microsoft.com/office/powerpoint/2010/main" val="125433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1043608" y="-2963"/>
            <a:ext cx="5832648" cy="274274"/>
          </a:xfrm>
        </p:spPr>
        <p:txBody>
          <a:bodyPr wrap="none">
            <a:noAutofit/>
          </a:bodyPr>
          <a:lstStyle/>
          <a:p>
            <a:pPr algn="l"/>
            <a:r>
              <a:rPr lang="en-GB" sz="1600" dirty="0" err="1" smtClean="0">
                <a:solidFill>
                  <a:srgbClr val="002060"/>
                </a:solidFill>
              </a:rPr>
              <a:t>Nederlandse</a:t>
            </a:r>
            <a:r>
              <a:rPr lang="en-GB" sz="1600" dirty="0" smtClean="0">
                <a:solidFill>
                  <a:srgbClr val="002060"/>
                </a:solidFill>
              </a:rPr>
              <a:t> </a:t>
            </a:r>
            <a:r>
              <a:rPr lang="en-GB" sz="1600" dirty="0" err="1" smtClean="0">
                <a:solidFill>
                  <a:srgbClr val="002060"/>
                </a:solidFill>
              </a:rPr>
              <a:t>Maatschappij</a:t>
            </a:r>
            <a:r>
              <a:rPr lang="en-GB" sz="1600" dirty="0" smtClean="0">
                <a:solidFill>
                  <a:srgbClr val="002060"/>
                </a:solidFill>
              </a:rPr>
              <a:t> &amp; </a:t>
            </a:r>
            <a:r>
              <a:rPr lang="en-GB" sz="1600" dirty="0" err="1" smtClean="0">
                <a:solidFill>
                  <a:srgbClr val="002060"/>
                </a:solidFill>
              </a:rPr>
              <a:t>Voorkomen</a:t>
            </a:r>
            <a:r>
              <a:rPr lang="en-GB" sz="1600" dirty="0">
                <a:solidFill>
                  <a:srgbClr val="002060"/>
                </a:solidFill>
              </a:rPr>
              <a:t> </a:t>
            </a:r>
            <a:r>
              <a:rPr lang="en-GB" sz="1600" dirty="0" smtClean="0">
                <a:solidFill>
                  <a:srgbClr val="002060"/>
                </a:solidFill>
              </a:rPr>
              <a:t>en </a:t>
            </a:r>
            <a:r>
              <a:rPr lang="en-GB" sz="1600" dirty="0" err="1" smtClean="0">
                <a:solidFill>
                  <a:srgbClr val="002060"/>
                </a:solidFill>
              </a:rPr>
              <a:t>beperken</a:t>
            </a:r>
            <a:r>
              <a:rPr lang="en-GB" sz="1600" dirty="0" smtClean="0">
                <a:solidFill>
                  <a:srgbClr val="002060"/>
                </a:solidFill>
              </a:rPr>
              <a:t> </a:t>
            </a:r>
            <a:r>
              <a:rPr lang="en-GB" sz="1600" dirty="0" err="1" smtClean="0">
                <a:solidFill>
                  <a:srgbClr val="002060"/>
                </a:solidFill>
              </a:rPr>
              <a:t>effecten</a:t>
            </a:r>
            <a:r>
              <a:rPr lang="en-GB" sz="1600" dirty="0" smtClean="0">
                <a:solidFill>
                  <a:srgbClr val="002060"/>
                </a:solidFill>
              </a:rPr>
              <a:t> (majeure) </a:t>
            </a:r>
            <a:r>
              <a:rPr lang="en-GB" sz="1600" dirty="0" err="1" smtClean="0">
                <a:solidFill>
                  <a:srgbClr val="002060"/>
                </a:solidFill>
              </a:rPr>
              <a:t>pandemie</a:t>
            </a:r>
            <a:endParaRPr lang="en-GB" sz="1600" dirty="0">
              <a:solidFill>
                <a:srgbClr val="00206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74272" y="2887981"/>
            <a:ext cx="359641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RFID</a:t>
            </a:r>
            <a:endParaRPr lang="en-GB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9468544" y="404664"/>
            <a:ext cx="594128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obstacle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0213" y="5678843"/>
            <a:ext cx="623560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err="1" smtClean="0"/>
              <a:t>overheid</a:t>
            </a:r>
            <a:endParaRPr lang="en-GB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610928" y="4537182"/>
            <a:ext cx="1249244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sensor </a:t>
            </a:r>
            <a:r>
              <a:rPr lang="en-GB" sz="1200" dirty="0" smtClean="0"/>
              <a:t>technology </a:t>
            </a:r>
            <a:endParaRPr lang="en-GB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9606434" y="836712"/>
            <a:ext cx="357974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item</a:t>
            </a:r>
            <a:endParaRPr lang="en-GB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406966" y="5292789"/>
            <a:ext cx="1324328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err="1"/>
              <a:t>d</a:t>
            </a:r>
            <a:r>
              <a:rPr lang="en-GB" sz="1200" dirty="0" err="1" smtClean="0"/>
              <a:t>ecentrale</a:t>
            </a:r>
            <a:r>
              <a:rPr lang="en-GB" sz="1200" dirty="0" smtClean="0"/>
              <a:t> </a:t>
            </a:r>
            <a:r>
              <a:rPr lang="en-GB" sz="1200" dirty="0" err="1" smtClean="0"/>
              <a:t>overheid</a:t>
            </a:r>
            <a:endParaRPr lang="en-GB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163773" y="5962427"/>
            <a:ext cx="484483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burger</a:t>
            </a:r>
            <a:endParaRPr lang="en-GB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1786001" y="5512150"/>
            <a:ext cx="338802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VHR</a:t>
            </a:r>
            <a:endParaRPr lang="en-GB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906310" y="4048925"/>
            <a:ext cx="922295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/>
              <a:t>s</a:t>
            </a:r>
            <a:r>
              <a:rPr lang="en-GB" sz="1200" dirty="0" smtClean="0"/>
              <a:t>ocial </a:t>
            </a:r>
            <a:r>
              <a:rPr lang="en-GB" sz="1200" dirty="0" smtClean="0"/>
              <a:t>science</a:t>
            </a:r>
            <a:endParaRPr lang="en-GB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910792" y="4802878"/>
            <a:ext cx="1355170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/>
              <a:t>c</a:t>
            </a:r>
            <a:r>
              <a:rPr lang="en-GB" sz="1200" dirty="0" smtClean="0"/>
              <a:t>ognitive </a:t>
            </a:r>
            <a:r>
              <a:rPr lang="en-GB" sz="1200" dirty="0" smtClean="0"/>
              <a:t>complexity</a:t>
            </a:r>
            <a:endParaRPr lang="en-GB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1101217" y="4273979"/>
            <a:ext cx="920692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epidemiology</a:t>
            </a:r>
            <a:endParaRPr lang="en-GB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4001316" y="4306293"/>
            <a:ext cx="463003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err="1" smtClean="0"/>
              <a:t>ethiek</a:t>
            </a:r>
            <a:endParaRPr lang="en-GB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5146122" y="4237817"/>
            <a:ext cx="516094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privacy</a:t>
            </a:r>
            <a:endParaRPr lang="en-GB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5724128" y="4563663"/>
            <a:ext cx="291289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law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80470" y="4064234"/>
            <a:ext cx="1091572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network science</a:t>
            </a:r>
            <a:endParaRPr lang="en-GB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6266077" y="4268987"/>
            <a:ext cx="1058550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authority </a:t>
            </a:r>
            <a:r>
              <a:rPr lang="en-GB" sz="1200" dirty="0" smtClean="0">
                <a:solidFill>
                  <a:srgbClr val="FF0000"/>
                </a:solidFill>
              </a:rPr>
              <a:t>issues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49369" y="2838849"/>
            <a:ext cx="1514957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Social network analysis</a:t>
            </a:r>
            <a:endParaRPr lang="en-GB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2697269" y="3325208"/>
            <a:ext cx="316360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err="1" smtClean="0"/>
              <a:t>CoP</a:t>
            </a:r>
            <a:endParaRPr lang="en-GB" sz="1200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3586647" y="3159653"/>
            <a:ext cx="1636144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business </a:t>
            </a:r>
            <a:r>
              <a:rPr lang="en-GB" sz="1200" dirty="0" smtClean="0"/>
              <a:t>continuity plans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979497" y="3595797"/>
            <a:ext cx="1114535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square" lIns="36000" tIns="36000" rIns="36000" bIns="36000" rtlCol="0">
            <a:spAutoFit/>
          </a:bodyPr>
          <a:lstStyle/>
          <a:p>
            <a:r>
              <a:rPr lang="en-GB" sz="1200" dirty="0" smtClean="0"/>
              <a:t>riot control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85241" y="3509392"/>
            <a:ext cx="1619352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square" lIns="36000" tIns="36000" rIns="36000" bIns="36000" rtlCol="0">
            <a:spAutoFit/>
          </a:bodyPr>
          <a:lstStyle/>
          <a:p>
            <a:r>
              <a:rPr lang="en-GB" sz="1200" dirty="0" smtClean="0"/>
              <a:t>community policing</a:t>
            </a:r>
            <a:endParaRPr lang="en-GB" sz="1200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559879" y="757770"/>
            <a:ext cx="1114535" cy="626701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square" lIns="36000" tIns="36000" rIns="36000" bIns="36000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Nu </a:t>
            </a:r>
            <a:r>
              <a:rPr lang="en-GB" sz="1200" dirty="0" err="1" smtClean="0">
                <a:solidFill>
                  <a:srgbClr val="FF0000"/>
                </a:solidFill>
              </a:rPr>
              <a:t>verkeerd</a:t>
            </a:r>
            <a:r>
              <a:rPr lang="en-GB" sz="1200" dirty="0" smtClean="0">
                <a:solidFill>
                  <a:srgbClr val="FF0000"/>
                </a:solidFill>
              </a:rPr>
              <a:t> </a:t>
            </a:r>
            <a:r>
              <a:rPr lang="en-GB" sz="1200" dirty="0" err="1" smtClean="0">
                <a:solidFill>
                  <a:srgbClr val="FF0000"/>
                </a:solidFill>
              </a:rPr>
              <a:t>beeld</a:t>
            </a:r>
            <a:r>
              <a:rPr lang="en-GB" sz="1200" dirty="0" smtClean="0">
                <a:solidFill>
                  <a:srgbClr val="FF0000"/>
                </a:solidFill>
              </a:rPr>
              <a:t>: </a:t>
            </a:r>
            <a:r>
              <a:rPr lang="en-GB" sz="1200" dirty="0" err="1" smtClean="0">
                <a:solidFill>
                  <a:srgbClr val="FF0000"/>
                </a:solidFill>
              </a:rPr>
              <a:t>ik</a:t>
            </a:r>
            <a:r>
              <a:rPr lang="en-GB" sz="1200" dirty="0" smtClean="0">
                <a:solidFill>
                  <a:srgbClr val="FF0000"/>
                </a:solidFill>
              </a:rPr>
              <a:t> ben </a:t>
            </a:r>
            <a:r>
              <a:rPr lang="en-GB" sz="1200" dirty="0" err="1" smtClean="0">
                <a:solidFill>
                  <a:srgbClr val="FF0000"/>
                </a:solidFill>
              </a:rPr>
              <a:t>voorbereid</a:t>
            </a:r>
            <a:endParaRPr lang="en-GB" sz="1200" dirty="0" smtClean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63553" y="1916832"/>
            <a:ext cx="2377565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Philips: tools </a:t>
            </a:r>
            <a:r>
              <a:rPr lang="en-GB" sz="1200" dirty="0" err="1" smtClean="0"/>
              <a:t>voor</a:t>
            </a:r>
            <a:r>
              <a:rPr lang="en-GB" sz="1200" dirty="0" smtClean="0"/>
              <a:t> health assessment</a:t>
            </a:r>
            <a:endParaRPr lang="en-GB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4285241" y="2375973"/>
            <a:ext cx="1739185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Philips: multipurpose tools</a:t>
            </a:r>
            <a:endParaRPr lang="en-GB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1363836" y="1628800"/>
            <a:ext cx="2351404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err="1"/>
              <a:t>v</a:t>
            </a:r>
            <a:r>
              <a:rPr lang="en-GB" sz="1200" dirty="0" err="1" smtClean="0"/>
              <a:t>accins</a:t>
            </a:r>
            <a:r>
              <a:rPr lang="en-GB" sz="1200" dirty="0" smtClean="0"/>
              <a:t> </a:t>
            </a:r>
            <a:r>
              <a:rPr lang="en-GB" sz="1200" dirty="0" err="1" smtClean="0"/>
              <a:t>ontwikkelaars</a:t>
            </a:r>
            <a:r>
              <a:rPr lang="en-GB" sz="1200" dirty="0" smtClean="0"/>
              <a:t> / </a:t>
            </a:r>
            <a:r>
              <a:rPr lang="en-GB" sz="1200" dirty="0" err="1" smtClean="0"/>
              <a:t>producenten</a:t>
            </a:r>
            <a:endParaRPr lang="en-GB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1233021" y="2076064"/>
            <a:ext cx="910176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err="1" smtClean="0"/>
              <a:t>VenJ</a:t>
            </a:r>
            <a:r>
              <a:rPr lang="en-GB" sz="1200" dirty="0" smtClean="0"/>
              <a:t>, EI, VWS</a:t>
            </a:r>
            <a:endParaRPr lang="en-GB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3132059" y="1940365"/>
            <a:ext cx="258651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VN</a:t>
            </a:r>
            <a:endParaRPr lang="en-GB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1668636" y="2204749"/>
            <a:ext cx="247431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EU</a:t>
            </a:r>
            <a:endParaRPr lang="en-GB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6518314" y="1676048"/>
            <a:ext cx="1195190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B</a:t>
            </a:r>
            <a:r>
              <a:rPr lang="en-GB" sz="1200" dirty="0" smtClean="0"/>
              <a:t>urger/ end-users</a:t>
            </a:r>
            <a:endParaRPr lang="en-GB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4750268" y="1648436"/>
            <a:ext cx="1678848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/>
              <a:t>p</a:t>
            </a:r>
            <a:r>
              <a:rPr lang="en-GB" sz="1200" dirty="0" smtClean="0"/>
              <a:t>andemic app developers</a:t>
            </a:r>
            <a:endParaRPr lang="en-GB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425524" y="1987978"/>
            <a:ext cx="338802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VHR</a:t>
            </a:r>
            <a:endParaRPr lang="en-GB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4225472" y="500401"/>
            <a:ext cx="734744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awareness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627537" y="6017811"/>
            <a:ext cx="2668927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err="1">
                <a:solidFill>
                  <a:srgbClr val="FF0000"/>
                </a:solidFill>
              </a:rPr>
              <a:t>v</a:t>
            </a:r>
            <a:r>
              <a:rPr lang="en-GB" sz="1200" dirty="0" err="1" smtClean="0">
                <a:solidFill>
                  <a:srgbClr val="FF0000"/>
                </a:solidFill>
              </a:rPr>
              <a:t>eelvoud</a:t>
            </a:r>
            <a:r>
              <a:rPr lang="en-GB" sz="1200" dirty="0" smtClean="0">
                <a:solidFill>
                  <a:srgbClr val="FF0000"/>
                </a:solidFill>
              </a:rPr>
              <a:t> van </a:t>
            </a:r>
            <a:r>
              <a:rPr lang="en-GB" sz="1200" dirty="0" err="1" smtClean="0">
                <a:solidFill>
                  <a:srgbClr val="FF0000"/>
                </a:solidFill>
              </a:rPr>
              <a:t>actoren</a:t>
            </a:r>
            <a:r>
              <a:rPr lang="en-GB" sz="1200" dirty="0" smtClean="0">
                <a:solidFill>
                  <a:srgbClr val="FF0000"/>
                </a:solidFill>
              </a:rPr>
              <a:t> / </a:t>
            </a:r>
            <a:r>
              <a:rPr lang="en-GB" sz="1200" dirty="0" err="1" smtClean="0">
                <a:solidFill>
                  <a:srgbClr val="FF0000"/>
                </a:solidFill>
              </a:rPr>
              <a:t>belanghebbenden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290319" y="4306294"/>
            <a:ext cx="933773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err="1" smtClean="0"/>
              <a:t>keteneffecten</a:t>
            </a:r>
            <a:endParaRPr lang="en-GB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4537685" y="4016610"/>
            <a:ext cx="1114463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err="1" smtClean="0"/>
              <a:t>veiligheidskunde</a:t>
            </a:r>
            <a:endParaRPr lang="en-GB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3747125" y="4790070"/>
            <a:ext cx="590345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err="1" smtClean="0"/>
              <a:t>logistiek</a:t>
            </a:r>
            <a:endParaRPr lang="en-GB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4782332" y="4572585"/>
            <a:ext cx="571173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big data</a:t>
            </a:r>
            <a:endParaRPr lang="en-GB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4692299" y="4855241"/>
            <a:ext cx="1212118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augmented reality</a:t>
            </a:r>
            <a:endParaRPr lang="en-GB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2445707" y="5631758"/>
            <a:ext cx="726793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Rode </a:t>
            </a:r>
            <a:r>
              <a:rPr lang="en-GB" sz="1200" dirty="0" err="1" smtClean="0"/>
              <a:t>kruis</a:t>
            </a:r>
            <a:endParaRPr lang="en-GB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3437600" y="5550158"/>
            <a:ext cx="1431858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media </a:t>
            </a:r>
            <a:r>
              <a:rPr lang="en-GB" sz="1200" dirty="0" smtClean="0"/>
              <a:t>en </a:t>
            </a:r>
            <a:r>
              <a:rPr lang="en-GB" sz="1200" dirty="0" err="1" smtClean="0"/>
              <a:t>journalisten</a:t>
            </a:r>
            <a:endParaRPr lang="en-GB" sz="1200" dirty="0"/>
          </a:p>
        </p:txBody>
      </p:sp>
      <p:sp>
        <p:nvSpPr>
          <p:cNvPr id="50" name="TextBox 49"/>
          <p:cNvSpPr txBox="1"/>
          <p:nvPr/>
        </p:nvSpPr>
        <p:spPr>
          <a:xfrm>
            <a:off x="5086103" y="5258332"/>
            <a:ext cx="1310478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err="1" smtClean="0"/>
              <a:t>scholen</a:t>
            </a:r>
            <a:r>
              <a:rPr lang="en-GB" sz="1200" dirty="0" smtClean="0"/>
              <a:t>, </a:t>
            </a:r>
            <a:r>
              <a:rPr lang="en-GB" sz="1200" dirty="0" err="1" smtClean="0"/>
              <a:t>kerken</a:t>
            </a:r>
            <a:r>
              <a:rPr lang="en-GB" sz="1200" dirty="0" smtClean="0"/>
              <a:t>. </a:t>
            </a:r>
            <a:r>
              <a:rPr lang="en-GB" sz="1200" dirty="0" err="1" smtClean="0"/>
              <a:t>etc</a:t>
            </a:r>
            <a:endParaRPr lang="en-GB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3045708" y="6091111"/>
            <a:ext cx="1305798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err="1" smtClean="0"/>
              <a:t>vitale</a:t>
            </a:r>
            <a:r>
              <a:rPr lang="en-GB" sz="1200" dirty="0" smtClean="0"/>
              <a:t> </a:t>
            </a:r>
            <a:r>
              <a:rPr lang="en-GB" sz="1200" dirty="0" err="1" smtClean="0"/>
              <a:t>infrastructuur</a:t>
            </a:r>
            <a:endParaRPr lang="en-GB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5585651" y="5544241"/>
            <a:ext cx="752697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err="1" smtClean="0"/>
              <a:t>brandweer</a:t>
            </a:r>
            <a:endParaRPr lang="en-GB" sz="1200" dirty="0"/>
          </a:p>
        </p:txBody>
      </p:sp>
      <p:sp>
        <p:nvSpPr>
          <p:cNvPr id="53" name="TextBox 52"/>
          <p:cNvSpPr txBox="1"/>
          <p:nvPr/>
        </p:nvSpPr>
        <p:spPr>
          <a:xfrm>
            <a:off x="5585651" y="5811870"/>
            <a:ext cx="468645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err="1" smtClean="0"/>
              <a:t>politie</a:t>
            </a:r>
            <a:endParaRPr lang="en-GB" sz="1200" dirty="0"/>
          </a:p>
        </p:txBody>
      </p:sp>
      <p:sp>
        <p:nvSpPr>
          <p:cNvPr id="54" name="TextBox 53"/>
          <p:cNvSpPr txBox="1"/>
          <p:nvPr/>
        </p:nvSpPr>
        <p:spPr>
          <a:xfrm>
            <a:off x="1561563" y="5299144"/>
            <a:ext cx="452615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GHOR</a:t>
            </a:r>
            <a:endParaRPr lang="en-GB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1067945" y="5383673"/>
            <a:ext cx="362847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GGD</a:t>
            </a:r>
            <a:endParaRPr lang="en-GB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4153529" y="5808265"/>
            <a:ext cx="878629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err="1" smtClean="0"/>
              <a:t>ziekenhuizen</a:t>
            </a:r>
            <a:endParaRPr lang="en-GB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5904593" y="6219796"/>
            <a:ext cx="725126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err="1" smtClean="0"/>
              <a:t>huisartsen</a:t>
            </a:r>
            <a:endParaRPr lang="en-GB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2263625" y="6175209"/>
            <a:ext cx="412540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RIVM</a:t>
            </a:r>
            <a:endParaRPr lang="en-GB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1233021" y="3509392"/>
            <a:ext cx="850160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social media</a:t>
            </a:r>
            <a:endParaRPr lang="en-GB" sz="1200" dirty="0"/>
          </a:p>
        </p:txBody>
      </p:sp>
      <p:sp>
        <p:nvSpPr>
          <p:cNvPr id="60" name="TextBox 59"/>
          <p:cNvSpPr txBox="1"/>
          <p:nvPr/>
        </p:nvSpPr>
        <p:spPr>
          <a:xfrm>
            <a:off x="6153021" y="579343"/>
            <a:ext cx="1560483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err="1" smtClean="0"/>
              <a:t>levens</a:t>
            </a:r>
            <a:r>
              <a:rPr lang="en-GB" sz="1200" dirty="0" smtClean="0"/>
              <a:t> / </a:t>
            </a:r>
            <a:r>
              <a:rPr lang="en-GB" sz="1200" dirty="0" err="1" smtClean="0"/>
              <a:t>schade</a:t>
            </a:r>
            <a:r>
              <a:rPr lang="en-GB" sz="1200" dirty="0" smtClean="0"/>
              <a:t> </a:t>
            </a:r>
            <a:r>
              <a:rPr lang="en-GB" sz="1200" dirty="0" err="1" smtClean="0"/>
              <a:t>beperkt</a:t>
            </a:r>
            <a:endParaRPr lang="en-GB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2100884" y="944433"/>
            <a:ext cx="1233405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err="1" smtClean="0"/>
              <a:t>geloofwaardigheid</a:t>
            </a:r>
            <a:endParaRPr lang="en-GB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2573398" y="450723"/>
            <a:ext cx="1319648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err="1" smtClean="0"/>
              <a:t>onvoorspelbaarheid</a:t>
            </a:r>
            <a:endParaRPr lang="en-GB" sz="1200" dirty="0"/>
          </a:p>
        </p:txBody>
      </p:sp>
      <p:sp>
        <p:nvSpPr>
          <p:cNvPr id="63" name="TextBox 62"/>
          <p:cNvSpPr txBox="1"/>
          <p:nvPr/>
        </p:nvSpPr>
        <p:spPr>
          <a:xfrm>
            <a:off x="5583896" y="2133089"/>
            <a:ext cx="1176660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/>
              <a:t>m</a:t>
            </a:r>
            <a:r>
              <a:rPr lang="en-GB" sz="1200" dirty="0" smtClean="0"/>
              <a:t>ulti-stakeholder</a:t>
            </a:r>
            <a:endParaRPr lang="en-GB" sz="1200" dirty="0"/>
          </a:p>
        </p:txBody>
      </p:sp>
      <p:sp>
        <p:nvSpPr>
          <p:cNvPr id="64" name="TextBox 63"/>
          <p:cNvSpPr txBox="1"/>
          <p:nvPr/>
        </p:nvSpPr>
        <p:spPr>
          <a:xfrm>
            <a:off x="3896347" y="998027"/>
            <a:ext cx="1462379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c</a:t>
            </a:r>
            <a:r>
              <a:rPr lang="en-GB" sz="1200" dirty="0" smtClean="0">
                <a:solidFill>
                  <a:srgbClr val="FF0000"/>
                </a:solidFill>
              </a:rPr>
              <a:t>onflict sub-</a:t>
            </a:r>
            <a:r>
              <a:rPr lang="en-GB" sz="1200" dirty="0" err="1" smtClean="0">
                <a:solidFill>
                  <a:srgbClr val="FF0000"/>
                </a:solidFill>
              </a:rPr>
              <a:t>systemen</a:t>
            </a:r>
            <a:r>
              <a:rPr lang="en-GB" sz="1200" dirty="0" smtClean="0">
                <a:solidFill>
                  <a:srgbClr val="FF0000"/>
                </a:solidFill>
              </a:rPr>
              <a:t> 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290319" y="2374032"/>
            <a:ext cx="412540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RIVM</a:t>
            </a:r>
            <a:endParaRPr lang="en-GB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6951587" y="1916601"/>
            <a:ext cx="407731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WHO</a:t>
            </a:r>
            <a:endParaRPr lang="en-GB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2968247" y="2229958"/>
            <a:ext cx="452615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GHOR</a:t>
            </a:r>
            <a:endParaRPr lang="en-GB" sz="1200" dirty="0"/>
          </a:p>
        </p:txBody>
      </p:sp>
      <p:sp>
        <p:nvSpPr>
          <p:cNvPr id="69" name="TextBox 68"/>
          <p:cNvSpPr txBox="1"/>
          <p:nvPr/>
        </p:nvSpPr>
        <p:spPr>
          <a:xfrm>
            <a:off x="3588276" y="2116663"/>
            <a:ext cx="855353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err="1" smtClean="0"/>
              <a:t>verzekeraars</a:t>
            </a:r>
            <a:endParaRPr lang="en-GB" sz="1200" dirty="0"/>
          </a:p>
        </p:txBody>
      </p:sp>
      <p:sp>
        <p:nvSpPr>
          <p:cNvPr id="70" name="TextBox 69"/>
          <p:cNvSpPr txBox="1"/>
          <p:nvPr/>
        </p:nvSpPr>
        <p:spPr>
          <a:xfrm>
            <a:off x="2553320" y="3016666"/>
            <a:ext cx="2039524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square" lIns="36000" tIns="36000" rIns="36000" bIns="36000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early detection </a:t>
            </a:r>
            <a:r>
              <a:rPr lang="en-GB" sz="1200" dirty="0" smtClean="0">
                <a:solidFill>
                  <a:srgbClr val="FF0000"/>
                </a:solidFill>
              </a:rPr>
              <a:t>(model)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37267" y="738147"/>
            <a:ext cx="693258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err="1" smtClean="0">
                <a:solidFill>
                  <a:srgbClr val="FF0000"/>
                </a:solidFill>
              </a:rPr>
              <a:t>isolement</a:t>
            </a:r>
            <a:endParaRPr lang="en-GB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29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380480"/>
          </a:xfrm>
        </p:spPr>
        <p:txBody>
          <a:bodyPr lIns="36000" tIns="36000" rIns="36000" bIns="36000" anchor="t" anchorCtr="0">
            <a:spAutoFit/>
          </a:bodyPr>
          <a:lstStyle/>
          <a:p>
            <a:pPr algn="l"/>
            <a:r>
              <a:rPr lang="en-GB" sz="2000" dirty="0" smtClean="0"/>
              <a:t>System-name</a:t>
            </a:r>
            <a:endParaRPr lang="en-GB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674975"/>
              </p:ext>
            </p:extLst>
          </p:nvPr>
        </p:nvGraphicFramePr>
        <p:xfrm>
          <a:off x="251520" y="692696"/>
          <a:ext cx="8712968" cy="631825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390284"/>
                <a:gridCol w="6322684"/>
              </a:tblGrid>
              <a:tr h="738082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Obstacle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Mitigation by SOAS principle(s)</a:t>
                      </a:r>
                      <a:endParaRPr lang="en-GB" sz="1400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Nu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verkeerd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beeld</a:t>
                      </a:r>
                      <a:r>
                        <a:rPr lang="en-GB" sz="1400" baseline="0" dirty="0" smtClean="0"/>
                        <a:t>: </a:t>
                      </a:r>
                      <a:r>
                        <a:rPr lang="en-GB" sz="1400" baseline="0" dirty="0" err="1" smtClean="0"/>
                        <a:t>ik</a:t>
                      </a:r>
                      <a:r>
                        <a:rPr lang="en-GB" sz="1400" baseline="0" dirty="0" smtClean="0"/>
                        <a:t> ben </a:t>
                      </a:r>
                      <a:r>
                        <a:rPr lang="en-GB" sz="1400" baseline="0" dirty="0" err="1" smtClean="0"/>
                        <a:t>voorbereid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Informatie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geven</a:t>
                      </a:r>
                      <a:r>
                        <a:rPr lang="en-GB" sz="1400" dirty="0" smtClean="0"/>
                        <a:t>: </a:t>
                      </a:r>
                      <a:r>
                        <a:rPr lang="en-GB" sz="1400" dirty="0" err="1" smtClean="0"/>
                        <a:t>inclusief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handelingsperspectieven</a:t>
                      </a:r>
                      <a:r>
                        <a:rPr lang="en-GB" sz="1400" baseline="0" dirty="0" smtClean="0"/>
                        <a:t> (</a:t>
                      </a:r>
                      <a:r>
                        <a:rPr lang="en-GB" sz="1400" baseline="0" dirty="0" err="1" smtClean="0"/>
                        <a:t>risico</a:t>
                      </a:r>
                      <a:r>
                        <a:rPr lang="en-GB" sz="1400" baseline="0" dirty="0" smtClean="0"/>
                        <a:t>- &amp; </a:t>
                      </a:r>
                      <a:r>
                        <a:rPr lang="en-GB" sz="1400" baseline="0" dirty="0" err="1" smtClean="0"/>
                        <a:t>crisiscommunicatie</a:t>
                      </a:r>
                      <a:r>
                        <a:rPr lang="en-GB" sz="1400" baseline="0" dirty="0" smtClean="0"/>
                        <a:t>) =&gt; </a:t>
                      </a:r>
                      <a:r>
                        <a:rPr lang="en-GB" sz="1400" baseline="0" dirty="0" err="1" smtClean="0"/>
                        <a:t>zodat</a:t>
                      </a:r>
                      <a:r>
                        <a:rPr lang="en-GB" sz="1400" baseline="0" dirty="0" smtClean="0"/>
                        <a:t> burgers </a:t>
                      </a:r>
                      <a:r>
                        <a:rPr lang="en-GB" sz="1400" baseline="0" dirty="0" err="1" smtClean="0"/>
                        <a:t>zichzelf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kunnen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prepareren</a:t>
                      </a:r>
                      <a:endParaRPr lang="en-GB" sz="1400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Conflict sub-</a:t>
                      </a:r>
                      <a:r>
                        <a:rPr lang="en-GB" sz="1400" dirty="0" err="1" smtClean="0"/>
                        <a:t>systemen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In </a:t>
                      </a:r>
                      <a:r>
                        <a:rPr lang="en-GB" sz="1400" dirty="0" err="1" smtClean="0"/>
                        <a:t>geval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er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een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grote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pandemie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uit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breekt</a:t>
                      </a:r>
                      <a:r>
                        <a:rPr lang="en-GB" sz="1400" dirty="0" smtClean="0"/>
                        <a:t> is</a:t>
                      </a:r>
                      <a:r>
                        <a:rPr lang="en-GB" sz="1400" baseline="0" dirty="0" smtClean="0"/>
                        <a:t> het </a:t>
                      </a:r>
                      <a:r>
                        <a:rPr lang="en-GB" sz="1400" baseline="0" dirty="0" err="1" smtClean="0"/>
                        <a:t>mogelijk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dat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er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maatregelen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worden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getroffen</a:t>
                      </a:r>
                      <a:r>
                        <a:rPr lang="en-GB" sz="1400" baseline="0" dirty="0" smtClean="0"/>
                        <a:t> (of </a:t>
                      </a:r>
                      <a:r>
                        <a:rPr lang="en-GB" sz="1400" baseline="0" dirty="0" err="1" smtClean="0"/>
                        <a:t>dat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mensen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uit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zichzelf</a:t>
                      </a:r>
                      <a:r>
                        <a:rPr lang="en-GB" sz="1400" baseline="0" dirty="0" smtClean="0"/>
                        <a:t>) die minder </a:t>
                      </a:r>
                      <a:r>
                        <a:rPr lang="en-GB" sz="1400" baseline="0" dirty="0" err="1" smtClean="0"/>
                        <a:t>gebruik</a:t>
                      </a:r>
                      <a:r>
                        <a:rPr lang="en-GB" sz="1400" baseline="0" dirty="0" smtClean="0"/>
                        <a:t> van </a:t>
                      </a:r>
                      <a:r>
                        <a:rPr lang="en-GB" sz="1400" baseline="0" dirty="0" err="1" smtClean="0"/>
                        <a:t>infrastructuur</a:t>
                      </a:r>
                      <a:r>
                        <a:rPr lang="en-GB" sz="1400" baseline="0" dirty="0" smtClean="0"/>
                        <a:t> tot </a:t>
                      </a:r>
                      <a:r>
                        <a:rPr lang="en-GB" sz="1400" baseline="0" dirty="0" err="1" smtClean="0"/>
                        <a:t>gevolg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heeft</a:t>
                      </a:r>
                      <a:r>
                        <a:rPr lang="en-GB" sz="1400" baseline="0" dirty="0" smtClean="0"/>
                        <a:t>. </a:t>
                      </a:r>
                      <a:r>
                        <a:rPr lang="en-GB" sz="1400" baseline="0" dirty="0" err="1" smtClean="0"/>
                        <a:t>Susbsystemen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raken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geisoleerd</a:t>
                      </a:r>
                      <a:r>
                        <a:rPr lang="en-GB" sz="1400" baseline="0" dirty="0" smtClean="0"/>
                        <a:t> en </a:t>
                      </a:r>
                      <a:r>
                        <a:rPr lang="en-GB" sz="1400" baseline="0" dirty="0" err="1" smtClean="0"/>
                        <a:t>kunnen</a:t>
                      </a:r>
                      <a:r>
                        <a:rPr lang="en-GB" sz="1400" baseline="0" dirty="0" smtClean="0"/>
                        <a:t> op die </a:t>
                      </a:r>
                      <a:r>
                        <a:rPr lang="en-GB" sz="1400" baseline="0" dirty="0" err="1" smtClean="0"/>
                        <a:t>manier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elkaars</a:t>
                      </a:r>
                      <a:r>
                        <a:rPr lang="en-GB" sz="1400" baseline="0" dirty="0" smtClean="0"/>
                        <a:t> concurrent </a:t>
                      </a:r>
                      <a:r>
                        <a:rPr lang="en-GB" sz="1400" baseline="0" dirty="0" err="1" smtClean="0"/>
                        <a:t>zijn</a:t>
                      </a:r>
                      <a:r>
                        <a:rPr lang="en-GB" sz="1400" baseline="0" dirty="0" smtClean="0"/>
                        <a:t>. </a:t>
                      </a:r>
                      <a:r>
                        <a:rPr lang="en-GB" sz="1400" baseline="0" dirty="0" err="1" smtClean="0"/>
                        <a:t>Dit</a:t>
                      </a:r>
                      <a:r>
                        <a:rPr lang="en-GB" sz="1400" baseline="0" dirty="0" smtClean="0"/>
                        <a:t> scenario </a:t>
                      </a:r>
                      <a:r>
                        <a:rPr lang="en-GB" sz="1400" baseline="0" dirty="0" err="1" smtClean="0"/>
                        <a:t>moet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worden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doorgedacht</a:t>
                      </a:r>
                      <a:r>
                        <a:rPr lang="en-GB" sz="1400" baseline="0" dirty="0" smtClean="0"/>
                        <a:t> met </a:t>
                      </a:r>
                      <a:r>
                        <a:rPr lang="en-GB" sz="1400" baseline="0" dirty="0" err="1" smtClean="0"/>
                        <a:t>zoas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principes</a:t>
                      </a:r>
                      <a:r>
                        <a:rPr lang="en-GB" sz="1400" baseline="0" dirty="0" smtClean="0"/>
                        <a:t>.</a:t>
                      </a:r>
                      <a:endParaRPr lang="en-GB" sz="1400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awareness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Zie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ook</a:t>
                      </a:r>
                      <a:r>
                        <a:rPr lang="en-GB" sz="1400" dirty="0" smtClean="0"/>
                        <a:t> 1, </a:t>
                      </a:r>
                      <a:r>
                        <a:rPr lang="en-GB" sz="1400" dirty="0" err="1" smtClean="0"/>
                        <a:t>er</a:t>
                      </a:r>
                      <a:r>
                        <a:rPr lang="en-GB" sz="1400" dirty="0" smtClean="0"/>
                        <a:t> is </a:t>
                      </a:r>
                      <a:r>
                        <a:rPr lang="en-GB" sz="1400" dirty="0" err="1" smtClean="0"/>
                        <a:t>geen</a:t>
                      </a:r>
                      <a:r>
                        <a:rPr lang="en-GB" sz="1400" dirty="0" smtClean="0"/>
                        <a:t> awareness</a:t>
                      </a:r>
                      <a:r>
                        <a:rPr lang="en-GB" sz="1400" baseline="0" dirty="0" smtClean="0"/>
                        <a:t> van de </a:t>
                      </a:r>
                      <a:r>
                        <a:rPr lang="en-GB" sz="1400" baseline="0" dirty="0" err="1" smtClean="0"/>
                        <a:t>omvang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een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epidemie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echt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zou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kunnen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hebben</a:t>
                      </a:r>
                      <a:r>
                        <a:rPr lang="en-GB" sz="1400" baseline="0" dirty="0" smtClean="0"/>
                        <a:t>. (</a:t>
                      </a:r>
                      <a:r>
                        <a:rPr lang="en-GB" sz="1400" baseline="0" dirty="0" err="1" smtClean="0"/>
                        <a:t>dus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er</a:t>
                      </a:r>
                      <a:r>
                        <a:rPr lang="en-GB" sz="1400" baseline="0" dirty="0" smtClean="0"/>
                        <a:t> is </a:t>
                      </a:r>
                      <a:r>
                        <a:rPr lang="en-GB" sz="1400" baseline="0" dirty="0" err="1" smtClean="0"/>
                        <a:t>geen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beeld</a:t>
                      </a:r>
                      <a:r>
                        <a:rPr lang="en-GB" sz="1400" baseline="0" dirty="0" smtClean="0"/>
                        <a:t>, of </a:t>
                      </a:r>
                      <a:r>
                        <a:rPr lang="en-GB" sz="1400" baseline="0" dirty="0" err="1" smtClean="0"/>
                        <a:t>er</a:t>
                      </a:r>
                      <a:r>
                        <a:rPr lang="en-GB" sz="1400" baseline="0" dirty="0" smtClean="0"/>
                        <a:t> is het </a:t>
                      </a:r>
                      <a:r>
                        <a:rPr lang="en-GB" sz="1400" baseline="0" dirty="0" err="1" smtClean="0"/>
                        <a:t>beeld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dat</a:t>
                      </a:r>
                      <a:r>
                        <a:rPr lang="en-GB" sz="1400" baseline="0" dirty="0" smtClean="0"/>
                        <a:t> men </a:t>
                      </a:r>
                      <a:r>
                        <a:rPr lang="en-GB" sz="1400" baseline="0" dirty="0" err="1" smtClean="0"/>
                        <a:t>voorbereid</a:t>
                      </a:r>
                      <a:r>
                        <a:rPr lang="en-GB" sz="1400" baseline="0" dirty="0" smtClean="0"/>
                        <a:t> is op </a:t>
                      </a:r>
                      <a:r>
                        <a:rPr lang="en-GB" sz="1400" baseline="0" dirty="0" err="1" smtClean="0"/>
                        <a:t>een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pandemie</a:t>
                      </a:r>
                      <a:r>
                        <a:rPr lang="en-GB" sz="1400" baseline="0" dirty="0" smtClean="0"/>
                        <a:t>) = &gt; </a:t>
                      </a:r>
                      <a:r>
                        <a:rPr lang="en-GB" sz="1400" baseline="0" dirty="0" err="1" smtClean="0"/>
                        <a:t>informatie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geven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zodat</a:t>
                      </a:r>
                      <a:r>
                        <a:rPr lang="en-GB" sz="1400" baseline="0" dirty="0" smtClean="0"/>
                        <a:t> burgers </a:t>
                      </a:r>
                      <a:r>
                        <a:rPr lang="en-GB" sz="1400" baseline="0" dirty="0" err="1" smtClean="0"/>
                        <a:t>zichszelf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kunnen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prepareren</a:t>
                      </a:r>
                      <a:endParaRPr lang="en-GB" sz="1400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Authority issues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Wie</a:t>
                      </a:r>
                      <a:r>
                        <a:rPr lang="en-GB" sz="1400" dirty="0" smtClean="0"/>
                        <a:t> is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verantwoordelijk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voor</a:t>
                      </a:r>
                      <a:r>
                        <a:rPr lang="en-GB" sz="1400" baseline="0" dirty="0" smtClean="0"/>
                        <a:t> de </a:t>
                      </a:r>
                      <a:r>
                        <a:rPr lang="en-GB" sz="1400" baseline="0" dirty="0" err="1" smtClean="0"/>
                        <a:t>mogelijk</a:t>
                      </a:r>
                      <a:r>
                        <a:rPr lang="en-GB" sz="1400" baseline="0" dirty="0" smtClean="0"/>
                        <a:t> te </a:t>
                      </a:r>
                      <a:r>
                        <a:rPr lang="en-GB" sz="1400" baseline="0" dirty="0" err="1" smtClean="0"/>
                        <a:t>ontwikkelen</a:t>
                      </a:r>
                      <a:r>
                        <a:rPr lang="en-GB" sz="1400" baseline="0" dirty="0" smtClean="0"/>
                        <a:t> / </a:t>
                      </a:r>
                      <a:r>
                        <a:rPr lang="en-GB" sz="1400" baseline="0" dirty="0" err="1" smtClean="0"/>
                        <a:t>ontstane</a:t>
                      </a:r>
                      <a:r>
                        <a:rPr lang="en-GB" sz="1400" baseline="0" dirty="0" smtClean="0"/>
                        <a:t> (</a:t>
                      </a:r>
                      <a:r>
                        <a:rPr lang="en-GB" sz="1400" baseline="0" dirty="0" err="1" smtClean="0"/>
                        <a:t>geisoleerde</a:t>
                      </a:r>
                      <a:r>
                        <a:rPr lang="en-GB" sz="1400" baseline="0" dirty="0" smtClean="0"/>
                        <a:t>) </a:t>
                      </a:r>
                      <a:r>
                        <a:rPr lang="en-GB" sz="1400" baseline="0" dirty="0" err="1" smtClean="0"/>
                        <a:t>subsystemen</a:t>
                      </a:r>
                      <a:r>
                        <a:rPr lang="en-GB" sz="1400" baseline="0" dirty="0" smtClean="0"/>
                        <a:t>? Hoe </a:t>
                      </a:r>
                      <a:r>
                        <a:rPr lang="en-GB" sz="1400" baseline="0" dirty="0" err="1" smtClean="0"/>
                        <a:t>wordt</a:t>
                      </a:r>
                      <a:r>
                        <a:rPr lang="en-GB" sz="1400" baseline="0" dirty="0" smtClean="0"/>
                        <a:t> wet- en </a:t>
                      </a:r>
                      <a:r>
                        <a:rPr lang="en-GB" sz="1400" baseline="0" dirty="0" err="1" smtClean="0"/>
                        <a:t>regelgeving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gehandhaafd</a:t>
                      </a:r>
                      <a:r>
                        <a:rPr lang="en-GB" sz="1400" baseline="0" dirty="0" smtClean="0"/>
                        <a:t>?  </a:t>
                      </a:r>
                      <a:endParaRPr lang="en-GB" sz="1400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Law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aseline="0" dirty="0" err="1" smtClean="0"/>
                        <a:t>Wetgeving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moet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mogelijk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worden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aangepast</a:t>
                      </a:r>
                      <a:r>
                        <a:rPr lang="en-GB" sz="1400" baseline="0" dirty="0" smtClean="0"/>
                        <a:t>.</a:t>
                      </a:r>
                      <a:endParaRPr lang="en-GB" sz="1400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Isolement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 smtClean="0"/>
                        <a:t>Subsystemen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komen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mogelijk</a:t>
                      </a:r>
                      <a:r>
                        <a:rPr lang="en-GB" sz="1400" dirty="0" smtClean="0"/>
                        <a:t> in </a:t>
                      </a:r>
                      <a:r>
                        <a:rPr lang="en-GB" sz="1400" dirty="0" err="1" smtClean="0"/>
                        <a:t>een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isucolement</a:t>
                      </a:r>
                      <a:r>
                        <a:rPr lang="en-GB" sz="1400" dirty="0" smtClean="0"/>
                        <a:t> (</a:t>
                      </a:r>
                      <a:r>
                        <a:rPr lang="en-GB" sz="1400" dirty="0" err="1" smtClean="0"/>
                        <a:t>wijken</a:t>
                      </a:r>
                      <a:r>
                        <a:rPr lang="en-GB" sz="1400" dirty="0" smtClean="0"/>
                        <a:t>, </a:t>
                      </a:r>
                      <a:r>
                        <a:rPr lang="en-GB" sz="1400" dirty="0" err="1" smtClean="0"/>
                        <a:t>dorpen</a:t>
                      </a:r>
                      <a:r>
                        <a:rPr lang="en-GB" sz="1400" dirty="0" smtClean="0"/>
                        <a:t>, </a:t>
                      </a:r>
                      <a:r>
                        <a:rPr lang="en-GB" sz="1400" dirty="0" err="1" smtClean="0"/>
                        <a:t>steden</a:t>
                      </a:r>
                      <a:r>
                        <a:rPr lang="en-GB" sz="1400" dirty="0" smtClean="0"/>
                        <a:t>’; hoe </a:t>
                      </a:r>
                      <a:r>
                        <a:rPr lang="en-GB" sz="1400" dirty="0" err="1" smtClean="0"/>
                        <a:t>dan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maatregelen</a:t>
                      </a:r>
                      <a:r>
                        <a:rPr lang="en-GB" sz="1400" dirty="0" smtClean="0"/>
                        <a:t> door te </a:t>
                      </a:r>
                      <a:r>
                        <a:rPr lang="en-GB" sz="1400" dirty="0" err="1" smtClean="0"/>
                        <a:t>voeren</a:t>
                      </a:r>
                      <a:r>
                        <a:rPr lang="en-GB" sz="1400" dirty="0" smtClean="0"/>
                        <a:t>? </a:t>
                      </a:r>
                      <a:r>
                        <a:rPr lang="en-GB" sz="1400" baseline="0" dirty="0" err="1" smtClean="0"/>
                        <a:t>Dit</a:t>
                      </a:r>
                      <a:r>
                        <a:rPr lang="en-GB" sz="1400" baseline="0" dirty="0" smtClean="0"/>
                        <a:t> scenario </a:t>
                      </a:r>
                      <a:r>
                        <a:rPr lang="en-GB" sz="1400" baseline="0" dirty="0" err="1" smtClean="0"/>
                        <a:t>moet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worden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doorgedacht</a:t>
                      </a:r>
                      <a:r>
                        <a:rPr lang="en-GB" sz="1400" baseline="0" dirty="0" smtClean="0"/>
                        <a:t> met </a:t>
                      </a:r>
                      <a:r>
                        <a:rPr lang="en-GB" sz="1400" baseline="0" dirty="0" err="1" smtClean="0"/>
                        <a:t>zoas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principes</a:t>
                      </a:r>
                      <a:r>
                        <a:rPr lang="en-GB" sz="1400" baseline="0" dirty="0" smtClean="0"/>
                        <a:t>.</a:t>
                      </a:r>
                      <a:endParaRPr lang="en-GB" sz="1400" dirty="0" smtClean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Early </a:t>
                      </a:r>
                      <a:r>
                        <a:rPr lang="en-GB" sz="1400" dirty="0" err="1" smtClean="0"/>
                        <a:t>detectie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Het is </a:t>
                      </a:r>
                      <a:r>
                        <a:rPr lang="en-GB" sz="1400" dirty="0" err="1" smtClean="0"/>
                        <a:t>lastig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om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snel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veel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vaccins</a:t>
                      </a:r>
                      <a:r>
                        <a:rPr lang="en-GB" sz="1400" dirty="0" smtClean="0"/>
                        <a:t> te </a:t>
                      </a:r>
                      <a:r>
                        <a:rPr lang="en-GB" sz="1400" dirty="0" err="1" smtClean="0"/>
                        <a:t>ontwikkelen</a:t>
                      </a:r>
                      <a:r>
                        <a:rPr lang="en-GB" sz="1400" dirty="0" smtClean="0"/>
                        <a:t> en </a:t>
                      </a:r>
                      <a:r>
                        <a:rPr lang="en-GB" sz="1400" dirty="0" err="1" smtClean="0"/>
                        <a:t>andere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preventieve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maatregelen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adequaat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uit</a:t>
                      </a:r>
                      <a:r>
                        <a:rPr lang="en-GB" sz="1400" dirty="0" smtClean="0"/>
                        <a:t> te </a:t>
                      </a:r>
                      <a:r>
                        <a:rPr lang="en-GB" sz="1400" dirty="0" err="1" smtClean="0"/>
                        <a:t>rollen</a:t>
                      </a:r>
                      <a:r>
                        <a:rPr lang="en-GB" sz="1400" dirty="0" smtClean="0"/>
                        <a:t>. Early </a:t>
                      </a:r>
                      <a:r>
                        <a:rPr lang="en-GB" sz="1400" dirty="0" err="1" smtClean="0"/>
                        <a:t>detectie</a:t>
                      </a:r>
                      <a:r>
                        <a:rPr lang="en-GB" sz="1400" baseline="0" dirty="0" smtClean="0"/>
                        <a:t> van  </a:t>
                      </a:r>
                      <a:r>
                        <a:rPr lang="en-GB" sz="1400" baseline="0" dirty="0" err="1" smtClean="0"/>
                        <a:t>een</a:t>
                      </a:r>
                      <a:r>
                        <a:rPr lang="en-GB" sz="1400" baseline="0" dirty="0" smtClean="0"/>
                        <a:t> virus die </a:t>
                      </a:r>
                      <a:r>
                        <a:rPr lang="en-GB" sz="1400" baseline="0" dirty="0" err="1" smtClean="0"/>
                        <a:t>mogelijk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een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pandemie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kan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veroorzaken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geeft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meer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ruimte</a:t>
                      </a:r>
                      <a:r>
                        <a:rPr lang="en-GB" sz="1400" baseline="0" dirty="0" smtClean="0"/>
                        <a:t>. </a:t>
                      </a:r>
                      <a:r>
                        <a:rPr lang="en-GB" sz="1400" baseline="0" dirty="0" err="1" smtClean="0"/>
                        <a:t>Dit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kan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bijvoorbeeld</a:t>
                      </a:r>
                      <a:r>
                        <a:rPr lang="en-GB" sz="1400" baseline="0" dirty="0" smtClean="0"/>
                        <a:t> door </a:t>
                      </a:r>
                      <a:r>
                        <a:rPr lang="en-GB" sz="1400" baseline="0" dirty="0" err="1" smtClean="0"/>
                        <a:t>mensen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zichzelf</a:t>
                      </a:r>
                      <a:r>
                        <a:rPr lang="en-GB" sz="1400" baseline="0" dirty="0" smtClean="0"/>
                        <a:t> te </a:t>
                      </a:r>
                      <a:r>
                        <a:rPr lang="en-GB" sz="1400" baseline="0" dirty="0" err="1" smtClean="0"/>
                        <a:t>laten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checken</a:t>
                      </a:r>
                      <a:r>
                        <a:rPr lang="en-GB" sz="1400" baseline="0" dirty="0" smtClean="0"/>
                        <a:t> (</a:t>
                      </a:r>
                      <a:r>
                        <a:rPr lang="en-GB" sz="1400" baseline="0" dirty="0" err="1" smtClean="0"/>
                        <a:t>voorbeeld</a:t>
                      </a:r>
                      <a:r>
                        <a:rPr lang="en-GB" sz="1400" baseline="0" dirty="0" smtClean="0"/>
                        <a:t> tools van Philips). 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18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</TotalTime>
  <Words>625</Words>
  <Application>Microsoft Office PowerPoint</Application>
  <PresentationFormat>On-screen Show (4:3)</PresentationFormat>
  <Paragraphs>108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SOAS Roadmaps Template (in English please)</vt:lpstr>
      <vt:lpstr>Nederlandse Maatschappij &amp; Voorkomen en beperken effecten (majeure) pandemie</vt:lpstr>
      <vt:lpstr>System-name</vt:lpstr>
    </vt:vector>
  </TitlesOfParts>
  <Company>TNO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van Vliet</dc:creator>
  <cp:lastModifiedBy>Mirjam Huis in 't Veld</cp:lastModifiedBy>
  <cp:revision>37</cp:revision>
  <dcterms:created xsi:type="dcterms:W3CDTF">2012-04-10T14:17:17Z</dcterms:created>
  <dcterms:modified xsi:type="dcterms:W3CDTF">2012-05-29T08:07:55Z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Date">
    <vt:lpwstr>29-5-2012 10:05:14</vt:lpwstr>
  </property>
</Properties>
</file>