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EA313-3F6D-418C-9910-E5B3E1F8216A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C9B4-0189-4813-A182-9231B2F322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66244-E243-4013-8453-4D1A882EA73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241BE-F4D4-4AD2-BAEC-ADC03D0DB9BA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8826B-7EF8-4F51-947A-6FF1E907EA2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F588D-F3A2-4C69-8AFF-EFE7DBB9D633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C7D3B-5FAF-49D4-99A4-81DD353341A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FAE5-4493-426F-8E29-41F7A77F0CC0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7E59B-D813-4F72-9D2F-C880F33B8133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6CBB1-EE4A-49E0-BCBF-A9A70DCC89A9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F4665-9BEF-4B66-BEB9-C6FCBA8C4E08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26001-DAE7-40EB-AB54-9EAFB26C760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20637-5C64-4F71-A86C-25DB38C82D88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CB3CE-EF27-4BF8-AD46-C8A8FD180C09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DF01A-5D3E-4017-B844-1E0DA361B0C5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4344988"/>
            <a:ext cx="4568825" cy="4113212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4F01B-EC13-42B7-86D0-C57D47307151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24C39-36D4-48D9-830C-57D4D83DDF4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8FADD-30C5-410C-996D-483C5D76DA93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D4BA-4C84-4B32-9818-6D7B9A4D3125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1843-379C-4C7D-B798-2D65628FB0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1713" y="2133600"/>
            <a:ext cx="676433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中文引文</a:t>
            </a:r>
            <a:r>
              <a:rPr lang="zh-CN" altLang="en-US" dirty="0" smtClean="0"/>
              <a:t>检索方法与工具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CCD(</a:t>
            </a:r>
            <a:r>
              <a:rPr lang="zh-CN" altLang="en-US" smtClean="0"/>
              <a:t>中国引文数据库</a:t>
            </a:r>
            <a:r>
              <a:rPr lang="en-US" altLang="zh-CN" smtClean="0"/>
              <a:t>-CNKI)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mtClean="0"/>
              <a:t>Chinese Citation Database</a:t>
            </a:r>
            <a:r>
              <a:rPr lang="zh-CN" altLang="en-US" smtClean="0"/>
              <a:t>，简称</a:t>
            </a:r>
            <a:r>
              <a:rPr lang="en-US" altLang="zh-CN" smtClean="0"/>
              <a:t>CCD</a:t>
            </a:r>
            <a:r>
              <a:rPr lang="zh-CN" altLang="en-US" smtClean="0"/>
              <a:t>），收录了中国学术期刊</a:t>
            </a:r>
            <a:r>
              <a:rPr lang="en-US" altLang="zh-CN" smtClean="0"/>
              <a:t>(</a:t>
            </a:r>
            <a:r>
              <a:rPr lang="zh-CN" altLang="en-US" smtClean="0"/>
              <a:t>光盘版</a:t>
            </a:r>
            <a:r>
              <a:rPr lang="en-US" altLang="zh-CN" smtClean="0"/>
              <a:t>)</a:t>
            </a:r>
            <a:r>
              <a:rPr lang="zh-CN" altLang="en-US" smtClean="0"/>
              <a:t>电子杂志社出版的所有源数据库产品的参考文献，涉及期刊、学位论文、会议论文、图书、专利、标准、报纸等各类型引文。截至</a:t>
            </a:r>
            <a:r>
              <a:rPr lang="en-US" altLang="zh-CN" smtClean="0"/>
              <a:t>2007</a:t>
            </a:r>
            <a:r>
              <a:rPr lang="zh-CN" altLang="en-US" smtClean="0"/>
              <a:t>年</a:t>
            </a:r>
            <a:r>
              <a:rPr lang="en-US" altLang="zh-CN" smtClean="0"/>
              <a:t>12</a:t>
            </a:r>
            <a:r>
              <a:rPr lang="zh-CN" altLang="en-US" smtClean="0"/>
              <a:t>月，累计链接被引文献达 </a:t>
            </a:r>
            <a:r>
              <a:rPr lang="en-US" altLang="zh-CN" smtClean="0"/>
              <a:t>6848642 </a:t>
            </a:r>
            <a:r>
              <a:rPr lang="zh-CN" altLang="en-US" smtClean="0"/>
              <a:t>篇。 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mtClean="0"/>
              <a:t>收录年限：</a:t>
            </a:r>
            <a:r>
              <a:rPr lang="en-US" altLang="zh-CN" smtClean="0"/>
              <a:t>1912</a:t>
            </a:r>
            <a:r>
              <a:rPr lang="zh-CN" altLang="en-US" smtClean="0"/>
              <a:t>年至今</a:t>
            </a:r>
          </a:p>
          <a:p>
            <a:pPr eaLnBrk="1" hangingPunct="1">
              <a:lnSpc>
                <a:spcPct val="140000"/>
              </a:lnSpc>
            </a:pP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CCD(</a:t>
            </a:r>
            <a:r>
              <a:rPr lang="zh-CN" altLang="en-US" smtClean="0"/>
              <a:t>中国引文数据库</a:t>
            </a:r>
            <a:r>
              <a:rPr lang="en-US" altLang="zh-CN" smtClean="0"/>
              <a:t>-CNKI)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4037" name="Picture 4" descr="SXEJ_6QZV2O([]T2V58VA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69988"/>
            <a:ext cx="86423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203575" y="3319463"/>
            <a:ext cx="4392613" cy="4889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chemeClr val="bg1"/>
                </a:solidFill>
              </a:rPr>
              <a:t>http://ref.cnki.net/knsref/index.aspx</a:t>
            </a:r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7761288" y="333216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CCD(</a:t>
            </a:r>
            <a:r>
              <a:rPr lang="zh-CN" altLang="en-US" smtClean="0"/>
              <a:t>中国引文数据库</a:t>
            </a:r>
            <a:r>
              <a:rPr lang="en-US" altLang="zh-CN" smtClean="0"/>
              <a:t>-CNKI)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print"/>
          <a:srcRect l="10429" t="10042" r="12500" b="6459"/>
          <a:stretch>
            <a:fillRect/>
          </a:stretch>
        </p:blipFill>
        <p:spPr bwMode="auto">
          <a:xfrm>
            <a:off x="0" y="1201738"/>
            <a:ext cx="91440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AutoShape 5"/>
          <p:cNvSpPr>
            <a:spLocks noChangeArrowheads="1"/>
          </p:cNvSpPr>
          <p:nvPr/>
        </p:nvSpPr>
        <p:spPr bwMode="auto">
          <a:xfrm>
            <a:off x="1258888" y="3860800"/>
            <a:ext cx="1009650" cy="720725"/>
          </a:xfrm>
          <a:prstGeom prst="wedgeRectCallout">
            <a:avLst>
              <a:gd name="adj1" fmla="val 72644"/>
              <a:gd name="adj2" fmla="val -88106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点击增加检索条件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CCD</a:t>
            </a:r>
            <a:r>
              <a:rPr lang="zh-CN" altLang="en-US" smtClean="0"/>
              <a:t>引文检索举例</a:t>
            </a:r>
          </a:p>
        </p:txBody>
      </p:sp>
      <p:pic>
        <p:nvPicPr>
          <p:cNvPr id="46084" name="Picture 4" descr="SYXD2`9I)11M(WF)}D92Q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6667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638300"/>
            <a:ext cx="9144000" cy="5219700"/>
            <a:chOff x="0" y="1032"/>
            <a:chExt cx="5760" cy="3288"/>
          </a:xfrm>
        </p:grpSpPr>
        <p:pic>
          <p:nvPicPr>
            <p:cNvPr id="46087" name="Picture 5" descr="]DV13ZV0{~Z{[73Z)(6_OL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32"/>
              <a:ext cx="5760" cy="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Line 6"/>
            <p:cNvSpPr>
              <a:spLocks noChangeShapeType="1"/>
            </p:cNvSpPr>
            <p:nvPr/>
          </p:nvSpPr>
          <p:spPr bwMode="auto">
            <a:xfrm>
              <a:off x="5284" y="3323"/>
              <a:ext cx="17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9" name="Line 7"/>
            <p:cNvSpPr>
              <a:spLocks noChangeShapeType="1"/>
            </p:cNvSpPr>
            <p:nvPr/>
          </p:nvSpPr>
          <p:spPr bwMode="auto">
            <a:xfrm>
              <a:off x="1474" y="2976"/>
              <a:ext cx="40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0" name="Line 8"/>
            <p:cNvSpPr>
              <a:spLocks noChangeShapeType="1"/>
            </p:cNvSpPr>
            <p:nvPr/>
          </p:nvSpPr>
          <p:spPr bwMode="auto">
            <a:xfrm>
              <a:off x="5103" y="2976"/>
              <a:ext cx="5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5962" name="Picture 10" descr="{ERGZ}S}RIJ[{3(37J]JJ3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1268413"/>
            <a:ext cx="5619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mtClean="0"/>
              <a:t>《</a:t>
            </a:r>
            <a:r>
              <a:rPr lang="zh-CN" altLang="en-US" smtClean="0"/>
              <a:t>中文科技期刊数据库</a:t>
            </a:r>
            <a:r>
              <a:rPr lang="en-US" altLang="zh-CN" smtClean="0"/>
              <a:t>》</a:t>
            </a:r>
            <a:r>
              <a:rPr lang="zh-CN" altLang="en-US" smtClean="0"/>
              <a:t>引文版以全文版为基础开发而成，主要检索 </a:t>
            </a:r>
            <a:r>
              <a:rPr lang="en-US" altLang="zh-CN" smtClean="0"/>
              <a:t>1989</a:t>
            </a:r>
            <a:r>
              <a:rPr lang="zh-CN" altLang="en-US" smtClean="0"/>
              <a:t>年以来国内 </a:t>
            </a:r>
            <a:r>
              <a:rPr lang="en-US" altLang="zh-CN" smtClean="0"/>
              <a:t>8000</a:t>
            </a:r>
            <a:r>
              <a:rPr lang="zh-CN" altLang="en-US" smtClean="0"/>
              <a:t>多种重要期刊（含核心期刊）所发表论文的参考文献，是目前国内检索期刊种类最多的引文数据库。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mtClean="0"/>
              <a:t>收录源文献 </a:t>
            </a:r>
            <a:r>
              <a:rPr lang="en-US" altLang="zh-CN" smtClean="0"/>
              <a:t>482</a:t>
            </a:r>
            <a:r>
              <a:rPr lang="zh-CN" altLang="en-US" smtClean="0"/>
              <a:t>万余篇，参考文献 </a:t>
            </a:r>
            <a:r>
              <a:rPr lang="en-US" altLang="zh-CN" smtClean="0"/>
              <a:t>2000 </a:t>
            </a:r>
            <a:r>
              <a:rPr lang="zh-CN" altLang="en-US" smtClean="0"/>
              <a:t>余万篇，每周更新。 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806450" y="333375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中文科技期刊数据库</a:t>
            </a:r>
            <a:r>
              <a:rPr lang="en-US" altLang="zh-CN" smtClean="0"/>
              <a:t>-</a:t>
            </a:r>
            <a:r>
              <a:rPr lang="zh-CN" altLang="en-US" smtClean="0"/>
              <a:t>引文版 </a:t>
            </a:r>
            <a:r>
              <a:rPr lang="en-US" altLang="zh-CN" smtClean="0"/>
              <a:t>(</a:t>
            </a:r>
            <a:r>
              <a:rPr lang="zh-CN" altLang="en-US" smtClean="0"/>
              <a:t>维普</a:t>
            </a:r>
            <a:r>
              <a:rPr lang="en-US" altLang="zh-CN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中文科技期刊数据库</a:t>
            </a:r>
            <a:r>
              <a:rPr lang="en-US" altLang="zh-CN" smtClean="0"/>
              <a:t>-</a:t>
            </a:r>
            <a:r>
              <a:rPr lang="zh-CN" altLang="en-US" smtClean="0"/>
              <a:t>引文版 </a:t>
            </a:r>
            <a:r>
              <a:rPr lang="en-US" altLang="zh-CN" smtClean="0"/>
              <a:t>(</a:t>
            </a:r>
            <a:r>
              <a:rPr lang="zh-CN" altLang="en-US" smtClean="0"/>
              <a:t>维普</a:t>
            </a:r>
            <a:r>
              <a:rPr lang="en-US" altLang="zh-CN" smtClean="0"/>
              <a:t>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8133" name="Picture 4" descr="DDD`[J%`I{{]ZQA9ZL7TD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492500" y="5661025"/>
            <a:ext cx="5400675" cy="4889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chemeClr val="bg1"/>
                </a:solidFill>
              </a:rPr>
              <a:t>http://www.cqvip.com/productor/pro_zkyw.asp</a:t>
            </a:r>
          </a:p>
        </p:txBody>
      </p:sp>
      <p:sp>
        <p:nvSpPr>
          <p:cNvPr id="48135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01013" y="6354763"/>
            <a:ext cx="1042987" cy="503237"/>
          </a:xfrm>
          <a:prstGeom prst="homePlate">
            <a:avLst>
              <a:gd name="adj" fmla="val 51814"/>
            </a:avLst>
          </a:prstGeom>
          <a:solidFill>
            <a:srgbClr val="3333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小  结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989138"/>
            <a:ext cx="5508625" cy="3341687"/>
          </a:xfrm>
        </p:spPr>
        <p:txBody>
          <a:bodyPr/>
          <a:lstStyle/>
          <a:p>
            <a:pPr eaLnBrk="1" hangingPunct="1"/>
            <a:r>
              <a:rPr lang="zh-CN" altLang="en-US" smtClean="0"/>
              <a:t>追踪科研  科学评价</a:t>
            </a:r>
          </a:p>
          <a:p>
            <a:pPr eaLnBrk="1" hangingPunct="1"/>
            <a:r>
              <a:rPr lang="zh-CN" altLang="en-US" smtClean="0"/>
              <a:t>各有所长  各取所需</a:t>
            </a:r>
          </a:p>
          <a:p>
            <a:pPr eaLnBrk="1" hangingPunct="1"/>
            <a:r>
              <a:rPr lang="zh-CN" altLang="en-US" smtClean="0"/>
              <a:t>内容为王  兼顾次数</a:t>
            </a:r>
          </a:p>
          <a:p>
            <a:pPr eaLnBrk="1" hangingPunct="1"/>
            <a:r>
              <a:rPr lang="zh-CN" altLang="en-US" smtClean="0"/>
              <a:t>认真引用  规范写作</a:t>
            </a:r>
          </a:p>
          <a:p>
            <a:pPr eaLnBrk="1" hangingPunct="1"/>
            <a:endParaRPr lang="en-US" altLang="zh-CN" smtClean="0"/>
          </a:p>
        </p:txBody>
      </p:sp>
      <p:sp>
        <p:nvSpPr>
          <p:cNvPr id="4915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0" y="6021388"/>
            <a:ext cx="1042988" cy="503237"/>
          </a:xfrm>
          <a:prstGeom prst="homePlate">
            <a:avLst>
              <a:gd name="adj" fmla="val 51814"/>
            </a:avLst>
          </a:prstGeom>
          <a:solidFill>
            <a:srgbClr val="3333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主要内容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hlinkClick r:id="rId3" action="ppaction://hlinksldjump"/>
              </a:rPr>
              <a:t>引文检索相关概念</a:t>
            </a:r>
            <a:endParaRPr lang="zh-CN" altLang="en-US" dirty="0" smtClean="0"/>
          </a:p>
          <a:p>
            <a:pPr eaLnBrk="1" hangingPunct="1"/>
            <a:r>
              <a:rPr lang="zh-CN" altLang="en-US" dirty="0" smtClean="0">
                <a:hlinkClick r:id="rId4" action="ppaction://hlinksldjump"/>
              </a:rPr>
              <a:t>引文检索的意义 </a:t>
            </a:r>
            <a:endParaRPr lang="zh-CN" altLang="en-US" dirty="0" smtClean="0"/>
          </a:p>
          <a:p>
            <a:pPr eaLnBrk="1" hangingPunct="1"/>
            <a:r>
              <a:rPr lang="zh-CN" altLang="en-US" dirty="0" smtClean="0">
                <a:hlinkClick r:id="rId5" action="ppaction://hlinksldjump"/>
              </a:rPr>
              <a:t>主要中文引文</a:t>
            </a:r>
            <a:r>
              <a:rPr lang="zh-CN" altLang="en-US" dirty="0" smtClean="0">
                <a:hlinkClick r:id="rId5" action="ppaction://hlinksldjump"/>
              </a:rPr>
              <a:t>检索工具及使用介绍 </a:t>
            </a:r>
            <a:endParaRPr lang="zh-CN" altLang="en-US" dirty="0" smtClean="0"/>
          </a:p>
          <a:p>
            <a:pPr eaLnBrk="1" hangingPunct="1"/>
            <a:r>
              <a:rPr lang="zh-CN" altLang="en-US" dirty="0" smtClean="0">
                <a:hlinkClick r:id="" action="ppaction://noaction"/>
              </a:rPr>
              <a:t>小结</a:t>
            </a:r>
            <a:endParaRPr lang="zh-CN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</p:txBody>
      </p:sp>
      <p:sp>
        <p:nvSpPr>
          <p:cNvPr id="409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引文检索相关概念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引文：指学术论著中引用的参考文献，是撰写或编辑论著而引用的相关文献资料，是学术论著的重要组成部分，通常是以脚注或尾注的形式出现。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引文检索：通常指参考文献检索，通过检索被引著者姓名、刊名、论文题名，可以获得著者被引、刊物被引、论文被引等数据。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引文索引：根据文献之间的引证关系按一定的规则组织起来的一种检索系统。</a:t>
            </a:r>
          </a:p>
        </p:txBody>
      </p:sp>
      <p:sp>
        <p:nvSpPr>
          <p:cNvPr id="512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引文检索相关概念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引证文献：引用参考文献的文献，也叫源文献、施引文献。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文献共引：两篇以上文献有相同参考文献，也叫文献耦合。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共引文献：是指两篇文献被别的文献同时引用。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二级参考文献 ：被引文献的参考文献。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二级引证文献 ：引证文献的引证文献。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他人引用：来源文献和引用文献中没有相同的作者即为他人引用（他引）。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smtClean="0"/>
              <a:t>本人引用：如果来源文献和引用文献中有一名作者相同，即为本人引用（自引）。</a:t>
            </a:r>
          </a:p>
          <a:p>
            <a:pPr eaLnBrk="1" hangingPunct="1">
              <a:lnSpc>
                <a:spcPct val="140000"/>
              </a:lnSpc>
            </a:pPr>
            <a:endParaRPr lang="en-US" altLang="zh-CN" sz="2000" smtClean="0"/>
          </a:p>
        </p:txBody>
      </p:sp>
      <p:sp>
        <p:nvSpPr>
          <p:cNvPr id="614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61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0" y="6021388"/>
            <a:ext cx="1042988" cy="503237"/>
          </a:xfrm>
          <a:prstGeom prst="homePlate">
            <a:avLst>
              <a:gd name="adj" fmla="val 51814"/>
            </a:avLst>
          </a:prstGeom>
          <a:solidFill>
            <a:srgbClr val="3333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引文检索的意义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600200"/>
            <a:ext cx="8101012" cy="463708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文献的相互引证直接反映学术研究之间的交流与联系。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通过引文检索可以查找相关研究早期、当时和最近的学术文献，进而有效地揭示过去、现在、将来的科学研究之间的内在联系。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可以较真实客观地反映作者的论文在科研活动中的价值和地位。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smtClean="0"/>
              <a:t>从文献引证的角度为文献计量学和科学计量学提供研究工具，分析研究文献的学术影响，把握研究趋势。</a:t>
            </a:r>
          </a:p>
          <a:p>
            <a:pPr eaLnBrk="1" hangingPunct="1">
              <a:lnSpc>
                <a:spcPct val="140000"/>
              </a:lnSpc>
            </a:pPr>
            <a:endParaRPr lang="en-US" altLang="zh-CN" sz="2400" u="sng" smtClean="0"/>
          </a:p>
        </p:txBody>
      </p:sp>
      <p:sp>
        <p:nvSpPr>
          <p:cNvPr id="717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4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引文检索的意义</a:t>
            </a:r>
          </a:p>
        </p:txBody>
      </p:sp>
      <p:sp>
        <p:nvSpPr>
          <p:cNvPr id="819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pic>
        <p:nvPicPr>
          <p:cNvPr id="31746" name="Picture 2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399338" y="6096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2004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4419600" y="1447800"/>
            <a:ext cx="2209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49" name="Picture 5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876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0" name="Picture 6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780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1" name="Picture 7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9144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2" name="Picture 8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463" y="4724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3" name="Picture 9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863" y="4343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4" name="Picture 10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448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2209800" y="2133600"/>
            <a:ext cx="19050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667000" y="2359025"/>
            <a:ext cx="914400" cy="4603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400" b="1" i="1">
                <a:solidFill>
                  <a:schemeClr val="accent2"/>
                </a:solidFill>
              </a:rPr>
              <a:t>Cited References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" y="3825875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1993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676400" y="39322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1991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143000" y="3186113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1995</a:t>
            </a:r>
          </a:p>
        </p:txBody>
      </p:sp>
      <p:pic>
        <p:nvPicPr>
          <p:cNvPr id="31760" name="Picture 16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41910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058863" y="4922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1980</a:t>
            </a:r>
          </a:p>
        </p:txBody>
      </p:sp>
      <p:pic>
        <p:nvPicPr>
          <p:cNvPr id="31762" name="Picture 18" descr="WoSfull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96975"/>
            <a:ext cx="1465263" cy="1676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858000" y="1676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2003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562600" y="1600200"/>
            <a:ext cx="609600" cy="4603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400" b="1" i="1">
                <a:solidFill>
                  <a:schemeClr val="accent2"/>
                </a:solidFill>
              </a:rPr>
              <a:t>Times Cited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 flipV="1">
            <a:off x="5148263" y="2924175"/>
            <a:ext cx="1252537" cy="1647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435600" y="3429000"/>
            <a:ext cx="762000" cy="546100"/>
          </a:xfrm>
          <a:prstGeom prst="rect">
            <a:avLst/>
          </a:prstGeom>
          <a:solidFill>
            <a:srgbClr val="C0C0C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b="1" i="1">
                <a:solidFill>
                  <a:schemeClr val="accent2"/>
                </a:solidFill>
              </a:rPr>
              <a:t>Related Records</a:t>
            </a:r>
          </a:p>
        </p:txBody>
      </p:sp>
      <p:pic>
        <p:nvPicPr>
          <p:cNvPr id="31767" name="Picture 23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3" y="533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229600" y="914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2003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002463" y="45720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2004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172200" y="54562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1999</a:t>
            </a:r>
          </a:p>
        </p:txBody>
      </p:sp>
      <p:pic>
        <p:nvPicPr>
          <p:cNvPr id="31771" name="Picture 27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263" y="44958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916863" y="4922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2002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 flipV="1">
            <a:off x="2286000" y="4800600"/>
            <a:ext cx="2438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 flipV="1">
            <a:off x="2590800" y="4191000"/>
            <a:ext cx="2133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75" name="Picture 31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5626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239000" y="61420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1994</a:t>
            </a:r>
          </a:p>
        </p:txBody>
      </p:sp>
      <p:pic>
        <p:nvPicPr>
          <p:cNvPr id="31777" name="Picture 33" descr="WoSfull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15240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7772400" y="2255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2004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4724400" y="4992688"/>
            <a:ext cx="1219200" cy="265112"/>
          </a:xfrm>
          <a:prstGeom prst="rect">
            <a:avLst/>
          </a:prstGeom>
          <a:solidFill>
            <a:srgbClr val="C0C0C0"/>
          </a:solidFill>
          <a:ln w="317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400" b="1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altLang="zh-CN" sz="1400" b="1">
                <a:solidFill>
                  <a:schemeClr val="accent2"/>
                </a:solidFill>
              </a:rPr>
              <a:t> Citing </a:t>
            </a:r>
            <a:r>
              <a:rPr lang="en-US" altLang="zh-CN" sz="1400" b="1">
                <a:solidFill>
                  <a:schemeClr val="accent2"/>
                </a:solidFill>
                <a:sym typeface="Wingdings" pitchFamily="2" charset="2"/>
              </a:rPr>
              <a:t></a:t>
            </a:r>
            <a:endParaRPr lang="en-US" altLang="zh-CN" sz="1400" b="1">
              <a:solidFill>
                <a:schemeClr val="accent2"/>
              </a:solidFill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0" y="1196975"/>
            <a:ext cx="3429000" cy="728663"/>
          </a:xfrm>
          <a:prstGeom prst="rect">
            <a:avLst/>
          </a:prstGeom>
          <a:solidFill>
            <a:srgbClr val="0033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从一篇高质量的文献出发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沿着科学研究的发展道路</a:t>
            </a:r>
            <a:r>
              <a:rPr lang="en-US" altLang="zh-CN" b="1">
                <a:solidFill>
                  <a:schemeClr val="bg1"/>
                </a:solidFill>
              </a:rPr>
              <a:t>…</a:t>
            </a:r>
            <a:endParaRPr lang="en-US" altLang="zh-CN" b="1" i="1">
              <a:solidFill>
                <a:schemeClr val="bg1"/>
              </a:solidFill>
            </a:endParaRP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28600" y="5635625"/>
            <a:ext cx="5029200" cy="1114425"/>
          </a:xfrm>
          <a:prstGeom prst="rect">
            <a:avLst/>
          </a:prstGeom>
          <a:solidFill>
            <a:srgbClr val="333399">
              <a:alpha val="89803"/>
            </a:srgbClr>
          </a:solidFill>
          <a:ln w="31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</a:rPr>
              <a:t>… Cited References </a:t>
            </a:r>
            <a:r>
              <a:rPr lang="zh-CN" altLang="en-US" b="1">
                <a:solidFill>
                  <a:schemeClr val="bg1"/>
                </a:solidFill>
              </a:rPr>
              <a:t>越查越旧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Times Cited </a:t>
            </a:r>
            <a:r>
              <a:rPr lang="zh-CN" altLang="en-US" b="1">
                <a:solidFill>
                  <a:schemeClr val="bg1"/>
                </a:solidFill>
              </a:rPr>
              <a:t>越查越新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b="1">
                <a:solidFill>
                  <a:schemeClr val="bg1"/>
                </a:solidFill>
              </a:rPr>
              <a:t>Related Records </a:t>
            </a:r>
            <a:r>
              <a:rPr lang="zh-CN" altLang="en-US" b="1">
                <a:solidFill>
                  <a:schemeClr val="bg1"/>
                </a:solidFill>
              </a:rPr>
              <a:t>越查越深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4267200" y="2057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1"/>
              <a:t>1998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588125" y="2997200"/>
            <a:ext cx="2209800" cy="976313"/>
          </a:xfrm>
          <a:prstGeom prst="rect">
            <a:avLst/>
          </a:prstGeom>
          <a:solidFill>
            <a:srgbClr val="333399"/>
          </a:solidFill>
          <a:ln w="317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分析：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学科分布、发展趋势、机构</a:t>
            </a:r>
            <a:r>
              <a:rPr lang="en-US" altLang="zh-CN" b="1">
                <a:solidFill>
                  <a:schemeClr val="bg1"/>
                </a:solidFill>
              </a:rPr>
              <a:t>/</a:t>
            </a:r>
            <a:r>
              <a:rPr lang="zh-CN" altLang="en-US" b="1">
                <a:solidFill>
                  <a:schemeClr val="bg1"/>
                </a:solidFill>
              </a:rPr>
              <a:t>作者等</a:t>
            </a:r>
          </a:p>
        </p:txBody>
      </p:sp>
      <p:sp>
        <p:nvSpPr>
          <p:cNvPr id="8234" name="AutoShape 41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01013" y="6354763"/>
            <a:ext cx="1042987" cy="503237"/>
          </a:xfrm>
          <a:prstGeom prst="homePlate">
            <a:avLst>
              <a:gd name="adj" fmla="val 51814"/>
            </a:avLst>
          </a:prstGeom>
          <a:solidFill>
            <a:srgbClr val="3333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  <p:bldP spid="31748" grpId="0" animBg="1"/>
      <p:bldP spid="31755" grpId="0" animBg="1"/>
      <p:bldP spid="31756" grpId="0" animBg="1" autoUpdateAnimBg="0"/>
      <p:bldP spid="31757" grpId="0" animBg="1" autoUpdateAnimBg="0"/>
      <p:bldP spid="31758" grpId="0" animBg="1" autoUpdateAnimBg="0"/>
      <p:bldP spid="31759" grpId="0" animBg="1" autoUpdateAnimBg="0"/>
      <p:bldP spid="31761" grpId="0" animBg="1" autoUpdateAnimBg="0"/>
      <p:bldP spid="31763" grpId="0" animBg="1" autoUpdateAnimBg="0"/>
      <p:bldP spid="31764" grpId="0" animBg="1" autoUpdateAnimBg="0"/>
      <p:bldP spid="31765" grpId="0" animBg="1"/>
      <p:bldP spid="31766" grpId="0" animBg="1" autoUpdateAnimBg="0"/>
      <p:bldP spid="31768" grpId="0" animBg="1" autoUpdateAnimBg="0"/>
      <p:bldP spid="31769" grpId="0" animBg="1" autoUpdateAnimBg="0"/>
      <p:bldP spid="31770" grpId="0" animBg="1" autoUpdateAnimBg="0"/>
      <p:bldP spid="31772" grpId="0" animBg="1" autoUpdateAnimBg="0"/>
      <p:bldP spid="31773" grpId="0" animBg="1"/>
      <p:bldP spid="31774" grpId="0" animBg="1"/>
      <p:bldP spid="31776" grpId="0" animBg="1" autoUpdateAnimBg="0"/>
      <p:bldP spid="31778" grpId="0" animBg="1" autoUpdateAnimBg="0"/>
      <p:bldP spid="31779" grpId="0" animBg="1" autoUpdateAnimBg="0"/>
      <p:bldP spid="31780" grpId="0" animBg="1" autoUpdateAnimBg="0"/>
      <p:bldP spid="31781" grpId="0" animBg="1" autoUpdateAnimBg="0"/>
      <p:bldP spid="31782" grpId="0" animBg="1" autoUpdateAnimBg="0"/>
      <p:bldP spid="3178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主要中文引文</a:t>
            </a:r>
            <a:r>
              <a:rPr lang="zh-CN" altLang="en-US" dirty="0" smtClean="0"/>
              <a:t>检索工具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600200"/>
            <a:ext cx="8029575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zh-CN" altLang="en-US" sz="2400" dirty="0" smtClean="0"/>
              <a:t>三大常用中文库的引文库：</a:t>
            </a:r>
            <a:endParaRPr lang="zh-CN" altLang="en-US" sz="24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2000" dirty="0" smtClean="0"/>
              <a:t>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>
                <a:hlinkClick r:id="" action="ppaction://noaction"/>
              </a:rPr>
              <a:t>CSTPI</a:t>
            </a:r>
            <a:r>
              <a:rPr lang="en-US" altLang="zh-CN" sz="2000" dirty="0" smtClean="0"/>
              <a:t>  (</a:t>
            </a:r>
            <a:r>
              <a:rPr lang="zh-CN" altLang="en-US" sz="2000" dirty="0" smtClean="0"/>
              <a:t>中国科技论文引文分析</a:t>
            </a:r>
            <a:r>
              <a:rPr lang="zh-CN" altLang="en-US" sz="2000" dirty="0" smtClean="0"/>
              <a:t>数据库：万方</a:t>
            </a:r>
            <a:r>
              <a:rPr lang="en-US" altLang="zh-CN" sz="2000" dirty="0" smtClean="0"/>
              <a:t>)</a:t>
            </a:r>
            <a:endParaRPr lang="en-US" altLang="zh-CN" sz="20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smtClean="0">
                <a:hlinkClick r:id="rId3" action="ppaction://hlinksldjump"/>
              </a:rPr>
              <a:t>CCD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中国引文数据库</a:t>
            </a:r>
            <a:r>
              <a:rPr lang="en-US" altLang="zh-CN" sz="2000" dirty="0" smtClean="0"/>
              <a:t>-</a:t>
            </a:r>
            <a:r>
              <a:rPr lang="en-US" altLang="zh-CN" sz="2000" dirty="0" smtClean="0"/>
              <a:t>CNKI</a:t>
            </a:r>
            <a:r>
              <a:rPr lang="zh-CN" altLang="en-US" sz="2000" dirty="0" smtClean="0"/>
              <a:t>中国知网</a:t>
            </a:r>
            <a:r>
              <a:rPr lang="en-US" altLang="zh-CN" sz="2000" dirty="0" smtClean="0"/>
              <a:t>)     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2000" dirty="0" smtClean="0">
                <a:hlinkClick r:id="" action="ppaction://noaction"/>
              </a:rPr>
              <a:t> 中文</a:t>
            </a:r>
            <a:r>
              <a:rPr lang="zh-CN" altLang="en-US" sz="2000" dirty="0" smtClean="0">
                <a:hlinkClick r:id="" action="ppaction://noaction"/>
              </a:rPr>
              <a:t>科技期刊数据库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引文版 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维普</a:t>
            </a:r>
            <a:r>
              <a:rPr lang="en-US" altLang="zh-CN" sz="2000" dirty="0" smtClean="0"/>
              <a:t>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altLang="zh-CN" sz="2400" dirty="0" smtClean="0"/>
          </a:p>
        </p:txBody>
      </p:sp>
      <p:sp>
        <p:nvSpPr>
          <p:cNvPr id="921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/>
              <a:t>CSTPI  (</a:t>
            </a:r>
            <a:r>
              <a:rPr lang="zh-CN" altLang="en-US" dirty="0" smtClean="0"/>
              <a:t>中国科技论文引文分析</a:t>
            </a:r>
            <a:r>
              <a:rPr lang="zh-CN" altLang="en-US" dirty="0" smtClean="0"/>
              <a:t>数据库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万方</a:t>
            </a:r>
            <a:r>
              <a:rPr lang="en-US" altLang="zh-CN" dirty="0" smtClean="0"/>
              <a:t>)</a:t>
            </a:r>
            <a:endParaRPr lang="en-US" altLang="zh-CN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dirty="0" smtClean="0"/>
              <a:t>中国科技论文引文分析数据库</a:t>
            </a:r>
            <a:r>
              <a:rPr lang="en-US" altLang="zh-CN" sz="2400" dirty="0" smtClean="0"/>
              <a:t>(Chinese Science and Technology Paper Index,</a:t>
            </a:r>
            <a:r>
              <a:rPr lang="zh-CN" altLang="en-US" sz="2400" dirty="0" smtClean="0"/>
              <a:t>简称</a:t>
            </a:r>
            <a:r>
              <a:rPr lang="en-US" altLang="zh-CN" sz="2400" dirty="0" smtClean="0"/>
              <a:t>CSTPI)</a:t>
            </a:r>
            <a:r>
              <a:rPr lang="zh-CN" altLang="en-US" sz="2400" dirty="0" smtClean="0"/>
              <a:t>是中国科技信息研究所开发的一个具有引文分析功能的数据库，由万方数据发布使用。全部数据来源于国内权威机构认定的</a:t>
            </a:r>
            <a:r>
              <a:rPr lang="en-US" altLang="zh-CN" sz="2400" dirty="0" smtClean="0"/>
              <a:t>1200</a:t>
            </a:r>
            <a:r>
              <a:rPr lang="zh-CN" altLang="en-US" sz="2400" dirty="0" smtClean="0"/>
              <a:t>多种科技类核心期刊，以及国家科技部年度发布的科技论文与引文的统计结果。</a:t>
            </a:r>
            <a:br>
              <a:rPr lang="zh-CN" altLang="en-US" sz="2400" dirty="0" smtClean="0"/>
            </a:br>
            <a:r>
              <a:rPr lang="zh-CN" altLang="en-US" sz="2400" dirty="0" smtClean="0"/>
              <a:t>　　</a:t>
            </a:r>
            <a:r>
              <a:rPr lang="en-US" altLang="zh-CN" sz="2400" dirty="0" smtClean="0"/>
              <a:t>CSTPI</a:t>
            </a:r>
            <a:r>
              <a:rPr lang="zh-CN" altLang="en-US" sz="2400" dirty="0" smtClean="0"/>
              <a:t>自</a:t>
            </a:r>
            <a:r>
              <a:rPr lang="en-US" altLang="zh-CN" sz="2400" dirty="0" smtClean="0"/>
              <a:t>1989</a:t>
            </a:r>
            <a:r>
              <a:rPr lang="zh-CN" altLang="en-US" sz="2400" dirty="0" smtClean="0"/>
              <a:t>年始建以来，</a:t>
            </a:r>
            <a:r>
              <a:rPr lang="en-US" altLang="zh-CN" sz="2400" dirty="0" smtClean="0"/>
              <a:t>2000</a:t>
            </a:r>
            <a:r>
              <a:rPr lang="zh-CN" altLang="en-US" sz="2400" dirty="0" smtClean="0"/>
              <a:t>年新版已收录论文</a:t>
            </a:r>
            <a:r>
              <a:rPr lang="en-US" altLang="zh-CN" sz="2400" dirty="0" smtClean="0"/>
              <a:t>586299</a:t>
            </a:r>
            <a:r>
              <a:rPr lang="zh-CN" altLang="en-US" sz="2400" dirty="0" smtClean="0"/>
              <a:t>篇，引文</a:t>
            </a:r>
            <a:r>
              <a:rPr lang="en-US" altLang="zh-CN" sz="2400" dirty="0" smtClean="0"/>
              <a:t>945033</a:t>
            </a:r>
            <a:r>
              <a:rPr lang="zh-CN" altLang="en-US" sz="2400" dirty="0" smtClean="0"/>
              <a:t>条，并在此基础上，每年继续追加统计一次。</a:t>
            </a:r>
          </a:p>
          <a:p>
            <a:pPr eaLnBrk="1" hangingPunct="1">
              <a:lnSpc>
                <a:spcPct val="130000"/>
              </a:lnSpc>
            </a:pP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/>
              <a:t>引文检索方法与工具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   CSTPI  (</a:t>
            </a:r>
            <a:r>
              <a:rPr lang="zh-CN" altLang="en-US" smtClean="0"/>
              <a:t>中国科技论文引文分析数据库</a:t>
            </a:r>
            <a:r>
              <a:rPr lang="en-US" altLang="zh-CN" smtClean="0"/>
              <a:t>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9941" name="Picture 4" descr="~RX~(VGFRTNP7$M7BQP$C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8280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635375" y="4868863"/>
            <a:ext cx="5329238" cy="51911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chemeClr val="bg1"/>
                </a:solidFill>
              </a:rPr>
              <a:t>http://wfdata.heinfo.gov.cn:85/kjxx/cstpi.htm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</TotalTime>
  <Words>852</Words>
  <Application>Microsoft Office PowerPoint</Application>
  <PresentationFormat>全屏显示(4:3)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龙腾四海</vt:lpstr>
      <vt:lpstr>中文引文检索方法与工具</vt:lpstr>
      <vt:lpstr>主要内容</vt:lpstr>
      <vt:lpstr>引文检索相关概念</vt:lpstr>
      <vt:lpstr>引文检索相关概念</vt:lpstr>
      <vt:lpstr>引文检索的意义</vt:lpstr>
      <vt:lpstr>引文检索的意义</vt:lpstr>
      <vt:lpstr>主要中文引文检索工具</vt:lpstr>
      <vt:lpstr>CSTPI  (中国科技论文引文分析数据库——万方)</vt:lpstr>
      <vt:lpstr>   CSTPI  (中国科技论文引文分析数据库)</vt:lpstr>
      <vt:lpstr>CCD(中国引文数据库-CNKI)</vt:lpstr>
      <vt:lpstr>CCD(中国引文数据库-CNKI)</vt:lpstr>
      <vt:lpstr>CCD(中国引文数据库-CNKI)</vt:lpstr>
      <vt:lpstr>CCD引文检索举例</vt:lpstr>
      <vt:lpstr>中文科技期刊数据库-引文版 (维普)</vt:lpstr>
      <vt:lpstr>中文科技期刊数据库-引文版 (维普)</vt:lpstr>
      <vt:lpstr>小  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中文引文检索方法与工具</dc:title>
  <dc:creator>thinkpad</dc:creator>
  <cp:lastModifiedBy>thinkpad</cp:lastModifiedBy>
  <cp:revision>3</cp:revision>
  <dcterms:created xsi:type="dcterms:W3CDTF">2012-05-08T08:17:21Z</dcterms:created>
  <dcterms:modified xsi:type="dcterms:W3CDTF">2012-05-08T08:37:42Z</dcterms:modified>
</cp:coreProperties>
</file>