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04" r:id="rId1"/>
  </p:sldMasterIdLst>
  <p:sldIdLst>
    <p:sldId id="256" r:id="rId2"/>
    <p:sldId id="271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98F6F22-F4F6-BC4C-B62E-085116D56679}" type="datetimeFigureOut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43C98BB-79CE-3B4E-8F9D-3683FC9C3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572929"/>
            <a:ext cx="6477000" cy="1914144"/>
          </a:xfrm>
        </p:spPr>
        <p:txBody>
          <a:bodyPr/>
          <a:lstStyle/>
          <a:p>
            <a:r>
              <a:rPr lang="en-US" dirty="0" smtClean="0"/>
              <a:t>Newcomers-International Students Orientation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87073"/>
            <a:ext cx="6477000" cy="1174088"/>
          </a:xfrm>
        </p:spPr>
        <p:txBody>
          <a:bodyPr/>
          <a:lstStyle/>
          <a:p>
            <a:r>
              <a:rPr lang="en-US" dirty="0" smtClean="0"/>
              <a:t>Lehigh University</a:t>
            </a:r>
            <a:endParaRPr lang="en-US" dirty="0"/>
          </a:p>
        </p:txBody>
      </p:sp>
      <p:pic>
        <p:nvPicPr>
          <p:cNvPr id="4" name="Picture 3" descr="welc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81" y="1050686"/>
            <a:ext cx="5436351" cy="291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Bingo Game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Within 10 minutes, each of the student has to work independently on the Bingo. Try to search the person’s name to fit each blank.</a:t>
            </a:r>
          </a:p>
          <a:p>
            <a:r>
              <a:rPr lang="en-US" dirty="0" smtClean="0"/>
              <a:t>Another 10 minutes will be given to the students to leave their seat</a:t>
            </a:r>
            <a:r>
              <a:rPr lang="en-US" altLang="zh-CN" dirty="0" smtClean="0"/>
              <a:t>s</a:t>
            </a:r>
            <a:r>
              <a:rPr lang="en-US" dirty="0" smtClean="0"/>
              <a:t> and  communicate with the target person to make sure that each blank is</a:t>
            </a:r>
            <a:r>
              <a:rPr lang="en-US" dirty="0" smtClean="0"/>
              <a:t> filled </a:t>
            </a:r>
            <a:r>
              <a:rPr lang="en-US" dirty="0" smtClean="0"/>
              <a:t>in correctly.</a:t>
            </a:r>
          </a:p>
          <a:p>
            <a:r>
              <a:rPr lang="en-US" dirty="0" smtClean="0"/>
              <a:t>Try to complete the Bingo Game sheet as fast as possible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 smtClean="0"/>
              <a:t>s</a:t>
            </a:r>
            <a:r>
              <a:rPr lang="en-US" dirty="0" smtClean="0"/>
              <a:t>tudent has to complete </a:t>
            </a:r>
            <a:r>
              <a:rPr lang="en-US" dirty="0" smtClean="0"/>
              <a:t>20 out of 25 or more blanks in 20min with 100% accuracy.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Bingo Game Winners</a:t>
            </a:r>
            <a:endParaRPr lang="en-US" dirty="0"/>
          </a:p>
        </p:txBody>
      </p:sp>
      <p:pic>
        <p:nvPicPr>
          <p:cNvPr id="6" name="Picture 5" descr="lehighunbre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41" y="3852064"/>
            <a:ext cx="2749681" cy="2433708"/>
          </a:xfrm>
          <a:prstGeom prst="rect">
            <a:avLst/>
          </a:prstGeom>
        </p:spPr>
      </p:pic>
      <p:pic>
        <p:nvPicPr>
          <p:cNvPr id="7" name="Picture 6" descr="lehighcoff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223" y="4214940"/>
            <a:ext cx="2175089" cy="2070832"/>
          </a:xfrm>
          <a:prstGeom prst="rect">
            <a:avLst/>
          </a:prstGeom>
        </p:spPr>
      </p:pic>
      <p:pic>
        <p:nvPicPr>
          <p:cNvPr id="8" name="Picture 7" descr="lehightsh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22" y="3042571"/>
            <a:ext cx="3243201" cy="324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3465" y="2519351"/>
            <a:ext cx="132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place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9770" y="3328844"/>
            <a:ext cx="1568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place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3890" y="3691720"/>
            <a:ext cx="151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place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09770" y="1490143"/>
            <a:ext cx="747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Sure you have rewards!!!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005"/>
            <a:ext cx="7313613" cy="868362"/>
          </a:xfrm>
        </p:spPr>
        <p:txBody>
          <a:bodyPr/>
          <a:lstStyle/>
          <a:p>
            <a:r>
              <a:rPr lang="en-US" dirty="0" smtClean="0"/>
              <a:t>III. Cooperation Activity</a:t>
            </a:r>
            <a:endParaRPr lang="en-US" dirty="0"/>
          </a:p>
        </p:txBody>
      </p:sp>
      <p:pic>
        <p:nvPicPr>
          <p:cNvPr id="4" name="Content Placeholder 3" descr="wordmap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05" b="-805"/>
          <a:stretch>
            <a:fillRect/>
          </a:stretch>
        </p:blipFill>
        <p:spPr>
          <a:xfrm>
            <a:off x="488424" y="1371599"/>
            <a:ext cx="8219483" cy="5118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1005"/>
            <a:ext cx="7313613" cy="868362"/>
          </a:xfrm>
        </p:spPr>
        <p:txBody>
          <a:bodyPr/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6" name="Content Placeholder 5" descr="worldmap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48" r="-6348"/>
          <a:stretch>
            <a:fillRect/>
          </a:stretch>
        </p:blipFill>
        <p:spPr>
          <a:xfrm>
            <a:off x="-111551" y="1356848"/>
            <a:ext cx="9255551" cy="5133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Cmap</a:t>
            </a:r>
            <a:r>
              <a:rPr lang="en-US" dirty="0" smtClean="0"/>
              <a:t> Tool</a:t>
            </a:r>
            <a:endParaRPr lang="en-US" dirty="0"/>
          </a:p>
        </p:txBody>
      </p:sp>
      <p:pic>
        <p:nvPicPr>
          <p:cNvPr id="4" name="Content Placeholder 3" descr="screensh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586" r="-6586"/>
          <a:stretch>
            <a:fillRect/>
          </a:stretch>
        </p:blipFill>
        <p:spPr>
          <a:xfrm>
            <a:off x="914400" y="1735138"/>
            <a:ext cx="7653957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3881"/>
            <a:ext cx="7313613" cy="868362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Cmap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5167"/>
            <a:ext cx="7313613" cy="4056062"/>
          </a:xfrm>
        </p:spPr>
        <p:txBody>
          <a:bodyPr/>
          <a:lstStyle/>
          <a:p>
            <a:r>
              <a:rPr lang="en-US" dirty="0" smtClean="0"/>
              <a:t>Nice concept tool</a:t>
            </a:r>
          </a:p>
          <a:p>
            <a:r>
              <a:rPr lang="en-US" dirty="0" smtClean="0"/>
              <a:t>Visually learning </a:t>
            </a:r>
          </a:p>
          <a:p>
            <a:r>
              <a:rPr lang="en-US" dirty="0" smtClean="0"/>
              <a:t>Develop cooperation skills</a:t>
            </a:r>
          </a:p>
          <a:p>
            <a:r>
              <a:rPr lang="en-US" dirty="0" smtClean="0"/>
              <a:t>Effectively learning</a:t>
            </a:r>
          </a:p>
          <a:p>
            <a:r>
              <a:rPr lang="en-US" dirty="0" smtClean="0"/>
              <a:t>Learning different cultures</a:t>
            </a:r>
          </a:p>
          <a:p>
            <a:r>
              <a:rPr lang="en-US" dirty="0" smtClean="0"/>
              <a:t>Project available for review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work together on</a:t>
            </a:r>
            <a:br>
              <a:rPr lang="en-US" dirty="0" smtClean="0"/>
            </a:br>
            <a:r>
              <a:rPr lang="en-US" dirty="0" err="1" smtClean="0"/>
              <a:t>Cmap</a:t>
            </a:r>
            <a:r>
              <a:rPr lang="en-US" dirty="0" smtClean="0"/>
              <a:t> tool?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4220"/>
            <a:ext cx="7313613" cy="4056062"/>
          </a:xfrm>
        </p:spPr>
        <p:txBody>
          <a:bodyPr/>
          <a:lstStyle/>
          <a:p>
            <a:r>
              <a:rPr lang="en-US" dirty="0" err="1" smtClean="0"/>
              <a:t>Cmap</a:t>
            </a:r>
            <a:r>
              <a:rPr lang="en-US" dirty="0" smtClean="0"/>
              <a:t> allows multiple people to work on the same </a:t>
            </a:r>
            <a:r>
              <a:rPr lang="en-US" dirty="0" err="1" smtClean="0"/>
              <a:t>Cmap</a:t>
            </a:r>
            <a:r>
              <a:rPr lang="en-US" dirty="0" smtClean="0"/>
              <a:t> at the same time. </a:t>
            </a:r>
          </a:p>
          <a:p>
            <a:r>
              <a:rPr lang="en-US" dirty="0" smtClean="0"/>
              <a:t>Have o</a:t>
            </a:r>
            <a:r>
              <a:rPr lang="en-US" dirty="0" smtClean="0"/>
              <a:t>ne person open the </a:t>
            </a:r>
            <a:r>
              <a:rPr lang="en-US" dirty="0" err="1" smtClean="0"/>
              <a:t>Cmap</a:t>
            </a:r>
            <a:r>
              <a:rPr lang="en-US" dirty="0" smtClean="0"/>
              <a:t> from the SERVER.</a:t>
            </a:r>
          </a:p>
          <a:p>
            <a:r>
              <a:rPr lang="en-US" dirty="0" smtClean="0"/>
              <a:t>When others try to edit the same </a:t>
            </a:r>
            <a:r>
              <a:rPr lang="en-US" dirty="0" err="1" smtClean="0"/>
              <a:t>Cmap</a:t>
            </a:r>
            <a:r>
              <a:rPr lang="en-US" dirty="0" smtClean="0"/>
              <a:t>, a “request to edit” message will be sent to the first person.</a:t>
            </a:r>
          </a:p>
          <a:p>
            <a:r>
              <a:rPr lang="en-US" dirty="0" smtClean="0"/>
              <a:t>The first person grants the access.</a:t>
            </a:r>
          </a:p>
          <a:p>
            <a:r>
              <a:rPr lang="en-US" dirty="0" smtClean="0"/>
              <a:t>Each new person can work on the same </a:t>
            </a:r>
            <a:r>
              <a:rPr lang="en-US" dirty="0" err="1" smtClean="0"/>
              <a:t>Cmap</a:t>
            </a:r>
            <a:r>
              <a:rPr lang="en-US" dirty="0" smtClean="0"/>
              <a:t> at the same 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the Learning Outcomes</a:t>
            </a:r>
            <a:endParaRPr lang="en-US" dirty="0"/>
          </a:p>
        </p:txBody>
      </p:sp>
      <p:pic>
        <p:nvPicPr>
          <p:cNvPr id="4" name="Content Placeholder 3" descr="problemsolved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324" b="-13324"/>
          <a:stretch>
            <a:fillRect/>
          </a:stretch>
        </p:blipFill>
        <p:spPr>
          <a:xfrm>
            <a:off x="441756" y="1371601"/>
            <a:ext cx="8241507" cy="5696936"/>
          </a:xfrm>
        </p:spPr>
      </p:pic>
      <p:sp>
        <p:nvSpPr>
          <p:cNvPr id="5" name="TextBox 4"/>
          <p:cNvSpPr txBox="1"/>
          <p:nvPr/>
        </p:nvSpPr>
        <p:spPr>
          <a:xfrm>
            <a:off x="1007755" y="1435797"/>
            <a:ext cx="321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 Solving procedural steps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Greeting</a:t>
            </a:r>
            <a:r>
              <a:rPr lang="en-US" altLang="zh-CN" dirty="0" smtClean="0"/>
              <a:t>s</a:t>
            </a:r>
            <a:r>
              <a:rPr lang="en-US" dirty="0" smtClean="0"/>
              <a:t> in Different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54086"/>
            <a:ext cx="7313613" cy="40560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This activity needs:</a:t>
            </a:r>
          </a:p>
          <a:p>
            <a:r>
              <a:rPr lang="en-US" dirty="0" smtClean="0"/>
              <a:t>Big, colorful and thick paper</a:t>
            </a:r>
          </a:p>
          <a:p>
            <a:r>
              <a:rPr lang="en-US" dirty="0" smtClean="0"/>
              <a:t>Colorful Markers</a:t>
            </a:r>
          </a:p>
          <a:p>
            <a:r>
              <a:rPr lang="en-US" dirty="0" smtClean="0"/>
              <a:t>Video camera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el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13" y="2052967"/>
            <a:ext cx="30480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chat</a:t>
            </a:r>
          </a:p>
          <a:p>
            <a:r>
              <a:rPr lang="en-US" dirty="0" smtClean="0"/>
              <a:t>Enjoy some refreshments</a:t>
            </a:r>
          </a:p>
          <a:p>
            <a:endParaRPr lang="en-US" dirty="0"/>
          </a:p>
        </p:txBody>
      </p:sp>
      <p:pic>
        <p:nvPicPr>
          <p:cNvPr id="4" name="Picture 3" descr="havef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09" y="3359216"/>
            <a:ext cx="7232904" cy="305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day before the orientation day (pre-orientation)</a:t>
            </a:r>
          </a:p>
          <a:p>
            <a:pPr>
              <a:buFontTx/>
              <a:buChar char="•"/>
            </a:pPr>
            <a:r>
              <a:rPr lang="en-US" dirty="0" smtClean="0"/>
              <a:t>Google groups</a:t>
            </a:r>
          </a:p>
          <a:p>
            <a:r>
              <a:rPr lang="en-US" dirty="0" smtClean="0"/>
              <a:t>The orientation day: </a:t>
            </a:r>
          </a:p>
          <a:p>
            <a:pPr>
              <a:buFontTx/>
              <a:buChar char="•"/>
            </a:pPr>
            <a:r>
              <a:rPr lang="en-US" dirty="0" smtClean="0"/>
              <a:t>Name card</a:t>
            </a:r>
          </a:p>
          <a:p>
            <a:pPr>
              <a:buFontTx/>
              <a:buChar char="•"/>
            </a:pPr>
            <a:r>
              <a:rPr lang="en-US" dirty="0" smtClean="0"/>
              <a:t>B</a:t>
            </a:r>
            <a:r>
              <a:rPr lang="en-US" dirty="0" smtClean="0"/>
              <a:t>ingo game</a:t>
            </a:r>
          </a:p>
          <a:p>
            <a:pPr>
              <a:buFontTx/>
              <a:buChar char="•"/>
            </a:pPr>
            <a:r>
              <a:rPr lang="en-US" dirty="0" smtClean="0"/>
              <a:t>L</a:t>
            </a:r>
            <a:r>
              <a:rPr lang="en-US" dirty="0" smtClean="0"/>
              <a:t>earning world map</a:t>
            </a:r>
          </a:p>
          <a:p>
            <a:pPr>
              <a:buFontTx/>
              <a:buChar char="•"/>
            </a:pPr>
            <a:r>
              <a:rPr lang="en-US" dirty="0" smtClean="0"/>
              <a:t>Cooperate on </a:t>
            </a:r>
            <a:r>
              <a:rPr lang="en-US" dirty="0" err="1" smtClean="0"/>
              <a:t>Cmap</a:t>
            </a:r>
            <a:r>
              <a:rPr lang="en-US" dirty="0" smtClean="0"/>
              <a:t> tool </a:t>
            </a:r>
          </a:p>
          <a:p>
            <a:pPr>
              <a:buFontTx/>
              <a:buChar char="•"/>
            </a:pPr>
            <a:r>
              <a:rPr lang="en-US" dirty="0" smtClean="0"/>
              <a:t>Video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920"/>
            <a:ext cx="7313613" cy="868362"/>
          </a:xfrm>
        </p:spPr>
        <p:txBody>
          <a:bodyPr/>
          <a:lstStyle/>
          <a:p>
            <a:r>
              <a:rPr lang="en-US" dirty="0" smtClean="0"/>
              <a:t>Instructional Design</a:t>
            </a:r>
            <a:endParaRPr lang="en-US" dirty="0"/>
          </a:p>
        </p:txBody>
      </p:sp>
      <p:pic>
        <p:nvPicPr>
          <p:cNvPr id="6" name="Content Placeholder 5" descr="orienta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100" r="-13100"/>
          <a:stretch>
            <a:fillRect/>
          </a:stretch>
        </p:blipFill>
        <p:spPr>
          <a:xfrm>
            <a:off x="-510781" y="1366767"/>
            <a:ext cx="10187993" cy="50114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4629142"/>
          </a:xfrm>
        </p:spPr>
        <p:txBody>
          <a:bodyPr>
            <a:normAutofit/>
          </a:bodyPr>
          <a:lstStyle/>
          <a:p>
            <a:r>
              <a:rPr lang="en-US" dirty="0" smtClean="0"/>
              <a:t>Log in your </a:t>
            </a:r>
            <a:r>
              <a:rPr lang="en-US" dirty="0" err="1" smtClean="0"/>
              <a:t>google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Join our </a:t>
            </a:r>
            <a:r>
              <a:rPr lang="en-US" dirty="0" err="1" smtClean="0"/>
              <a:t>google</a:t>
            </a:r>
            <a:r>
              <a:rPr lang="en-US" dirty="0" smtClean="0"/>
              <a:t> group with the link</a:t>
            </a:r>
          </a:p>
          <a:p>
            <a:r>
              <a:rPr lang="en-US" dirty="0" smtClean="0"/>
              <a:t>Upload the profile picture</a:t>
            </a:r>
          </a:p>
          <a:p>
            <a:r>
              <a:rPr lang="en-US" dirty="0" smtClean="0"/>
              <a:t>Write a description of yourself (refer to the template)</a:t>
            </a:r>
          </a:p>
          <a:p>
            <a:r>
              <a:rPr lang="en-US" dirty="0" smtClean="0"/>
              <a:t>Upload to the forum</a:t>
            </a:r>
          </a:p>
          <a:p>
            <a:r>
              <a:rPr lang="en-US" dirty="0" smtClean="0"/>
              <a:t>Read other’s profiles</a:t>
            </a:r>
          </a:p>
          <a:p>
            <a:r>
              <a:rPr lang="en-US" dirty="0" smtClean="0"/>
              <a:t>Try to remember as many people as you 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dirty="0" smtClean="0"/>
              <a:t> “Google groups”?</a:t>
            </a:r>
            <a:endParaRPr lang="en-US" dirty="0"/>
          </a:p>
        </p:txBody>
      </p:sp>
      <p:pic>
        <p:nvPicPr>
          <p:cNvPr id="6" name="Content Placeholder 5" descr="newgooglegroup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49" r="-2049"/>
          <a:stretch>
            <a:fillRect/>
          </a:stretch>
        </p:blipFill>
        <p:spPr>
          <a:xfrm>
            <a:off x="322112" y="1563157"/>
            <a:ext cx="8598609" cy="4940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Procedures</a:t>
            </a:r>
            <a:endParaRPr lang="en-US" dirty="0"/>
          </a:p>
        </p:txBody>
      </p:sp>
      <p:pic>
        <p:nvPicPr>
          <p:cNvPr id="4" name="Content Placeholder 3" descr="exampl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740" b="-11740"/>
          <a:stretch>
            <a:fillRect/>
          </a:stretch>
        </p:blipFill>
        <p:spPr>
          <a:xfrm>
            <a:off x="376784" y="1004885"/>
            <a:ext cx="8386943" cy="604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don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0598" b="-70598"/>
          <a:stretch>
            <a:fillRect/>
          </a:stretch>
        </p:blipFill>
        <p:spPr>
          <a:xfrm>
            <a:off x="502380" y="0"/>
            <a:ext cx="8177618" cy="5624572"/>
          </a:xfrm>
        </p:spPr>
      </p:pic>
      <p:pic>
        <p:nvPicPr>
          <p:cNvPr id="5" name="Picture 4" descr="showp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0" y="4217023"/>
            <a:ext cx="8177618" cy="213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857" y="4571112"/>
            <a:ext cx="5538788" cy="1162050"/>
          </a:xfrm>
        </p:spPr>
        <p:txBody>
          <a:bodyPr/>
          <a:lstStyle/>
          <a:p>
            <a:r>
              <a:rPr lang="en-US" dirty="0" smtClean="0"/>
              <a:t>Orientation Day</a:t>
            </a:r>
            <a:endParaRPr lang="en-US" dirty="0"/>
          </a:p>
        </p:txBody>
      </p:sp>
      <p:pic>
        <p:nvPicPr>
          <p:cNvPr id="5" name="Picture Placeholder 4" descr="name cards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tretch>
            <a:fillRect/>
          </a:stretch>
        </p:blipFill>
        <p:spPr>
          <a:xfrm>
            <a:off x="385065" y="217998"/>
            <a:ext cx="6620334" cy="4746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7857" y="5733162"/>
            <a:ext cx="5532958" cy="865093"/>
          </a:xfrm>
        </p:spPr>
        <p:txBody>
          <a:bodyPr/>
          <a:lstStyle/>
          <a:p>
            <a:r>
              <a:rPr lang="en-US" dirty="0" smtClean="0"/>
              <a:t>I. Prepare the Name Cards/Tags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6533" y="0"/>
            <a:ext cx="7313613" cy="868362"/>
          </a:xfrm>
        </p:spPr>
        <p:txBody>
          <a:bodyPr/>
          <a:lstStyle/>
          <a:p>
            <a:r>
              <a:rPr lang="en-US" dirty="0" smtClean="0"/>
              <a:t>II. Bingo Game</a:t>
            </a:r>
            <a:endParaRPr lang="en-US" dirty="0"/>
          </a:p>
        </p:txBody>
      </p:sp>
      <p:pic>
        <p:nvPicPr>
          <p:cNvPr id="4" name="Content Placeholder 3" descr="Bin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6219" r="-76219"/>
          <a:stretch>
            <a:fillRect/>
          </a:stretch>
        </p:blipFill>
        <p:spPr>
          <a:xfrm>
            <a:off x="-2539948" y="1060713"/>
            <a:ext cx="14289898" cy="54291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561</TotalTime>
  <Words>362</Words>
  <Application>Microsoft Macintosh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Newcomers-International Students Orientation 2012</vt:lpstr>
      <vt:lpstr>Schedule</vt:lpstr>
      <vt:lpstr>Instructional Design</vt:lpstr>
      <vt:lpstr>Pre-Orientation</vt:lpstr>
      <vt:lpstr>Why “Google groups”?</vt:lpstr>
      <vt:lpstr>Brief Procedures</vt:lpstr>
      <vt:lpstr>Example</vt:lpstr>
      <vt:lpstr>Orientation Day</vt:lpstr>
      <vt:lpstr>II. Bingo Game</vt:lpstr>
      <vt:lpstr>Bingo Game Rules</vt:lpstr>
      <vt:lpstr>Bingo Game Winners</vt:lpstr>
      <vt:lpstr>III. Cooperation Activity</vt:lpstr>
      <vt:lpstr>World Map</vt:lpstr>
      <vt:lpstr>Using Cmap Tool</vt:lpstr>
      <vt:lpstr>Using Cmap to  Work Together</vt:lpstr>
      <vt:lpstr>How to work together on Cmap tool?</vt:lpstr>
      <vt:lpstr>Check the Learning Outcomes</vt:lpstr>
      <vt:lpstr>IV. Greetings in Different Languages</vt:lpstr>
      <vt:lpstr>Closure</vt:lpstr>
    </vt:vector>
  </TitlesOfParts>
  <Company>Lehigh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Newcomers-International Students Orientation 2012</dc:title>
  <dc:creator>Jingjing Liu</dc:creator>
  <cp:lastModifiedBy>Jingjing Liu</cp:lastModifiedBy>
  <cp:revision>21</cp:revision>
  <dcterms:created xsi:type="dcterms:W3CDTF">2012-04-26T16:37:19Z</dcterms:created>
  <dcterms:modified xsi:type="dcterms:W3CDTF">2012-04-26T18:50:25Z</dcterms:modified>
</cp:coreProperties>
</file>