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CEAB3A6-DDBE-4FB7-840F-B413618C0061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DC7B64-4123-4E7E-BBFE-3ECFD0562A22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714612" y="285728"/>
            <a:ext cx="45628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SAR</a:t>
            </a:r>
            <a:r>
              <a:rPr lang="en-US" sz="4000" baseline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21 Training</a:t>
            </a:r>
            <a:endParaRPr lang="en-SG" sz="4000" dirty="0"/>
          </a:p>
        </p:txBody>
      </p:sp>
      <p:pic>
        <p:nvPicPr>
          <p:cNvPr id="8" name="Picture 7" descr="sar21_2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57158" y="357166"/>
            <a:ext cx="1524000" cy="7559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Action Button: Back or Previous 8">
            <a:hlinkClick r:id="" action="ppaction://hlinkshowjump?jump=nextslide" highlightClick="1"/>
          </p:cNvPr>
          <p:cNvSpPr/>
          <p:nvPr userDrawn="1"/>
        </p:nvSpPr>
        <p:spPr>
          <a:xfrm>
            <a:off x="214282" y="6215082"/>
            <a:ext cx="642942" cy="428628"/>
          </a:xfrm>
          <a:prstGeom prst="actionButtonBackPrevio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Action Button: Forward or Next 9">
            <a:hlinkClick r:id="" action="ppaction://hlinkshowjump?jump=previousslide" highlightClick="1"/>
          </p:cNvPr>
          <p:cNvSpPr/>
          <p:nvPr userDrawn="1"/>
        </p:nvSpPr>
        <p:spPr>
          <a:xfrm>
            <a:off x="1142976" y="6215082"/>
            <a:ext cx="542350" cy="428604"/>
          </a:xfrm>
          <a:prstGeom prst="actionButtonForwardNex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Action Button: Home 10">
            <a:hlinkClick r:id="" action="ppaction://hlinkshowjump?jump=firstslide" highlightClick="1"/>
          </p:cNvPr>
          <p:cNvSpPr/>
          <p:nvPr userDrawn="1"/>
        </p:nvSpPr>
        <p:spPr>
          <a:xfrm>
            <a:off x="1857356" y="6215082"/>
            <a:ext cx="542350" cy="428604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0tEzvnaaqo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WzJeagTweYk&amp;feature=related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ar21_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785926"/>
            <a:ext cx="3708000" cy="32729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357554" y="1142984"/>
            <a:ext cx="2417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Five Main Parts</a:t>
            </a:r>
            <a:endParaRPr lang="en-SG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282" y="1785926"/>
            <a:ext cx="4572000" cy="286232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SG" b="1" dirty="0" smtClean="0"/>
              <a:t>Caliber</a:t>
            </a:r>
            <a:r>
              <a:rPr lang="en-SG" dirty="0" smtClean="0"/>
              <a:t>: 5.56x45mm NATO</a:t>
            </a:r>
            <a:br>
              <a:rPr lang="en-SG" dirty="0" smtClean="0"/>
            </a:br>
            <a:r>
              <a:rPr lang="en-SG" b="1" dirty="0" smtClean="0"/>
              <a:t>Action:</a:t>
            </a:r>
            <a:r>
              <a:rPr lang="en-SG" dirty="0" smtClean="0"/>
              <a:t> Gas operated, rotating bolt</a:t>
            </a:r>
            <a:br>
              <a:rPr lang="en-SG" dirty="0" smtClean="0"/>
            </a:br>
            <a:r>
              <a:rPr lang="en-SG" b="1" dirty="0" smtClean="0"/>
              <a:t>Overall length</a:t>
            </a:r>
            <a:r>
              <a:rPr lang="en-SG" dirty="0" smtClean="0"/>
              <a:t>: 805 mm</a:t>
            </a:r>
            <a:br>
              <a:rPr lang="en-SG" dirty="0" smtClean="0"/>
            </a:br>
            <a:r>
              <a:rPr lang="en-SG" b="1" dirty="0" smtClean="0"/>
              <a:t>Barrel length</a:t>
            </a:r>
            <a:r>
              <a:rPr lang="en-SG" dirty="0" smtClean="0"/>
              <a:t>: 508 mm</a:t>
            </a:r>
            <a:br>
              <a:rPr lang="en-SG" dirty="0" smtClean="0"/>
            </a:br>
            <a:r>
              <a:rPr lang="en-SG" b="1" dirty="0" smtClean="0"/>
              <a:t>Weight</a:t>
            </a:r>
            <a:r>
              <a:rPr lang="en-SG" dirty="0" smtClean="0"/>
              <a:t>: 3.82 kg without magazine and accessories, 4.44 kg loaded with magazine and 30 rounds of ammunition</a:t>
            </a:r>
            <a:br>
              <a:rPr lang="en-SG" dirty="0" smtClean="0"/>
            </a:br>
            <a:r>
              <a:rPr lang="en-SG" b="1" dirty="0" smtClean="0"/>
              <a:t>Magazine capacity</a:t>
            </a:r>
            <a:r>
              <a:rPr lang="en-SG" dirty="0" smtClean="0"/>
              <a:t>: 30 rounds</a:t>
            </a:r>
            <a:br>
              <a:rPr lang="en-SG" dirty="0" smtClean="0"/>
            </a:br>
            <a:r>
              <a:rPr lang="en-SG" b="1" dirty="0" smtClean="0"/>
              <a:t>Rate of fire</a:t>
            </a:r>
            <a:r>
              <a:rPr lang="en-SG" dirty="0" smtClean="0"/>
              <a:t>: 450-650 rounds per minute</a:t>
            </a:r>
            <a:br>
              <a:rPr lang="en-SG" dirty="0" smtClean="0"/>
            </a:br>
            <a:r>
              <a:rPr lang="en-SG" b="1" dirty="0" smtClean="0"/>
              <a:t>Effective range</a:t>
            </a:r>
            <a:r>
              <a:rPr lang="en-SG" dirty="0" smtClean="0"/>
              <a:t>: about 500 meters</a:t>
            </a:r>
            <a:endParaRPr lang="en-SG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4786322"/>
            <a:ext cx="2022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Technical Data</a:t>
            </a:r>
            <a:endParaRPr lang="en-SG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0364" y="1071546"/>
            <a:ext cx="3207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 Handling Test</a:t>
            </a:r>
            <a:endParaRPr lang="en-SG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sar21_s.jpg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500034" y="2571744"/>
            <a:ext cx="4438123" cy="264320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Picture 6" descr="defaultCAGDZ723.jp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79" y="2357430"/>
            <a:ext cx="3810027" cy="3000396"/>
          </a:xfrm>
          <a:prstGeom prst="rect">
            <a:avLst/>
          </a:prstGeom>
          <a:ln w="5715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efaultCA69N9KX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2428868"/>
            <a:ext cx="4095779" cy="3071834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311958" y="1285860"/>
            <a:ext cx="46245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Firing Training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Zeriong and Train fire practice</a:t>
            </a:r>
            <a:endParaRPr lang="en-SG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20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5</cp:revision>
  <dcterms:created xsi:type="dcterms:W3CDTF">2010-10-01T06:08:50Z</dcterms:created>
  <dcterms:modified xsi:type="dcterms:W3CDTF">2010-10-01T06:53:32Z</dcterms:modified>
</cp:coreProperties>
</file>