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8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47DB7F8-6A1B-43FB-ABFC-D7D3EC85E315}" type="datetimeFigureOut">
              <a:rPr lang="es-MX" smtClean="0"/>
              <a:t>11/02/2012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28E4-5E79-42A9-8414-D703372603F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B7F8-6A1B-43FB-ABFC-D7D3EC85E315}" type="datetimeFigureOut">
              <a:rPr lang="es-MX" smtClean="0"/>
              <a:t>11/02/2012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28E4-5E79-42A9-8414-D703372603F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B7F8-6A1B-43FB-ABFC-D7D3EC85E315}" type="datetimeFigureOut">
              <a:rPr lang="es-MX" smtClean="0"/>
              <a:t>11/02/2012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28E4-5E79-42A9-8414-D703372603F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B7F8-6A1B-43FB-ABFC-D7D3EC85E315}" type="datetimeFigureOut">
              <a:rPr lang="es-MX" smtClean="0"/>
              <a:t>11/02/2012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28E4-5E79-42A9-8414-D703372603F2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B7F8-6A1B-43FB-ABFC-D7D3EC85E315}" type="datetimeFigureOut">
              <a:rPr lang="es-MX" smtClean="0"/>
              <a:t>11/02/2012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28E4-5E79-42A9-8414-D703372603F2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B7F8-6A1B-43FB-ABFC-D7D3EC85E315}" type="datetimeFigureOut">
              <a:rPr lang="es-MX" smtClean="0"/>
              <a:t>11/02/2012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28E4-5E79-42A9-8414-D703372603F2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B7F8-6A1B-43FB-ABFC-D7D3EC85E315}" type="datetimeFigureOut">
              <a:rPr lang="es-MX" smtClean="0"/>
              <a:t>11/02/2012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28E4-5E79-42A9-8414-D703372603F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B7F8-6A1B-43FB-ABFC-D7D3EC85E315}" type="datetimeFigureOut">
              <a:rPr lang="es-MX" smtClean="0"/>
              <a:t>11/02/2012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28E4-5E79-42A9-8414-D703372603F2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B7F8-6A1B-43FB-ABFC-D7D3EC85E315}" type="datetimeFigureOut">
              <a:rPr lang="es-MX" smtClean="0"/>
              <a:t>11/02/2012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28E4-5E79-42A9-8414-D703372603F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B7F8-6A1B-43FB-ABFC-D7D3EC85E315}" type="datetimeFigureOut">
              <a:rPr lang="es-MX" smtClean="0"/>
              <a:t>11/02/2012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28E4-5E79-42A9-8414-D703372603F2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B7F8-6A1B-43FB-ABFC-D7D3EC85E315}" type="datetimeFigureOut">
              <a:rPr lang="es-MX" smtClean="0"/>
              <a:t>11/02/2012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28E4-5E79-42A9-8414-D703372603F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47DB7F8-6A1B-43FB-ABFC-D7D3EC85E315}" type="datetimeFigureOut">
              <a:rPr lang="es-MX" smtClean="0"/>
              <a:t>11/02/2012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17A28E4-5E79-42A9-8414-D703372603F2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152127"/>
          </a:xfrm>
        </p:spPr>
        <p:txBody>
          <a:bodyPr/>
          <a:lstStyle/>
          <a:p>
            <a:r>
              <a:rPr lang="es-MX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Teoría de conjuntos</a:t>
            </a:r>
            <a:endParaRPr lang="es-MX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632848" cy="3960440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Un </a:t>
            </a:r>
            <a:r>
              <a:rPr lang="es-MX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conjunto es una colección o clase de objetos bien </a:t>
            </a:r>
            <a:r>
              <a:rPr lang="es-MX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definidos y diferenciables entre sí. </a:t>
            </a:r>
          </a:p>
          <a:p>
            <a:endParaRPr lang="es-MX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s-MX" dirty="0">
                <a:solidFill>
                  <a:schemeClr val="tx1"/>
                </a:solidFill>
              </a:rPr>
              <a:t>Los conjuntos pueden ser </a:t>
            </a:r>
            <a:r>
              <a:rPr lang="es-MX" dirty="0" smtClean="0">
                <a:solidFill>
                  <a:schemeClr val="tx1"/>
                </a:solidFill>
              </a:rPr>
              <a:t>finitos</a:t>
            </a:r>
            <a:r>
              <a:rPr lang="es-MX" dirty="0">
                <a:solidFill>
                  <a:schemeClr val="tx1"/>
                </a:solidFill>
              </a:rPr>
              <a:t> o infinitos</a:t>
            </a:r>
            <a:endParaRPr lang="es-MX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es-MX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s-MX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Ejemplo: </a:t>
            </a:r>
            <a:r>
              <a:rPr lang="pt-BR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V={a, e, i, o, u</a:t>
            </a:r>
            <a:r>
              <a:rPr lang="pt-BR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} , </a:t>
            </a:r>
            <a:r>
              <a:rPr lang="es-MX" dirty="0" smtClean="0">
                <a:solidFill>
                  <a:schemeClr val="tx1"/>
                </a:solidFill>
              </a:rPr>
              <a:t>a</a:t>
            </a:r>
            <a:r>
              <a:rPr lang="es-MX" b="0" i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s-MX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es-MX" b="1" dirty="0">
                <a:solidFill>
                  <a:schemeClr val="tx1"/>
                </a:solidFill>
              </a:rPr>
              <a:t> </a:t>
            </a:r>
            <a:r>
              <a:rPr lang="es-MX" dirty="0" smtClean="0">
                <a:solidFill>
                  <a:schemeClr val="tx1"/>
                </a:solidFill>
              </a:rPr>
              <a:t>V </a:t>
            </a:r>
            <a:r>
              <a:rPr lang="es-MX" dirty="0">
                <a:solidFill>
                  <a:schemeClr val="tx1"/>
                </a:solidFill>
              </a:rPr>
              <a:t>y </a:t>
            </a:r>
            <a:r>
              <a:rPr lang="es-MX" dirty="0" smtClean="0">
                <a:solidFill>
                  <a:schemeClr val="tx1"/>
                </a:solidFill>
              </a:rPr>
              <a:t>c ∉</a:t>
            </a:r>
            <a:r>
              <a:rPr lang="es-MX" dirty="0">
                <a:solidFill>
                  <a:schemeClr val="tx1"/>
                </a:solidFill>
              </a:rPr>
              <a:t> </a:t>
            </a:r>
            <a:r>
              <a:rPr lang="es-MX" dirty="0" smtClean="0">
                <a:solidFill>
                  <a:schemeClr val="tx1"/>
                </a:solidFill>
              </a:rPr>
              <a:t>V</a:t>
            </a:r>
            <a:endParaRPr lang="pt-BR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pt-BR" dirty="0"/>
          </a:p>
          <a:p>
            <a:endParaRPr lang="es-MX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/>
              <a:t>Por ejemplo:</a:t>
            </a:r>
          </a:p>
          <a:p>
            <a:pPr>
              <a:buNone/>
            </a:pPr>
            <a:r>
              <a:rPr lang="es-MX" dirty="0"/>
              <a:t>Sean A={ 2, 4, 6 } y B={ 1, 3, 5, 7 } encontrar </a:t>
            </a:r>
            <a:r>
              <a:rPr lang="es-MX" dirty="0" smtClean="0"/>
              <a:t>A</a:t>
            </a:r>
            <a:r>
              <a:rPr lang="es-MX" b="1" dirty="0" smtClean="0"/>
              <a:t>∩</a:t>
            </a:r>
            <a:r>
              <a:rPr lang="es-MX" dirty="0" smtClean="0"/>
              <a:t>B</a:t>
            </a:r>
            <a:r>
              <a:rPr lang="es-MX" dirty="0"/>
              <a:t>.</a:t>
            </a:r>
          </a:p>
          <a:p>
            <a:pPr>
              <a:buNone/>
            </a:pPr>
            <a:r>
              <a:rPr lang="es-MX" dirty="0"/>
              <a:t>A </a:t>
            </a:r>
            <a:r>
              <a:rPr lang="es-MX" b="1" dirty="0" smtClean="0"/>
              <a:t>∩</a:t>
            </a:r>
            <a:r>
              <a:rPr lang="es-MX" dirty="0" smtClean="0"/>
              <a:t>B</a:t>
            </a:r>
            <a:r>
              <a:rPr lang="es-MX" dirty="0"/>
              <a:t>= { }</a:t>
            </a:r>
          </a:p>
          <a:p>
            <a:pPr>
              <a:buNone/>
            </a:pPr>
            <a:r>
              <a:rPr lang="es-MX" dirty="0"/>
              <a:t>El resultado de </a:t>
            </a:r>
            <a:r>
              <a:rPr lang="es-MX" dirty="0" smtClean="0"/>
              <a:t>A</a:t>
            </a:r>
            <a:r>
              <a:rPr lang="es-MX" b="1" dirty="0" smtClean="0"/>
              <a:t>∩</a:t>
            </a:r>
            <a:r>
              <a:rPr lang="es-MX" dirty="0" smtClean="0"/>
              <a:t>B</a:t>
            </a:r>
            <a:r>
              <a:rPr lang="es-MX" dirty="0"/>
              <a:t>= { } muestra que no hay elementos entre las llaves, si este es el caso se le llamará conjunto vacío ó nulo y se puede representar como:</a:t>
            </a:r>
          </a:p>
          <a:p>
            <a:pPr>
              <a:buNone/>
            </a:pPr>
            <a:r>
              <a:rPr lang="es-MX" dirty="0"/>
              <a:t>A </a:t>
            </a:r>
            <a:r>
              <a:rPr lang="es-MX" b="1" dirty="0" smtClean="0"/>
              <a:t>∩</a:t>
            </a:r>
            <a:r>
              <a:rPr lang="es-MX" dirty="0" smtClean="0"/>
              <a:t>B= Ø</a:t>
            </a:r>
            <a:endParaRPr lang="es-MX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Conjuntos ajenos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MX" dirty="0" smtClean="0"/>
              <a:t>Si </a:t>
            </a:r>
            <a:r>
              <a:rPr lang="es-MX" dirty="0"/>
              <a:t>la intersección de dos conjuntos es igual al conjunto vacío, entonces a estos conjuntos les llamaremos conjuntos ajenos, es decir:</a:t>
            </a:r>
          </a:p>
          <a:p>
            <a:pPr>
              <a:buNone/>
            </a:pPr>
            <a:r>
              <a:rPr lang="es-MX" dirty="0" smtClean="0"/>
              <a:t>Si A</a:t>
            </a:r>
            <a:r>
              <a:rPr lang="es-MX" b="1" dirty="0" smtClean="0"/>
              <a:t>∩</a:t>
            </a:r>
            <a:r>
              <a:rPr lang="es-MX" dirty="0" smtClean="0"/>
              <a:t>B = Ø  entonces A y B son ajenos.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</a:t>
            </a:r>
            <a:r>
              <a:rPr lang="es-MX" dirty="0" smtClean="0"/>
              <a:t>omplemento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/>
              <a:t>El complemento de un conjunto respecto al universo U es el conjunto de elementos de U que no pertenecen a </a:t>
            </a:r>
            <a:r>
              <a:rPr lang="es-MX" dirty="0" err="1"/>
              <a:t>A</a:t>
            </a:r>
            <a:r>
              <a:rPr lang="es-MX" dirty="0"/>
              <a:t> y se denota como </a:t>
            </a:r>
            <a:r>
              <a:rPr lang="es-MX" b="1" dirty="0"/>
              <a:t>A' </a:t>
            </a:r>
            <a:r>
              <a:rPr lang="es-MX" dirty="0"/>
              <a:t>y que se representa por </a:t>
            </a:r>
            <a:r>
              <a:rPr lang="es-MX" dirty="0" smtClean="0"/>
              <a:t>comprensión </a:t>
            </a:r>
            <a:r>
              <a:rPr lang="es-MX" dirty="0"/>
              <a:t>como:</a:t>
            </a:r>
          </a:p>
          <a:p>
            <a:pPr algn="ctr">
              <a:buNone/>
            </a:pPr>
            <a:r>
              <a:rPr lang="es-MX" dirty="0"/>
              <a:t>A'={ x </a:t>
            </a:r>
            <a:r>
              <a:rPr lang="es-MX" dirty="0" smtClean="0">
                <a:ea typeface="Arial Unicode MS" pitchFamily="34" charset="-128"/>
                <a:cs typeface="Arial Unicode MS" pitchFamily="34" charset="-128"/>
              </a:rPr>
              <a:t>∈ </a:t>
            </a:r>
            <a:r>
              <a:rPr lang="es-MX" dirty="0" smtClean="0"/>
              <a:t>U/x </a:t>
            </a:r>
            <a:r>
              <a:rPr lang="es-MX" dirty="0"/>
              <a:t>y </a:t>
            </a:r>
            <a:r>
              <a:rPr lang="es-MX" dirty="0" smtClean="0"/>
              <a:t>x</a:t>
            </a:r>
            <a:r>
              <a:rPr lang="es-MX" dirty="0" smtClean="0">
                <a:solidFill>
                  <a:schemeClr val="tx1"/>
                </a:solidFill>
              </a:rPr>
              <a:t> ∉ </a:t>
            </a:r>
            <a:r>
              <a:rPr lang="es-MX" dirty="0" smtClean="0"/>
              <a:t>A}</a:t>
            </a:r>
            <a:endParaRPr lang="es-MX" dirty="0"/>
          </a:p>
          <a:p>
            <a:pPr>
              <a:buNone/>
            </a:pPr>
            <a:r>
              <a:rPr lang="es-MX" dirty="0"/>
              <a:t>Ejemplo:</a:t>
            </a:r>
          </a:p>
          <a:p>
            <a:pPr>
              <a:buNone/>
            </a:pPr>
            <a:r>
              <a:rPr lang="es-MX" dirty="0"/>
              <a:t>Sea U = { 1, 2, 3, 4, 5, 6, 7, 8, 9 </a:t>
            </a:r>
            <a:r>
              <a:rPr lang="es-MX" dirty="0" smtClean="0"/>
              <a:t>}, A</a:t>
            </a:r>
            <a:r>
              <a:rPr lang="es-MX" dirty="0"/>
              <a:t>= { 1, 3, 5, 7, 9 } donde A </a:t>
            </a:r>
            <a:r>
              <a:rPr lang="es-MX" dirty="0" smtClean="0"/>
              <a:t>⊂</a:t>
            </a:r>
            <a:r>
              <a:rPr lang="es-MX" dirty="0"/>
              <a:t> U</a:t>
            </a:r>
          </a:p>
          <a:p>
            <a:pPr>
              <a:buNone/>
            </a:pPr>
            <a:r>
              <a:rPr lang="es-MX" dirty="0"/>
              <a:t>El complemento de A estará dado </a:t>
            </a:r>
            <a:r>
              <a:rPr lang="es-MX" dirty="0" smtClean="0"/>
              <a:t>por: A</a:t>
            </a:r>
            <a:r>
              <a:rPr lang="es-MX" dirty="0"/>
              <a:t>'= </a:t>
            </a:r>
            <a:r>
              <a:rPr lang="es-MX" dirty="0" smtClean="0"/>
              <a:t>{2,4,6,8}</a:t>
            </a:r>
            <a:endParaRPr lang="es-MX" dirty="0"/>
          </a:p>
          <a:p>
            <a:endParaRPr lang="es-MX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</a:t>
            </a:r>
            <a:r>
              <a:rPr lang="es-MX" dirty="0" smtClean="0"/>
              <a:t>iferencia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79375" indent="17463">
              <a:buNone/>
              <a:tabLst>
                <a:tab pos="0" algn="l"/>
              </a:tabLst>
            </a:pPr>
            <a:r>
              <a:rPr lang="es-MX" dirty="0"/>
              <a:t>Sean A y B dos conjuntos. La diferencia de A y B se denota por A</a:t>
            </a:r>
            <a:r>
              <a:rPr lang="es-MX" b="1" dirty="0"/>
              <a:t>-</a:t>
            </a:r>
            <a:r>
              <a:rPr lang="es-MX" dirty="0"/>
              <a:t>B y </a:t>
            </a:r>
            <a:r>
              <a:rPr lang="es-MX" dirty="0" smtClean="0"/>
              <a:t>es el </a:t>
            </a:r>
            <a:r>
              <a:rPr lang="es-MX" dirty="0"/>
              <a:t>conjunto de los elementos de A que no están en B y se representa por </a:t>
            </a:r>
            <a:r>
              <a:rPr lang="es-MX" dirty="0" smtClean="0"/>
              <a:t>comprensión </a:t>
            </a:r>
            <a:r>
              <a:rPr lang="es-MX" dirty="0"/>
              <a:t>como:</a:t>
            </a:r>
          </a:p>
          <a:p>
            <a:pPr marL="79375" indent="17463">
              <a:buNone/>
            </a:pPr>
            <a:r>
              <a:rPr lang="es-MX" dirty="0"/>
              <a:t>A - B={ x/x </a:t>
            </a:r>
            <a:r>
              <a:rPr lang="es-MX" dirty="0" smtClean="0">
                <a:ea typeface="Arial Unicode MS" pitchFamily="34" charset="-128"/>
                <a:cs typeface="Arial Unicode MS" pitchFamily="34" charset="-128"/>
              </a:rPr>
              <a:t>∈ </a:t>
            </a:r>
            <a:r>
              <a:rPr lang="es-MX" dirty="0" smtClean="0"/>
              <a:t>A </a:t>
            </a:r>
            <a:r>
              <a:rPr lang="es-MX" dirty="0"/>
              <a:t>; X </a:t>
            </a:r>
            <a:r>
              <a:rPr lang="es-MX" dirty="0" smtClean="0">
                <a:solidFill>
                  <a:schemeClr val="tx1"/>
                </a:solidFill>
              </a:rPr>
              <a:t>∉ </a:t>
            </a:r>
            <a:r>
              <a:rPr lang="es-MX" dirty="0" smtClean="0"/>
              <a:t>B}</a:t>
            </a:r>
            <a:endParaRPr lang="es-MX" dirty="0"/>
          </a:p>
          <a:p>
            <a:pPr marL="79375" indent="17463">
              <a:buNone/>
            </a:pPr>
            <a:r>
              <a:rPr lang="es-MX" dirty="0"/>
              <a:t> </a:t>
            </a:r>
          </a:p>
          <a:p>
            <a:pPr marL="79375" indent="17463">
              <a:buNone/>
            </a:pPr>
            <a:r>
              <a:rPr lang="es-MX" dirty="0"/>
              <a:t>Ejemplo:</a:t>
            </a:r>
          </a:p>
          <a:p>
            <a:pPr marL="79375" indent="17463">
              <a:buNone/>
            </a:pPr>
            <a:r>
              <a:rPr lang="es-MX" dirty="0"/>
              <a:t>Sea A= { a, b, c, d } y</a:t>
            </a:r>
          </a:p>
          <a:p>
            <a:pPr marL="79375" indent="17463">
              <a:buNone/>
            </a:pPr>
            <a:r>
              <a:rPr lang="es-MX" dirty="0"/>
              <a:t>B= { a, b, c, g, h, i }</a:t>
            </a:r>
          </a:p>
          <a:p>
            <a:pPr marL="79375" indent="17463">
              <a:buNone/>
            </a:pPr>
            <a:r>
              <a:rPr lang="es-MX" dirty="0"/>
              <a:t>A - B= { d }</a:t>
            </a:r>
          </a:p>
          <a:p>
            <a:pPr marL="79375" indent="17463">
              <a:buNone/>
            </a:pPr>
            <a:r>
              <a:rPr lang="es-MX" dirty="0"/>
              <a:t>En el ejemplo anterior se observa que solo interesan los </a:t>
            </a:r>
            <a:r>
              <a:rPr lang="es-MX" dirty="0" smtClean="0"/>
              <a:t>elementos del </a:t>
            </a:r>
            <a:r>
              <a:rPr lang="es-MX" dirty="0"/>
              <a:t>conjunto A que no estén en B. Si la operación fuera B - A </a:t>
            </a:r>
            <a:r>
              <a:rPr lang="es-MX" dirty="0" smtClean="0"/>
              <a:t>el resultado </a:t>
            </a:r>
            <a:r>
              <a:rPr lang="es-MX" dirty="0"/>
              <a:t>es</a:t>
            </a:r>
          </a:p>
          <a:p>
            <a:pPr marL="79375" indent="17463">
              <a:buNone/>
            </a:pPr>
            <a:r>
              <a:rPr lang="es-MX" dirty="0"/>
              <a:t>B – A = { g, h, i </a:t>
            </a:r>
            <a:r>
              <a:rPr lang="es-MX" dirty="0" smtClean="0"/>
              <a:t>}</a:t>
            </a:r>
          </a:p>
          <a:p>
            <a:pPr marL="79375" indent="17463">
              <a:buNone/>
            </a:pPr>
            <a:r>
              <a:rPr lang="es-MX" dirty="0" smtClean="0"/>
              <a:t>E indica los elementos que están en B y no en A.</a:t>
            </a:r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ea typeface="Arial Unicode MS" pitchFamily="34" charset="-128"/>
                <a:cs typeface="Arial Unicode MS" pitchFamily="34" charset="-128"/>
              </a:rPr>
              <a:t>Si un objeto x es elemento de un conjunto A, se escribe : </a:t>
            </a:r>
            <a:r>
              <a:rPr lang="es-MX" b="0" i="0" dirty="0" smtClean="0">
                <a:ea typeface="Arial Unicode MS" pitchFamily="34" charset="-128"/>
                <a:cs typeface="Arial Unicode MS" pitchFamily="34" charset="-128"/>
              </a:rPr>
              <a:t>x </a:t>
            </a:r>
            <a:r>
              <a:rPr lang="es-MX" dirty="0"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es-MX" b="0" i="0" dirty="0" smtClean="0">
                <a:ea typeface="Arial Unicode MS" pitchFamily="34" charset="-128"/>
                <a:cs typeface="Arial Unicode MS" pitchFamily="34" charset="-128"/>
              </a:rPr>
              <a:t> A</a:t>
            </a:r>
            <a:r>
              <a:rPr lang="es-MX" dirty="0" smtClean="0"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endParaRPr lang="es-MX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s-MX" dirty="0"/>
              <a:t>Si por el contrario, un objeto x no es elemento de un conjunto A, se escribe: </a:t>
            </a:r>
            <a:r>
              <a:rPr lang="es-MX" dirty="0" smtClean="0"/>
              <a:t>x </a:t>
            </a:r>
            <a:r>
              <a:rPr lang="es-MX" dirty="0"/>
              <a:t>∉</a:t>
            </a:r>
            <a:r>
              <a:rPr lang="es-MX" dirty="0" smtClean="0"/>
              <a:t> A</a:t>
            </a:r>
            <a:r>
              <a:rPr lang="es-MX" dirty="0"/>
              <a:t>.</a:t>
            </a:r>
            <a:endParaRPr lang="es-MX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MX" dirty="0" smtClean="0"/>
              <a:t>Dos maneras de describir o especificar un conjunto</a:t>
            </a:r>
          </a:p>
          <a:p>
            <a:endParaRPr lang="es-MX" dirty="0" smtClean="0"/>
          </a:p>
          <a:p>
            <a:r>
              <a:rPr lang="es-MX" dirty="0" smtClean="0"/>
              <a:t>Por definición intensiva o comprensión. Ejemplo:</a:t>
            </a:r>
          </a:p>
          <a:p>
            <a:pPr>
              <a:buNone/>
            </a:pPr>
            <a:r>
              <a:rPr lang="es-MX" dirty="0" smtClean="0"/>
              <a:t>                            B = </a:t>
            </a:r>
            <a:r>
              <a:rPr lang="es-MX" dirty="0"/>
              <a:t>{ x | x es par} </a:t>
            </a:r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 smtClean="0"/>
              <a:t>Por extensión. Ejemplo:</a:t>
            </a:r>
          </a:p>
          <a:p>
            <a:pPr>
              <a:buNone/>
            </a:pPr>
            <a:r>
              <a:rPr lang="es-MX" dirty="0"/>
              <a:t> </a:t>
            </a:r>
            <a:r>
              <a:rPr lang="es-MX" dirty="0" smtClean="0"/>
              <a:t>                              A </a:t>
            </a:r>
            <a:r>
              <a:rPr lang="es-MX" dirty="0"/>
              <a:t>= { 2, 3, 5}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</a:t>
            </a:r>
            <a:r>
              <a:rPr lang="es-MX" dirty="0" smtClean="0"/>
              <a:t>ubconjunto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Un subconjunto </a:t>
            </a:r>
            <a:r>
              <a:rPr lang="es-MX" i="1" dirty="0"/>
              <a:t>A</a:t>
            </a:r>
            <a:r>
              <a:rPr lang="es-MX" dirty="0"/>
              <a:t> de un conjunto </a:t>
            </a:r>
            <a:r>
              <a:rPr lang="es-MX" i="1" dirty="0"/>
              <a:t>B</a:t>
            </a:r>
            <a:r>
              <a:rPr lang="es-MX" dirty="0"/>
              <a:t>, es un conjunto que contiene algunos de los elementos de </a:t>
            </a:r>
            <a:r>
              <a:rPr lang="es-MX" i="1" dirty="0"/>
              <a:t>B</a:t>
            </a:r>
            <a:r>
              <a:rPr lang="es-MX" dirty="0"/>
              <a:t> (o quizá </a:t>
            </a:r>
            <a:r>
              <a:rPr lang="es-MX" dirty="0" smtClean="0"/>
              <a:t>todos). Ejemplo:  </a:t>
            </a:r>
          </a:p>
          <a:p>
            <a:pPr>
              <a:buNone/>
            </a:pPr>
            <a:r>
              <a:rPr lang="es-MX" dirty="0" smtClean="0"/>
              <a:t>            </a:t>
            </a:r>
            <a:r>
              <a:rPr lang="es-MX" dirty="0"/>
              <a:t> A={ 0, 1, 2, 3, 5, 8 } y B={ 1, 2, 5 </a:t>
            </a:r>
            <a:r>
              <a:rPr lang="es-MX" dirty="0" smtClean="0"/>
              <a:t>}</a:t>
            </a:r>
          </a:p>
          <a:p>
            <a:pPr>
              <a:buNone/>
            </a:pPr>
            <a:r>
              <a:rPr lang="es-MX" dirty="0"/>
              <a:t>Por lo tanto si B es un subconjunto de A se escribe </a:t>
            </a:r>
            <a:r>
              <a:rPr lang="es-MX" dirty="0" smtClean="0"/>
              <a:t>B </a:t>
            </a:r>
            <a:r>
              <a:rPr lang="es-MX" dirty="0"/>
              <a:t> ⊂</a:t>
            </a:r>
            <a:r>
              <a:rPr lang="es-MX" dirty="0" smtClean="0"/>
              <a:t> A</a:t>
            </a:r>
            <a:r>
              <a:rPr lang="es-MX" dirty="0"/>
              <a:t>. Si B no es subconjunto de A se indicará con una diagonal </a:t>
            </a:r>
            <a:r>
              <a:rPr lang="es-MX" dirty="0" smtClean="0"/>
              <a:t> ⊂ </a:t>
            </a:r>
            <a:endParaRPr lang="es-MX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5292080" y="4869160"/>
            <a:ext cx="288032" cy="288032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softEdge rad="1270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UNIVERSO O CONJUNTO UNIVERSAL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conjunto que contiene a todos los elementos a los que se hace referencia recibe el nombre de conjunto Universal, este conjunto depende del problema que se estudia, se denota con la letra U y algunas veces con la letra S (espacio </a:t>
            </a:r>
            <a:r>
              <a:rPr lang="es-MX" dirty="0" err="1"/>
              <a:t>muestral</a:t>
            </a:r>
            <a:r>
              <a:rPr lang="es-MX" dirty="0"/>
              <a:t>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MX" dirty="0" smtClean="0"/>
              <a:t>Ejemplo: </a:t>
            </a:r>
            <a:r>
              <a:rPr lang="es-MX" dirty="0"/>
              <a:t> si solo queremos referirnos a los 5 primeros números naturales el conjunto </a:t>
            </a:r>
            <a:r>
              <a:rPr lang="es-MX" dirty="0" smtClean="0"/>
              <a:t>queda:</a:t>
            </a:r>
          </a:p>
          <a:p>
            <a:pPr>
              <a:buNone/>
            </a:pPr>
            <a:r>
              <a:rPr lang="es-MX" dirty="0" smtClean="0"/>
              <a:t>                     </a:t>
            </a:r>
            <a:r>
              <a:rPr lang="pl-PL" dirty="0" smtClean="0"/>
              <a:t>U</a:t>
            </a:r>
            <a:r>
              <a:rPr lang="pl-PL" dirty="0"/>
              <a:t>={ 1, 2, 3, 4, 5 </a:t>
            </a:r>
            <a:r>
              <a:rPr lang="pl-PL" dirty="0" smtClean="0"/>
              <a:t>}</a:t>
            </a:r>
            <a:endParaRPr lang="es-MX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Operaciones con conjuntos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b="1" i="1" dirty="0" smtClean="0"/>
              <a:t>UNION</a:t>
            </a:r>
            <a:endParaRPr lang="es-MX" dirty="0"/>
          </a:p>
          <a:p>
            <a:pPr>
              <a:buNone/>
            </a:pPr>
            <a:r>
              <a:rPr lang="es-MX" dirty="0"/>
              <a:t>La unión de dos conjuntos A y B la denotaremos por A </a:t>
            </a:r>
            <a:r>
              <a:rPr lang="es-MX" dirty="0" smtClean="0"/>
              <a:t>∪</a:t>
            </a:r>
            <a:r>
              <a:rPr lang="es-MX" dirty="0"/>
              <a:t> B y es el conjunto formado por los elementos que pertenecen al menos a uno de ellos ó a los dos. Lo que se denota por:</a:t>
            </a:r>
          </a:p>
          <a:p>
            <a:pPr>
              <a:buNone/>
            </a:pPr>
            <a:r>
              <a:rPr lang="es-MX" dirty="0" smtClean="0"/>
              <a:t>                                  A</a:t>
            </a:r>
            <a:r>
              <a:rPr lang="es-MX" dirty="0"/>
              <a:t> </a:t>
            </a:r>
            <a:r>
              <a:rPr lang="es-MX" dirty="0" smtClean="0"/>
              <a:t>∪</a:t>
            </a:r>
            <a:r>
              <a:rPr lang="es-MX" dirty="0"/>
              <a:t> B = { x/x </a:t>
            </a:r>
            <a:r>
              <a:rPr lang="es-MX" dirty="0" smtClean="0">
                <a:ea typeface="Arial Unicode MS" pitchFamily="34" charset="-128"/>
                <a:cs typeface="Arial Unicode MS" pitchFamily="34" charset="-128"/>
              </a:rPr>
              <a:t>∈ </a:t>
            </a:r>
            <a:r>
              <a:rPr lang="es-MX" dirty="0" smtClean="0"/>
              <a:t>A</a:t>
            </a:r>
            <a:r>
              <a:rPr lang="es-MX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dirty="0" smtClean="0"/>
              <a:t> </a:t>
            </a:r>
            <a:r>
              <a:rPr lang="es-MX" dirty="0"/>
              <a:t>ó x </a:t>
            </a:r>
            <a:r>
              <a:rPr lang="es-MX" dirty="0" smtClean="0">
                <a:ea typeface="Arial Unicode MS" pitchFamily="34" charset="-128"/>
                <a:cs typeface="Arial Unicode MS" pitchFamily="34" charset="-128"/>
              </a:rPr>
              <a:t>∈ </a:t>
            </a:r>
            <a:r>
              <a:rPr lang="es-MX" dirty="0" smtClean="0"/>
              <a:t>B}</a:t>
            </a:r>
            <a:endParaRPr lang="es-MX" dirty="0"/>
          </a:p>
          <a:p>
            <a:pPr>
              <a:buNone/>
            </a:pPr>
            <a:r>
              <a:rPr lang="es-MX" dirty="0"/>
              <a:t> </a:t>
            </a:r>
          </a:p>
          <a:p>
            <a:pPr>
              <a:buNone/>
            </a:pPr>
            <a:r>
              <a:rPr lang="es-MX" dirty="0"/>
              <a:t>Ejemplo: Sean los conjuntos A={ 1, 3, 5, 7, 9 } y </a:t>
            </a:r>
            <a:endParaRPr lang="es-MX" dirty="0" smtClean="0"/>
          </a:p>
          <a:p>
            <a:pPr>
              <a:buNone/>
            </a:pPr>
            <a:r>
              <a:rPr lang="es-MX" dirty="0"/>
              <a:t> </a:t>
            </a:r>
            <a:r>
              <a:rPr lang="es-MX" dirty="0" smtClean="0"/>
              <a:t>                         B</a:t>
            </a:r>
            <a:r>
              <a:rPr lang="es-MX" dirty="0"/>
              <a:t>={ 10, 11, 12 }</a:t>
            </a:r>
          </a:p>
          <a:p>
            <a:pPr>
              <a:buNone/>
            </a:pPr>
            <a:r>
              <a:rPr lang="es-MX" dirty="0" smtClean="0"/>
              <a:t>                </a:t>
            </a:r>
          </a:p>
          <a:p>
            <a:pPr>
              <a:buNone/>
            </a:pPr>
            <a:r>
              <a:rPr lang="es-MX" dirty="0" smtClean="0"/>
              <a:t>A ∪ B </a:t>
            </a:r>
            <a:r>
              <a:rPr lang="es-MX" dirty="0"/>
              <a:t>={ 1, 3, 5, 7, 9, 10, 11, 12 }</a:t>
            </a:r>
          </a:p>
          <a:p>
            <a:pPr>
              <a:buNone/>
            </a:pPr>
            <a:r>
              <a:rPr lang="es-MX" dirty="0"/>
              <a:t> 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INTERSECCION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MX" dirty="0" smtClean="0"/>
              <a:t>Sean </a:t>
            </a:r>
            <a:r>
              <a:rPr lang="es-MX" dirty="0"/>
              <a:t>A={ 1, 2, 3, 4, 5, 6, 8, 9 } y B={ 2, 4, 8, 12 }</a:t>
            </a:r>
          </a:p>
          <a:p>
            <a:pPr algn="just">
              <a:buNone/>
            </a:pPr>
            <a:r>
              <a:rPr lang="es-MX" dirty="0"/>
              <a:t>Los elementos comunes a los dos conjuntos son: { 2, 4, 8 }. A este conjunto se le llama intersección de A y B; y se denota por </a:t>
            </a:r>
            <a:r>
              <a:rPr lang="es-MX" dirty="0" smtClean="0"/>
              <a:t>A</a:t>
            </a:r>
            <a:r>
              <a:rPr lang="es-MX" b="1" dirty="0" smtClean="0"/>
              <a:t>∩</a:t>
            </a:r>
            <a:r>
              <a:rPr lang="es-MX" dirty="0" smtClean="0"/>
              <a:t>B</a:t>
            </a:r>
            <a:r>
              <a:rPr lang="es-MX" dirty="0"/>
              <a:t>, algebraicamente se escribe así:</a:t>
            </a:r>
          </a:p>
          <a:p>
            <a:pPr algn="just">
              <a:buNone/>
            </a:pPr>
            <a:r>
              <a:rPr lang="es-MX" dirty="0" smtClean="0"/>
              <a:t>                      A</a:t>
            </a:r>
            <a:r>
              <a:rPr lang="es-MX" b="1" dirty="0" smtClean="0"/>
              <a:t>∩</a:t>
            </a:r>
            <a:r>
              <a:rPr lang="es-MX" dirty="0" smtClean="0"/>
              <a:t>B </a:t>
            </a:r>
            <a:r>
              <a:rPr lang="es-MX" dirty="0"/>
              <a:t>= { </a:t>
            </a:r>
            <a:r>
              <a:rPr lang="es-MX" dirty="0" smtClean="0"/>
              <a:t>x/x</a:t>
            </a:r>
            <a:r>
              <a:rPr lang="es-MX" dirty="0" smtClean="0">
                <a:ea typeface="Arial Unicode MS" pitchFamily="34" charset="-128"/>
                <a:cs typeface="Arial Unicode MS" pitchFamily="34" charset="-128"/>
              </a:rPr>
              <a:t> ∈ </a:t>
            </a:r>
            <a:r>
              <a:rPr lang="es-MX" dirty="0" smtClean="0"/>
              <a:t>A </a:t>
            </a:r>
            <a:r>
              <a:rPr lang="es-MX" dirty="0"/>
              <a:t>y x </a:t>
            </a:r>
            <a:r>
              <a:rPr lang="es-MX" dirty="0" smtClean="0">
                <a:ea typeface="Arial Unicode MS" pitchFamily="34" charset="-128"/>
                <a:cs typeface="Arial Unicode MS" pitchFamily="34" charset="-128"/>
              </a:rPr>
              <a:t>∈ </a:t>
            </a:r>
            <a:r>
              <a:rPr lang="es-MX" dirty="0" smtClean="0"/>
              <a:t>B </a:t>
            </a:r>
            <a:r>
              <a:rPr lang="es-MX" dirty="0"/>
              <a:t>}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Conjunto nulo o vacío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 </a:t>
            </a:r>
            <a:r>
              <a:rPr lang="es-MX" dirty="0"/>
              <a:t>el conjunto que carece de elementos. Este conjunto se denotará por Ø o { }. Se observa que |Ø|= 0, pero {0} ¹ Ø. Además, Ø </a:t>
            </a:r>
            <a:r>
              <a:rPr lang="es-MX" dirty="0" smtClean="0"/>
              <a:t>=</a:t>
            </a:r>
            <a:r>
              <a:rPr lang="es-MX" dirty="0"/>
              <a:t> {Ø}, pues {Ø} es un conjunto con un elemento: el conjunto nulo</a:t>
            </a:r>
            <a:r>
              <a:rPr lang="es-MX" dirty="0" smtClean="0"/>
              <a:t>. Ejemplo:</a:t>
            </a:r>
          </a:p>
          <a:p>
            <a:pPr>
              <a:buNone/>
            </a:pPr>
            <a:r>
              <a:rPr lang="es-MX" dirty="0" smtClean="0"/>
              <a:t>           A </a:t>
            </a:r>
            <a:r>
              <a:rPr lang="es-MX" dirty="0"/>
              <a:t>={1, 3, 5, 7, 9} = </a:t>
            </a:r>
            <a:r>
              <a:rPr lang="es-MX" dirty="0" smtClean="0"/>
              <a:t>|A| = 5, |Ø |= 0.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 flipH="1">
            <a:off x="6876256" y="2708920"/>
            <a:ext cx="216024" cy="360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145</TotalTime>
  <Words>382</Words>
  <Application>Microsoft Office PowerPoint</Application>
  <PresentationFormat>Presentación en pantalla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Alta costura</vt:lpstr>
      <vt:lpstr>Teoría de conjuntos</vt:lpstr>
      <vt:lpstr>Presentación de PowerPoint</vt:lpstr>
      <vt:lpstr>Presentación de PowerPoint</vt:lpstr>
      <vt:lpstr>Subconjunto</vt:lpstr>
      <vt:lpstr>UNIVERSO O CONJUNTO UNIVERSAL</vt:lpstr>
      <vt:lpstr>Presentación de PowerPoint</vt:lpstr>
      <vt:lpstr>Operaciones con conjuntos</vt:lpstr>
      <vt:lpstr>INTERSECCION </vt:lpstr>
      <vt:lpstr>Conjunto nulo o vacío</vt:lpstr>
      <vt:lpstr>Presentación de PowerPoint</vt:lpstr>
      <vt:lpstr>Conjuntos ajenos</vt:lpstr>
      <vt:lpstr>Complemento</vt:lpstr>
      <vt:lpstr>Diferencia</vt:lpstr>
    </vt:vector>
  </TitlesOfParts>
  <Company>http://www.centor.mx.gd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Teoría de conjuntos</dc:title>
  <dc:creator>Centor</dc:creator>
  <cp:lastModifiedBy>Ba-k.com</cp:lastModifiedBy>
  <cp:revision>16</cp:revision>
  <dcterms:created xsi:type="dcterms:W3CDTF">2012-02-11T19:00:03Z</dcterms:created>
  <dcterms:modified xsi:type="dcterms:W3CDTF">2012-02-11T21:33:40Z</dcterms:modified>
</cp:coreProperties>
</file>