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62" r:id="rId3"/>
    <p:sldId id="263" r:id="rId4"/>
    <p:sldId id="264" r:id="rId5"/>
    <p:sldId id="265" r:id="rId6"/>
    <p:sldId id="266" r:id="rId7"/>
    <p:sldId id="258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B1CA4-4FA1-4D01-8E01-9CA7611F7C51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78098-4F3D-46C9-B76F-616B35AC2A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7446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20/03/2012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6B26089-3F96-415A-8CB5-53E08331133C}" type="slidenum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466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20/03/2012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12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20/03/2012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838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20/03/2012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6B26089-3F96-415A-8CB5-53E08331133C}" type="slidenum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8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20/03/2012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470757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20/03/2012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079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20/03/2012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6B26089-3F96-415A-8CB5-53E08331133C}" type="slidenum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245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20/03/2012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087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20/03/2012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946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20/03/2012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5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20/03/2012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116515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0132A32-B64D-4FC9-BD3C-1C6462DAAAC9}" type="datetimeFigureOut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20/03/2012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6B26089-3F96-415A-8CB5-53E08331133C}" type="slidenum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40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838200"/>
          </a:xfrm>
        </p:spPr>
        <p:txBody>
          <a:bodyPr/>
          <a:lstStyle/>
          <a:p>
            <a:r>
              <a:rPr lang="es-MX" dirty="0" smtClean="0"/>
              <a:t>Operaciones con conjuntos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unión de los conjuntos A y B, es el conjunto de todos los elementos que pertenecen a </a:t>
            </a:r>
            <a:r>
              <a:rPr lang="es-MX" dirty="0" err="1" smtClean="0"/>
              <a:t>A</a:t>
            </a:r>
            <a:r>
              <a:rPr lang="es-MX" dirty="0" smtClean="0"/>
              <a:t> o a B o a ambos. Se denota la unión de A y B por A È B y se llama unión de A y B.</a:t>
            </a:r>
          </a:p>
          <a:p>
            <a:pPr algn="ctr">
              <a:buNone/>
            </a:pPr>
            <a:r>
              <a:rPr lang="es-MX" dirty="0" smtClean="0">
                <a:solidFill>
                  <a:srgbClr val="FF0000"/>
                </a:solidFill>
              </a:rPr>
              <a:t> x Î ( A È B) Û x Î A Ú x Î B.</a:t>
            </a:r>
          </a:p>
          <a:p>
            <a:pPr algn="ctr">
              <a:buNone/>
            </a:pPr>
            <a:endParaRPr lang="es-MX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s-MX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eisc.univalle.edu.co/materias/Matematicas_Discretas_1/notes/imagenes/dib3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005064"/>
            <a:ext cx="5256584" cy="24441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7725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77688" y="1340768"/>
            <a:ext cx="8686800" cy="4525963"/>
          </a:xfrm>
        </p:spPr>
        <p:txBody>
          <a:bodyPr/>
          <a:lstStyle/>
          <a:p>
            <a:r>
              <a:rPr lang="es-MX" dirty="0" smtClean="0"/>
              <a:t> La diferencia simétrica dos conjunto A y B, es el conjunto de todos los elementos que pertenecen a </a:t>
            </a:r>
            <a:r>
              <a:rPr lang="es-MX" dirty="0" err="1" smtClean="0"/>
              <a:t>A</a:t>
            </a:r>
            <a:r>
              <a:rPr lang="es-MX" dirty="0" smtClean="0"/>
              <a:t> o B, pero no a ambos.</a:t>
            </a:r>
          </a:p>
          <a:p>
            <a:pPr algn="ctr">
              <a:buNone/>
            </a:pPr>
            <a:r>
              <a:rPr lang="es-MX" dirty="0" smtClean="0">
                <a:solidFill>
                  <a:srgbClr val="FF0000"/>
                </a:solidFill>
              </a:rPr>
              <a:t>x Î (A Å B) Û (x Î A Ù x Ï B) Ú (x Ï A Ù x Î B).</a:t>
            </a:r>
            <a:endParaRPr lang="es-MX" dirty="0">
              <a:solidFill>
                <a:srgbClr val="FF0000"/>
              </a:solidFill>
            </a:endParaRPr>
          </a:p>
        </p:txBody>
      </p:sp>
      <p:pic>
        <p:nvPicPr>
          <p:cNvPr id="22530" name="Picture 2" descr="http://eisc.univalle.edu.co/materias/Matematicas_Discretas_1/notes/imagenes/dib4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789040"/>
            <a:ext cx="5616624" cy="25881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2838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/>
          </p:cNvSpPr>
          <p:nvPr>
            <p:ph type="title"/>
          </p:nvPr>
        </p:nvSpPr>
        <p:spPr>
          <a:xfrm>
            <a:off x="1371600" y="1295400"/>
            <a:ext cx="6400799" cy="685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z="3600" b="0" i="0" u="none" strike="noStrike" cap="small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Subconjunto</a:t>
            </a:r>
          </a:p>
        </p:txBody>
      </p:sp>
      <p:sp>
        <p:nvSpPr>
          <p:cNvPr id="126" name="Shape 126"/>
          <p:cNvSpPr>
            <a:spLocks noGrp="1"/>
          </p:cNvSpPr>
          <p:nvPr>
            <p:ph type="body" idx="1"/>
          </p:nvPr>
        </p:nvSpPr>
        <p:spPr>
          <a:xfrm>
            <a:off x="1371600" y="2438400"/>
            <a:ext cx="6400799" cy="30480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-266700" algn="l" rtl="0">
              <a:lnSpc>
                <a:spcPct val="150000"/>
              </a:lnSpc>
              <a:spcBef>
                <a:spcPts val="360"/>
              </a:spcBef>
              <a:buClr>
                <a:schemeClr val="dk1"/>
              </a:buClr>
              <a:buSzPct val="101851"/>
              <a:buFont typeface="Arial"/>
              <a:buChar char="•"/>
            </a:pPr>
            <a:r>
              <a: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 subconjunto </a:t>
            </a:r>
            <a:r>
              <a:rPr sz="1800" b="0" i="1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de un conjunto </a:t>
            </a:r>
            <a:r>
              <a:rPr sz="1800" b="0" i="1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es un conjunto que contiene algunos de los elementos de </a:t>
            </a:r>
            <a:r>
              <a:rPr sz="1800" b="0" i="1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(o quizá todos). Ejemplo:  </a:t>
            </a:r>
          </a:p>
          <a:p>
            <a:pPr marL="0" marR="0" lvl="0" indent="-266700" algn="l" rtl="0">
              <a:lnSpc>
                <a:spcPct val="150000"/>
              </a:lnSpc>
              <a:spcBef>
                <a:spcPts val="36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 A={ 0, 1, 2, 3, 5, 8 } y B={ 1, 2, 5 }</a:t>
            </a:r>
          </a:p>
          <a:p>
            <a:pPr marL="0" marR="0" lvl="0" indent="-266700" algn="l" rtl="0">
              <a:lnSpc>
                <a:spcPct val="150000"/>
              </a:lnSpc>
              <a:spcBef>
                <a:spcPts val="36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 lo tanto si B es un subconjunto de A se escribe B  ⊂ A. Si B no es subconjunto de A se indicará con una diagonal  ⊂ </a:t>
            </a:r>
          </a:p>
        </p:txBody>
      </p:sp>
      <p:cxnSp>
        <p:nvCxnSpPr>
          <p:cNvPr id="127" name="Shape 127"/>
          <p:cNvCxnSpPr/>
          <p:nvPr/>
        </p:nvCxnSpPr>
        <p:spPr>
          <a:xfrm flipH="1">
            <a:off x="7524328" y="4653136"/>
            <a:ext cx="144016" cy="144016"/>
          </a:xfrm>
          <a:prstGeom prst="straightConnector1">
            <a:avLst/>
          </a:prstGeom>
          <a:noFill/>
          <a:ln w="25400" cap="flat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308628265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/>
          </p:cNvSpPr>
          <p:nvPr>
            <p:ph type="title"/>
          </p:nvPr>
        </p:nvSpPr>
        <p:spPr>
          <a:xfrm>
            <a:off x="1547664" y="1124744"/>
            <a:ext cx="6224735" cy="109256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z="3250" b="0" i="0" u="none" strike="noStrike" cap="small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UNIVERSO O CONJUNTO UNIVERSAL</a:t>
            </a:r>
          </a:p>
        </p:txBody>
      </p:sp>
      <p:sp>
        <p:nvSpPr>
          <p:cNvPr id="133" name="Shape 133"/>
          <p:cNvSpPr>
            <a:spLocks noGrp="1"/>
          </p:cNvSpPr>
          <p:nvPr>
            <p:ph type="body" idx="1"/>
          </p:nvPr>
        </p:nvSpPr>
        <p:spPr>
          <a:xfrm>
            <a:off x="1371600" y="2438400"/>
            <a:ext cx="6400799" cy="30480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-266700" algn="l" rtl="0">
              <a:lnSpc>
                <a:spcPct val="150000"/>
              </a:lnSpc>
              <a:spcBef>
                <a:spcPts val="360"/>
              </a:spcBef>
              <a:buClr>
                <a:schemeClr val="dk1"/>
              </a:buClr>
              <a:buSzPct val="101851"/>
              <a:buFont typeface="Arial"/>
              <a:buChar char="•"/>
            </a:pPr>
            <a:r>
              <a: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 conjunto que contiene a todos los elementos a los que se hace referencia recibe el nombre de conjunto Universal, este conjunto depende del problema que se estudia, se denota con la letra U y algunas veces con la letra S (espacio muestral).</a:t>
            </a:r>
          </a:p>
        </p:txBody>
      </p:sp>
    </p:spTree>
    <p:extLst>
      <p:ext uri="{BB962C8B-B14F-4D97-AF65-F5344CB8AC3E}">
        <p14:creationId xmlns:p14="http://schemas.microsoft.com/office/powerpoint/2010/main" val="3367930150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/>
          </p:cNvSpPr>
          <p:nvPr>
            <p:ph type="title"/>
          </p:nvPr>
        </p:nvSpPr>
        <p:spPr>
          <a:xfrm>
            <a:off x="1371600" y="1295400"/>
            <a:ext cx="6400799" cy="685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z="3250" b="0" i="0" u="none" strike="noStrike" cap="small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Conjunto nulo o vacío</a:t>
            </a:r>
          </a:p>
        </p:txBody>
      </p:sp>
      <p:sp>
        <p:nvSpPr>
          <p:cNvPr id="157" name="Shape 157"/>
          <p:cNvSpPr>
            <a:spLocks noGrp="1"/>
          </p:cNvSpPr>
          <p:nvPr>
            <p:ph type="body" idx="1"/>
          </p:nvPr>
        </p:nvSpPr>
        <p:spPr>
          <a:xfrm>
            <a:off x="1371600" y="2438400"/>
            <a:ext cx="6400799" cy="30480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-266700" algn="l" rtl="0">
              <a:lnSpc>
                <a:spcPct val="150000"/>
              </a:lnSpc>
              <a:spcBef>
                <a:spcPts val="360"/>
              </a:spcBef>
              <a:buClr>
                <a:schemeClr val="dk1"/>
              </a:buClr>
              <a:buSzPct val="101851"/>
              <a:buFont typeface="Arial"/>
              <a:buChar char="•"/>
            </a:pPr>
            <a:r>
              <a:rPr sz="18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</a:t>
            </a:r>
            <a:r>
              <a:rPr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el </a:t>
            </a:r>
            <a:r>
              <a:rPr sz="18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conjunto</a:t>
            </a:r>
            <a:r>
              <a:rPr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18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</a:t>
            </a:r>
            <a:r>
              <a:rPr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18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carece</a:t>
            </a:r>
            <a:r>
              <a:rPr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sz="18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elementos</a:t>
            </a:r>
            <a:r>
              <a:rPr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Este </a:t>
            </a:r>
            <a:r>
              <a:rPr sz="18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conjunto</a:t>
            </a:r>
            <a:r>
              <a:rPr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 </a:t>
            </a:r>
            <a:r>
              <a:rPr sz="18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denotará</a:t>
            </a:r>
            <a:r>
              <a:rPr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18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</a:t>
            </a:r>
            <a:r>
              <a:rPr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Ø o { }. Se </a:t>
            </a:r>
            <a:r>
              <a:rPr sz="18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observa</a:t>
            </a:r>
            <a:r>
              <a:rPr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18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</a:t>
            </a:r>
            <a:r>
              <a:rPr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|Ø|= 0, </a:t>
            </a:r>
            <a:r>
              <a:rPr sz="18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pero</a:t>
            </a:r>
            <a:r>
              <a:rPr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{0} ¹ Ø. </a:t>
            </a:r>
            <a:r>
              <a:rPr sz="18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Además</a:t>
            </a:r>
            <a:r>
              <a:rPr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 Ø = {Ø}, </a:t>
            </a:r>
            <a:r>
              <a:rPr sz="18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pues</a:t>
            </a:r>
            <a:r>
              <a:rPr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{Ø} </a:t>
            </a:r>
            <a:r>
              <a:rPr sz="18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</a:t>
            </a:r>
            <a:r>
              <a:rPr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un </a:t>
            </a:r>
            <a:r>
              <a:rPr sz="18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conjunto</a:t>
            </a:r>
            <a:r>
              <a:rPr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 un </a:t>
            </a:r>
            <a:r>
              <a:rPr sz="18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elemento</a:t>
            </a:r>
            <a:r>
              <a:rPr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el </a:t>
            </a:r>
            <a:r>
              <a:rPr sz="18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conjunto</a:t>
            </a:r>
            <a:r>
              <a:rPr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18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nulo</a:t>
            </a:r>
            <a:r>
              <a:rPr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sz="18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Ejemplo</a:t>
            </a:r>
            <a:r>
              <a:rPr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marL="0" marR="0" lvl="0" indent="-266700" algn="l" rtl="0">
              <a:lnSpc>
                <a:spcPct val="150000"/>
              </a:lnSpc>
              <a:spcBef>
                <a:spcPts val="36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A ={1, 3, 5, 7, 9} = |A| = 5, |Ø |= 0.</a:t>
            </a:r>
          </a:p>
        </p:txBody>
      </p:sp>
      <p:cxnSp>
        <p:nvCxnSpPr>
          <p:cNvPr id="158" name="Shape 158"/>
          <p:cNvCxnSpPr/>
          <p:nvPr/>
        </p:nvCxnSpPr>
        <p:spPr>
          <a:xfrm flipH="1">
            <a:off x="6588224" y="2937607"/>
            <a:ext cx="216023" cy="360040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505072114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/>
          </p:cNvSpPr>
          <p:nvPr>
            <p:ph type="body" idx="1"/>
          </p:nvPr>
        </p:nvSpPr>
        <p:spPr>
          <a:xfrm>
            <a:off x="1371600" y="2438400"/>
            <a:ext cx="6400799" cy="30480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-266700" algn="l" rtl="0">
              <a:lnSpc>
                <a:spcPct val="150000"/>
              </a:lnSpc>
              <a:spcBef>
                <a:spcPts val="36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 ejemplo:</a:t>
            </a:r>
          </a:p>
          <a:p>
            <a:pPr marL="0" marR="0" lvl="0" indent="-266700" algn="l" rtl="0">
              <a:lnSpc>
                <a:spcPct val="150000"/>
              </a:lnSpc>
              <a:spcBef>
                <a:spcPts val="36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Sean A={ 2, 4, 6 } y B={ 1, 3, 5, 7 } encontrar A</a:t>
            </a:r>
            <a:r>
              <a:rPr sz="1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∩</a:t>
            </a:r>
            <a:r>
              <a: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B.</a:t>
            </a:r>
          </a:p>
          <a:p>
            <a:pPr marL="0" marR="0" lvl="0" indent="-266700" algn="l" rtl="0">
              <a:lnSpc>
                <a:spcPct val="150000"/>
              </a:lnSpc>
              <a:spcBef>
                <a:spcPts val="36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 </a:t>
            </a:r>
            <a:r>
              <a:rPr sz="1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∩</a:t>
            </a:r>
            <a:r>
              <a: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B= { }</a:t>
            </a:r>
          </a:p>
          <a:p>
            <a:pPr marL="0" marR="0" lvl="0" indent="-266700" algn="l" rtl="0">
              <a:lnSpc>
                <a:spcPct val="150000"/>
              </a:lnSpc>
              <a:spcBef>
                <a:spcPts val="36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 resultado de A</a:t>
            </a:r>
            <a:r>
              <a:rPr sz="1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∩</a:t>
            </a:r>
            <a:r>
              <a: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B= { } muestra que no hay elementos entre las llaves, si este es el caso se le llamará conjunto vacío ó nulo y se puede representar como:</a:t>
            </a:r>
          </a:p>
          <a:p>
            <a:pPr marL="0" marR="0" lvl="0" indent="-266700" algn="l" rtl="0">
              <a:lnSpc>
                <a:spcPct val="150000"/>
              </a:lnSpc>
              <a:spcBef>
                <a:spcPts val="36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 </a:t>
            </a:r>
            <a:r>
              <a:rPr sz="1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∩</a:t>
            </a:r>
            <a:r>
              <a: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B= Ø</a:t>
            </a:r>
          </a:p>
        </p:txBody>
      </p:sp>
    </p:spTree>
    <p:extLst>
      <p:ext uri="{BB962C8B-B14F-4D97-AF65-F5344CB8AC3E}">
        <p14:creationId xmlns:p14="http://schemas.microsoft.com/office/powerpoint/2010/main" val="3085739915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/>
          </p:cNvSpPr>
          <p:nvPr>
            <p:ph type="title"/>
          </p:nvPr>
        </p:nvSpPr>
        <p:spPr>
          <a:xfrm>
            <a:off x="1371600" y="1295400"/>
            <a:ext cx="6400799" cy="685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z="3600" b="0" i="0" u="none" strike="noStrike" cap="small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Conjuntos ajenos</a:t>
            </a:r>
          </a:p>
        </p:txBody>
      </p:sp>
      <p:sp>
        <p:nvSpPr>
          <p:cNvPr id="170" name="Shape 170"/>
          <p:cNvSpPr>
            <a:spLocks noGrp="1"/>
          </p:cNvSpPr>
          <p:nvPr>
            <p:ph type="body" idx="1"/>
          </p:nvPr>
        </p:nvSpPr>
        <p:spPr>
          <a:xfrm>
            <a:off x="1371600" y="2438400"/>
            <a:ext cx="6400799" cy="30480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-266700" algn="l" rtl="0">
              <a:lnSpc>
                <a:spcPct val="150000"/>
              </a:lnSpc>
              <a:spcBef>
                <a:spcPts val="36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 la intersección de dos conjuntos es igual al conjunto vacío, entonces a estos conjuntos les llamaremos conjuntos ajenos, es decir:</a:t>
            </a:r>
          </a:p>
          <a:p>
            <a:pPr marL="0" marR="0" lvl="0" indent="-266700" algn="l" rtl="0">
              <a:lnSpc>
                <a:spcPct val="150000"/>
              </a:lnSpc>
              <a:spcBef>
                <a:spcPts val="36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 A</a:t>
            </a:r>
            <a:r>
              <a:rPr sz="1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∩</a:t>
            </a:r>
            <a:r>
              <a: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 = Ø  entonces A y B son ajenos.</a:t>
            </a:r>
          </a:p>
          <a:p>
            <a:endParaRPr sz="18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18712212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5680" y="1124744"/>
            <a:ext cx="8686800" cy="5472608"/>
          </a:xfrm>
        </p:spPr>
        <p:txBody>
          <a:bodyPr/>
          <a:lstStyle/>
          <a:p>
            <a:r>
              <a:rPr lang="es-MX" sz="2800" dirty="0" smtClean="0"/>
              <a:t> La intersección de dos conjuntos A y B es el conjunto de los elementos que son comunes a </a:t>
            </a:r>
            <a:r>
              <a:rPr lang="es-MX" sz="2800" dirty="0" err="1" smtClean="0"/>
              <a:t>A</a:t>
            </a:r>
            <a:r>
              <a:rPr lang="es-MX" sz="2800" dirty="0" smtClean="0"/>
              <a:t> y a B, esto es, aquellos que pertenecen a </a:t>
            </a:r>
            <a:r>
              <a:rPr lang="es-MX" sz="2800" dirty="0" err="1" smtClean="0"/>
              <a:t>A</a:t>
            </a:r>
            <a:r>
              <a:rPr lang="es-MX" sz="2800" dirty="0" smtClean="0"/>
              <a:t>  y que también pertenecen a B. Se denota la intersección de A y B por A Ç B y se lee "A intersección B".</a:t>
            </a:r>
          </a:p>
          <a:p>
            <a:pPr>
              <a:buNone/>
            </a:pPr>
            <a:endParaRPr lang="es-MX" sz="2800" dirty="0" smtClean="0"/>
          </a:p>
          <a:p>
            <a:pPr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x Î (A Ç B) Û x Î A Ù x Î B.</a:t>
            </a:r>
          </a:p>
          <a:p>
            <a:pPr>
              <a:buNone/>
            </a:pPr>
            <a:r>
              <a:rPr lang="es-MX" dirty="0" smtClean="0"/>
              <a:t>               </a:t>
            </a:r>
            <a:endParaRPr lang="es-ES" dirty="0"/>
          </a:p>
        </p:txBody>
      </p:sp>
      <p:pic>
        <p:nvPicPr>
          <p:cNvPr id="19458" name="Picture 2" descr="http://eisc.univalle.edu.co/materias/Matematicas_Discretas_1/notes/imagenes/dib3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5013176"/>
            <a:ext cx="5616624" cy="13335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0006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733256"/>
          </a:xfrm>
        </p:spPr>
        <p:txBody>
          <a:bodyPr/>
          <a:lstStyle/>
          <a:p>
            <a:r>
              <a:rPr lang="es-MX" dirty="0" smtClean="0"/>
              <a:t>El complemento de un conjunto A es el conjunto de todos los elementos que no pertenecen a </a:t>
            </a:r>
            <a:r>
              <a:rPr lang="es-MX" dirty="0" err="1" smtClean="0"/>
              <a:t>A</a:t>
            </a:r>
            <a:r>
              <a:rPr lang="es-MX" dirty="0" smtClean="0"/>
              <a:t>, es decir, el conjunto de todos los elementos que están en el Universal y no están en A. El complemento de A se denota por A'.</a:t>
            </a:r>
          </a:p>
          <a:p>
            <a:pPr algn="ctr">
              <a:buNone/>
            </a:pPr>
            <a:r>
              <a:rPr lang="es-MX" dirty="0" smtClean="0">
                <a:solidFill>
                  <a:srgbClr val="FF0000"/>
                </a:solidFill>
              </a:rPr>
              <a:t>x Î ¬A Û x Î 1 Ù x Ï A.</a:t>
            </a:r>
          </a:p>
          <a:p>
            <a:pPr>
              <a:buNone/>
            </a:pPr>
            <a:r>
              <a:rPr lang="es-MX" dirty="0" smtClean="0"/>
              <a:t>                                      </a:t>
            </a:r>
            <a:endParaRPr lang="es-ES" dirty="0"/>
          </a:p>
        </p:txBody>
      </p:sp>
      <p:pic>
        <p:nvPicPr>
          <p:cNvPr id="21508" name="Picture 4" descr="http://eisc.univalle.edu.co/materias/Matematicas_Discretas_1/notes/imagenes/dib3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941168"/>
            <a:ext cx="4536504" cy="19168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2744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/>
          <a:lstStyle/>
          <a:p>
            <a:r>
              <a:rPr lang="es-MX" dirty="0" smtClean="0"/>
              <a:t>La diferencia dos conjunto A y B, es el conjunto de todos los elementos que pertenecen a </a:t>
            </a:r>
            <a:r>
              <a:rPr lang="es-MX" dirty="0" err="1" smtClean="0"/>
              <a:t>A</a:t>
            </a:r>
            <a:r>
              <a:rPr lang="es-MX" dirty="0" smtClean="0"/>
              <a:t> pero no B. La diferencia de A con B es llamado el Complemento de B con respecto a </a:t>
            </a:r>
            <a:r>
              <a:rPr lang="es-MX" dirty="0" err="1" smtClean="0"/>
              <a:t>A</a:t>
            </a:r>
            <a:r>
              <a:rPr lang="es-MX" dirty="0" smtClean="0"/>
              <a:t>.</a:t>
            </a:r>
          </a:p>
          <a:p>
            <a:pPr algn="ctr">
              <a:buNone/>
            </a:pPr>
            <a:r>
              <a:rPr lang="es-MX" dirty="0" smtClean="0"/>
              <a:t> </a:t>
            </a:r>
            <a:r>
              <a:rPr lang="es-MX" dirty="0" smtClean="0">
                <a:solidFill>
                  <a:srgbClr val="FF0000"/>
                </a:solidFill>
              </a:rPr>
              <a:t>x Î (A - B) Û x Î A Ù x Ï B.</a:t>
            </a:r>
          </a:p>
          <a:p>
            <a:endParaRPr lang="es-ES" dirty="0"/>
          </a:p>
        </p:txBody>
      </p:sp>
      <p:pic>
        <p:nvPicPr>
          <p:cNvPr id="20482" name="Picture 2" descr="http://eisc.univalle.edu.co/materias/Matematicas_Discretas_1/notes/imagenes/dib4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437112"/>
            <a:ext cx="5976664" cy="20162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6976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259</Words>
  <Application>Microsoft Office PowerPoint</Application>
  <PresentationFormat>Presentación en pantalla (4:3)</PresentationFormat>
  <Paragraphs>31</Paragraphs>
  <Slides>10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Viajes</vt:lpstr>
      <vt:lpstr>Operaciones con conjuntos</vt:lpstr>
      <vt:lpstr>Subconjunto</vt:lpstr>
      <vt:lpstr>UNIVERSO O CONJUNTO UNIVERSAL</vt:lpstr>
      <vt:lpstr>Conjunto nulo o vacío</vt:lpstr>
      <vt:lpstr>Presentación de PowerPoint</vt:lpstr>
      <vt:lpstr>Conjuntos ajenos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Operaciones con conjuntos</dc:title>
  <dc:creator>Reddly.MD</dc:creator>
  <cp:lastModifiedBy>Reddly.MD</cp:lastModifiedBy>
  <cp:revision>1</cp:revision>
  <dcterms:created xsi:type="dcterms:W3CDTF">2012-03-20T22:18:34Z</dcterms:created>
  <dcterms:modified xsi:type="dcterms:W3CDTF">2012-03-20T22:22:24Z</dcterms:modified>
</cp:coreProperties>
</file>