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D6EF2-9BF4-42B1-A9CD-99CD77AA2BB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0AB9F-88EF-48ED-A21F-42817A5D1E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94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1F2F-8654-43F1-877A-A104E30A0235}" type="slidenum">
              <a:rPr lang="es-MX" smtClean="0">
                <a:solidFill>
                  <a:prstClr val="black"/>
                </a:solidFill>
              </a:rPr>
              <a:pPr/>
              <a:t>4</a:t>
            </a:fld>
            <a:endParaRPr lang="es-MX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65F34F-8C3A-4154-8AC6-15DCD5E71F7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D93AED-0F10-4374-8D2D-F5EFC68B76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114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63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0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4836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white"/>
                </a:solidFill>
              </a:rPr>
              <a:pPr/>
              <a:t>20/03/2012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white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87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white"/>
                </a:solidFill>
              </a:rPr>
              <a:pPr/>
              <a:t>20/03/2012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8414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77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white"/>
                </a:solidFill>
              </a:rPr>
              <a:pPr/>
              <a:t>20/03/2012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white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89009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1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38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65F34F-8C3A-4154-8AC6-15DCD5E71F77}" type="datetimeFigureOut">
              <a:rPr lang="es-MX" smtClean="0">
                <a:solidFill>
                  <a:prstClr val="white"/>
                </a:solidFill>
              </a:rPr>
              <a:pPr/>
              <a:t>20/03/2012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D93AED-0F10-4374-8D2D-F5EFC68B76AC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2018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65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3000" dirty="0" smtClean="0"/>
              <a:t>La lógica de enunciados o de proposiciones es el nivel más básico de análisis lógico y descansa  exclusivamente en las conectivas. Se analizan </a:t>
            </a:r>
            <a:r>
              <a:rPr lang="es-MX" sz="3000" b="1" dirty="0" smtClean="0"/>
              <a:t>las relaciones que se dan entre los enunciados</a:t>
            </a:r>
            <a:r>
              <a:rPr lang="es-MX" sz="3000" dirty="0" smtClean="0"/>
              <a:t> o las proposiciones también se le conoce como  “calculo proposicional” y se refiere al razonamiento formal acerca de la verdad de las proposiciones.</a:t>
            </a:r>
          </a:p>
          <a:p>
            <a:pPr>
              <a:buNone/>
            </a:pPr>
            <a:r>
              <a:rPr lang="es-MX" sz="2400" dirty="0" smtClean="0"/>
              <a:t> Ejemplo: si “todos los pájaros pueden volar” y “piolín es un pájaro” .</a:t>
            </a:r>
          </a:p>
          <a:p>
            <a:pPr>
              <a:buNone/>
            </a:pPr>
            <a:r>
              <a:rPr lang="es-MX" sz="2400" dirty="0" smtClean="0"/>
              <a:t>        Las anteriores son declaraciones verdaderas entonces podemos deducir que “piolín puede volar”</a:t>
            </a:r>
            <a:endParaRPr lang="es-MX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Lógica de enunciado</a:t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2924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214290"/>
            <a:ext cx="8229600" cy="6500834"/>
          </a:xfrm>
        </p:spPr>
        <p:txBody>
          <a:bodyPr>
            <a:normAutofit fontScale="85000" lnSpcReduction="10000"/>
          </a:bodyPr>
          <a:lstStyle/>
          <a:p>
            <a:r>
              <a:rPr lang="es-MX" sz="2000" dirty="0" smtClean="0"/>
              <a:t>La lógica de enunciados implica también el uso de constantes o conectores proposicionales son las partículas de significado no variable que tienen la función de alterar, relacionar o conectar enunciados atómicos haciéndolos complejos. Los más frecuentes son la </a:t>
            </a:r>
            <a:r>
              <a:rPr lang="es-MX" sz="2000" b="1" dirty="0" smtClean="0"/>
              <a:t>negación, la conjunción, la disyunción, el condicional y el bicondicional</a:t>
            </a:r>
            <a:r>
              <a:rPr lang="es-MX" b="1" dirty="0" smtClean="0"/>
              <a:t>.</a:t>
            </a:r>
          </a:p>
          <a:p>
            <a:r>
              <a:rPr lang="es-MX" sz="2300" i="1" dirty="0" smtClean="0"/>
              <a:t>Símbolos auxiliares</a:t>
            </a:r>
            <a:r>
              <a:rPr lang="es-MX" sz="1900" i="1" dirty="0" smtClean="0"/>
              <a:t>. Para construir expresiones se emplearán además, una serie de</a:t>
            </a:r>
          </a:p>
          <a:p>
            <a:pPr>
              <a:buNone/>
            </a:pPr>
            <a:r>
              <a:rPr lang="es-MX" sz="1900" dirty="0" smtClean="0"/>
              <a:t>símbolos que no tienen significado especificado, sino que son sólo auxiliares:</a:t>
            </a:r>
          </a:p>
          <a:p>
            <a:pPr>
              <a:buNone/>
            </a:pPr>
            <a:r>
              <a:rPr lang="es-MX" sz="1900" dirty="0" smtClean="0"/>
              <a:t>paréntesis, corchetes, puntos y comas. </a:t>
            </a:r>
          </a:p>
          <a:p>
            <a:pPr>
              <a:buNone/>
            </a:pPr>
            <a:r>
              <a:rPr lang="es-MX" sz="2000" b="1" dirty="0" smtClean="0"/>
              <a:t>Negación:</a:t>
            </a:r>
            <a:r>
              <a:rPr lang="es-MX" sz="2000" dirty="0" smtClean="0"/>
              <a:t> </a:t>
            </a:r>
            <a:r>
              <a:rPr lang="es-MX" sz="2000" b="1" dirty="0" smtClean="0"/>
              <a:t>¬</a:t>
            </a:r>
            <a:r>
              <a:rPr lang="es-MX" sz="2000" dirty="0" smtClean="0"/>
              <a:t>. (También: -, ~ ) </a:t>
            </a:r>
            <a:br>
              <a:rPr lang="es-MX" sz="2000" dirty="0" smtClean="0"/>
            </a:br>
            <a:r>
              <a:rPr lang="es-MX" sz="2000" dirty="0" smtClean="0"/>
              <a:t>Representa la partícula lingüística </a:t>
            </a:r>
            <a:r>
              <a:rPr lang="es-MX" sz="2000" i="1" dirty="0" smtClean="0"/>
              <a:t>no</a:t>
            </a:r>
            <a:r>
              <a:rPr lang="es-MX" sz="2000" dirty="0" smtClean="0"/>
              <a:t> o cualquiera otras partículas que incluyan la idea de negación.</a:t>
            </a:r>
            <a:r>
              <a:rPr lang="es-MX" dirty="0" smtClean="0"/>
              <a:t> </a:t>
            </a:r>
            <a:r>
              <a:rPr lang="es-MX" sz="1900" dirty="0" smtClean="0"/>
              <a:t>Al construir la negación de una proposición p, se pueden usar cualquiera de las siguientes expresiones equivalentes: “no es cierto que…”; “no es el caso que…”; “no ocurre que…”; “es falso que…”, o poner “no” antes del verbo.</a:t>
            </a:r>
          </a:p>
          <a:p>
            <a:pPr>
              <a:buNone/>
            </a:pPr>
            <a:r>
              <a:rPr lang="es-MX" sz="1900" dirty="0" smtClean="0"/>
              <a:t>Ejemplo.- sea p: 5 es un numero primo. Algunas posibilidades de expresar la negación ¬p son: 5 no es un numero primo, no es cierto que 5 es un numero primo, no ocurre que 5 es un numero primo; no es el caso que 5 sea un numero primo, es falso que 5 sea un numero primo.</a:t>
            </a:r>
          </a:p>
          <a:p>
            <a:endParaRPr lang="es-MX" dirty="0" smtClean="0"/>
          </a:p>
          <a:p>
            <a:r>
              <a:rPr lang="es-MX" sz="1900" dirty="0" smtClean="0"/>
              <a:t>La tabla de verdad para la negación de una proposición p cualquiera es:</a:t>
            </a:r>
          </a:p>
          <a:p>
            <a:pPr algn="ctr">
              <a:buNone/>
            </a:pPr>
            <a:r>
              <a:rPr lang="es-MX" sz="1900" b="1" dirty="0" smtClean="0"/>
              <a:t>P             ¬p</a:t>
            </a:r>
          </a:p>
          <a:p>
            <a:pPr>
              <a:buNone/>
            </a:pPr>
            <a:r>
              <a:rPr lang="es-MX" sz="1900" dirty="0" smtClean="0"/>
              <a:t>         5 es un numero primo        V                F</a:t>
            </a:r>
          </a:p>
          <a:p>
            <a:pPr>
              <a:buNone/>
            </a:pPr>
            <a:r>
              <a:rPr lang="es-MX" sz="1900" dirty="0" smtClean="0"/>
              <a:t>           3 es numero par               F                V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179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607223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sz="2000" dirty="0" smtClean="0"/>
              <a:t>Dada una proposición cualquiera p, podemos construir la tabla de verdad de la </a:t>
            </a:r>
            <a:r>
              <a:rPr lang="es-MX" sz="2000" b="1" dirty="0" smtClean="0"/>
              <a:t>negación de una negación</a:t>
            </a:r>
            <a:r>
              <a:rPr lang="es-MX" sz="2000" dirty="0" smtClean="0"/>
              <a:t>, al asignar todos los valores de verdad que pueden tomar la proposición p, sin importar su carga semántica.</a:t>
            </a:r>
          </a:p>
          <a:p>
            <a:pPr algn="ctr">
              <a:buNone/>
            </a:pPr>
            <a:r>
              <a:rPr lang="es-MX" sz="2000" dirty="0" smtClean="0"/>
              <a:t>    p         ¬p           ¬(¬p)</a:t>
            </a:r>
          </a:p>
          <a:p>
            <a:pPr algn="ctr">
              <a:buNone/>
            </a:pPr>
            <a:r>
              <a:rPr lang="es-MX" sz="2000" dirty="0" smtClean="0"/>
              <a:t> V           F               V    </a:t>
            </a:r>
          </a:p>
          <a:p>
            <a:pPr algn="ctr">
              <a:buNone/>
            </a:pPr>
            <a:r>
              <a:rPr lang="es-MX" sz="2000" dirty="0" smtClean="0"/>
              <a:t> F           V              F</a:t>
            </a:r>
          </a:p>
          <a:p>
            <a:pPr algn="just">
              <a:buNone/>
            </a:pPr>
            <a:r>
              <a:rPr lang="es-MX" sz="2000" dirty="0" smtClean="0"/>
              <a:t>Ejemplo: sea la función proposicional Q(X): x es un numero natural. La proposición lógica Q(5) es verdadero y la negación ¬Q(5) es falsa, en cambio, Q(-5) es falsa y ¬Q(-5) es verdadero.</a:t>
            </a:r>
          </a:p>
          <a:p>
            <a:pPr algn="just">
              <a:buNone/>
            </a:pPr>
            <a:endParaRPr lang="es-MX" sz="2000" dirty="0" smtClean="0"/>
          </a:p>
          <a:p>
            <a:r>
              <a:rPr lang="es-MX" sz="2000" b="1" dirty="0" smtClean="0"/>
              <a:t>Conjunción: </a:t>
            </a:r>
            <a:r>
              <a:rPr lang="es-MX" sz="2000" dirty="0" smtClean="0"/>
              <a:t>^ . (También: ·, &amp; )</a:t>
            </a:r>
          </a:p>
          <a:p>
            <a:r>
              <a:rPr lang="es-MX" sz="2000" dirty="0" smtClean="0"/>
              <a:t>La conectiva lógica que da lugar al conjunción es la y. el símbolo lógico estándar para la y es ^ , que tiene su origen en una rotación ortogonal negativa del símbolo que denota la relación matemática de orden menor que. Si se tiene en cuenta que entre los valores lógicos F y V hay una relación de orden en la que F&lt;V, el vértice hacia arriba del símbolo ^ indica que se debe tomar el menor de los dos valores de verdad sobre los que opera la conectiva y.</a:t>
            </a:r>
            <a:endParaRPr lang="es-MX" sz="1800" dirty="0" smtClean="0"/>
          </a:p>
          <a:p>
            <a:pPr>
              <a:buNone/>
            </a:pPr>
            <a:r>
              <a:rPr lang="es-MX" sz="1800" b="1" dirty="0" smtClean="0"/>
              <a:t>        Definición </a:t>
            </a:r>
            <a:r>
              <a:rPr lang="es-MX" sz="1800" dirty="0" smtClean="0">
                <a:solidFill>
                  <a:srgbClr val="002060"/>
                </a:solidFill>
              </a:rPr>
              <a:t>: Se llama conjunción a una proposición compuesta de la forma  p ^ q donde p , q son dos proposiciones cuales quiera. El valor de verdad de la conjunción  p ^q  es V  cuando p , q son simultáneamente  verdaderas y F en cualquier otro caso .</a:t>
            </a:r>
          </a:p>
          <a:p>
            <a:pPr>
              <a:buNone/>
            </a:pPr>
            <a:endParaRPr lang="es-MX" sz="1800" dirty="0" smtClean="0"/>
          </a:p>
          <a:p>
            <a:pPr algn="just">
              <a:buNone/>
            </a:pPr>
            <a:endParaRPr lang="es-MX" sz="2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564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0"/>
            <a:ext cx="8229600" cy="6858000"/>
          </a:xfrm>
        </p:spPr>
        <p:txBody>
          <a:bodyPr>
            <a:normAutofit lnSpcReduction="10000"/>
          </a:bodyPr>
          <a:lstStyle/>
          <a:p>
            <a:r>
              <a:rPr lang="es-MX" sz="2000" dirty="0" smtClean="0"/>
              <a:t>Si p , q son dos proposiciones cualesquiera  la tabla de verdad para lo conjunción es </a:t>
            </a:r>
          </a:p>
          <a:p>
            <a:pPr>
              <a:buNone/>
            </a:pPr>
            <a:r>
              <a:rPr lang="es-MX" sz="2000" dirty="0" smtClean="0"/>
              <a:t>                        p         q      p^q</a:t>
            </a:r>
          </a:p>
          <a:p>
            <a:pPr>
              <a:buNone/>
            </a:pPr>
            <a:r>
              <a:rPr lang="es-MX" sz="2000" dirty="0" smtClean="0"/>
              <a:t>                        V         V         V</a:t>
            </a:r>
          </a:p>
          <a:p>
            <a:pPr>
              <a:buNone/>
            </a:pPr>
            <a:r>
              <a:rPr lang="es-MX" sz="2000" dirty="0" smtClean="0"/>
              <a:t>                        V          F         F</a:t>
            </a:r>
          </a:p>
          <a:p>
            <a:pPr>
              <a:buNone/>
            </a:pPr>
            <a:r>
              <a:rPr lang="es-MX" sz="2000" dirty="0" smtClean="0"/>
              <a:t>                        F          V         F  </a:t>
            </a:r>
          </a:p>
          <a:p>
            <a:pPr>
              <a:buNone/>
            </a:pPr>
            <a:r>
              <a:rPr lang="es-MX" sz="2000" dirty="0" smtClean="0"/>
              <a:t>                        F          F          F</a:t>
            </a:r>
          </a:p>
          <a:p>
            <a:pPr>
              <a:buNone/>
            </a:pPr>
            <a:r>
              <a:rPr lang="es-MX" sz="2000" dirty="0" smtClean="0"/>
              <a:t>    La conjunción cumple con las propiedades conmutativas y asociativas  es decir para tres preposiciones cualesquiera p ,q y r se cumplen las siguientes dos propiedades:</a:t>
            </a:r>
          </a:p>
          <a:p>
            <a:pPr>
              <a:buNone/>
            </a:pPr>
            <a:r>
              <a:rPr lang="es-MX" sz="2000" dirty="0" smtClean="0"/>
              <a:t>          p^q= q^p                   y                    p^q^r =(p^q)^r = p^(q^9).</a:t>
            </a:r>
          </a:p>
          <a:p>
            <a:pPr>
              <a:buNone/>
            </a:pPr>
            <a:r>
              <a:rPr lang="es-MX" sz="2000" dirty="0" smtClean="0"/>
              <a:t>En conclusión: sean n proposiciones lógicas p₁,p₂…….p</a:t>
            </a:r>
            <a:r>
              <a:rPr lang="es-MX" sz="1200" dirty="0" smtClean="0"/>
              <a:t>n </a:t>
            </a:r>
            <a:r>
              <a:rPr lang="es-MX" sz="2000" dirty="0" smtClean="0"/>
              <a:t>. La conjunción p₁^p₂ ….</a:t>
            </a:r>
            <a:r>
              <a:rPr lang="es-MX" sz="1200" dirty="0" smtClean="0"/>
              <a:t> </a:t>
            </a:r>
            <a:r>
              <a:rPr lang="es-MX" sz="2000" dirty="0" smtClean="0"/>
              <a:t>^p</a:t>
            </a:r>
            <a:r>
              <a:rPr lang="es-MX" sz="1200" dirty="0" smtClean="0"/>
              <a:t>n </a:t>
            </a:r>
            <a:r>
              <a:rPr lang="es-MX" sz="2000" dirty="0" smtClean="0"/>
              <a:t> es verdadera únicamente cuando todas las n proposiciones tiene el valor de verdad V, y falsa en todos los demás casos.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    </a:t>
            </a:r>
            <a:r>
              <a:rPr lang="es-MX" sz="2000" b="1" dirty="0" smtClean="0"/>
              <a:t>Disyunción:</a:t>
            </a:r>
          </a:p>
          <a:p>
            <a:pPr>
              <a:buNone/>
            </a:pPr>
            <a:r>
              <a:rPr lang="es-MX" sz="2000" dirty="0" smtClean="0"/>
              <a:t>La conectiva lógica que da lugar ala disyunción es la “o” inclusiva. El símbolo lógico estándar para la “o” inclusiva es </a:t>
            </a:r>
            <a:r>
              <a:rPr lang="az-Cyrl-AZ" sz="1400" dirty="0" smtClean="0"/>
              <a:t>Ѵ</a:t>
            </a:r>
            <a:r>
              <a:rPr lang="es-MX" sz="1400" dirty="0" smtClean="0"/>
              <a:t> </a:t>
            </a:r>
            <a:r>
              <a:rPr lang="es-MX" sz="2000" dirty="0" smtClean="0"/>
              <a:t> el cual tiene su origen en la palabra latina “vel”, cuya carga semántica indica el uso inclusivo de la  “o” española.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7962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42852"/>
            <a:ext cx="8229600" cy="6286544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Definición : se llama disyunción a una proposición compuesta de la forma p</a:t>
            </a:r>
            <a:r>
              <a:rPr lang="az-Cyrl-AZ" dirty="0" smtClean="0"/>
              <a:t> </a:t>
            </a:r>
            <a:r>
              <a:rPr lang="az-Cyrl-AZ" sz="1800" dirty="0" smtClean="0"/>
              <a:t>Ѵ</a:t>
            </a:r>
            <a:r>
              <a:rPr lang="es-MX" sz="1800" dirty="0" smtClean="0"/>
              <a:t>  </a:t>
            </a:r>
            <a:r>
              <a:rPr lang="es-MX" dirty="0" smtClean="0"/>
              <a:t>q, donde p,q son dos proposiciones cualesquiera. El valor </a:t>
            </a:r>
            <a:r>
              <a:rPr lang="es-MX" dirty="0" err="1" smtClean="0"/>
              <a:t>deverdad</a:t>
            </a:r>
            <a:r>
              <a:rPr lang="es-MX" dirty="0" smtClean="0"/>
              <a:t> de la </a:t>
            </a:r>
            <a:r>
              <a:rPr lang="es-MX" dirty="0" err="1" smtClean="0"/>
              <a:t>disyumcion</a:t>
            </a:r>
            <a:r>
              <a:rPr lang="es-MX" dirty="0" smtClean="0"/>
              <a:t> p</a:t>
            </a:r>
            <a:r>
              <a:rPr lang="az-Cyrl-AZ" dirty="0" smtClean="0"/>
              <a:t> </a:t>
            </a:r>
            <a:r>
              <a:rPr lang="az-Cyrl-AZ" sz="1800" dirty="0" smtClean="0"/>
              <a:t>Ѵ</a:t>
            </a:r>
            <a:r>
              <a:rPr lang="es-MX" dirty="0" smtClean="0"/>
              <a:t>  q es F cuando p , q son </a:t>
            </a:r>
            <a:r>
              <a:rPr lang="es-MX" dirty="0" err="1" smtClean="0"/>
              <a:t>simultaneamente</a:t>
            </a:r>
            <a:r>
              <a:rPr lang="es-MX" dirty="0" smtClean="0"/>
              <a:t> falsas y V en cualquier otro caso. La  </a:t>
            </a:r>
            <a:r>
              <a:rPr lang="es-MX" dirty="0" err="1" smtClean="0"/>
              <a:t>expresion</a:t>
            </a:r>
            <a:r>
              <a:rPr lang="es-MX" dirty="0" smtClean="0"/>
              <a:t> p </a:t>
            </a:r>
            <a:r>
              <a:rPr lang="az-Cyrl-AZ" sz="1800" dirty="0" smtClean="0"/>
              <a:t>Ѵ</a:t>
            </a:r>
            <a:r>
              <a:rPr lang="es-MX" dirty="0" smtClean="0"/>
              <a:t> q se lee “p o q”</a:t>
            </a:r>
          </a:p>
          <a:p>
            <a:r>
              <a:rPr lang="es-MX" dirty="0" smtClean="0"/>
              <a:t>Si p y q son dos </a:t>
            </a:r>
            <a:r>
              <a:rPr lang="es-MX" dirty="0" err="1" smtClean="0"/>
              <a:t>propocisiones</a:t>
            </a:r>
            <a:r>
              <a:rPr lang="es-MX" dirty="0" smtClean="0"/>
              <a:t> cualesquiera la tabla de verdad para la </a:t>
            </a:r>
            <a:r>
              <a:rPr lang="es-MX" dirty="0" err="1" smtClean="0"/>
              <a:t>disyuncion</a:t>
            </a:r>
            <a:r>
              <a:rPr lang="es-MX" dirty="0" smtClean="0"/>
              <a:t>  p</a:t>
            </a:r>
            <a:r>
              <a:rPr lang="az-Cyrl-AZ" dirty="0" smtClean="0"/>
              <a:t> </a:t>
            </a:r>
            <a:r>
              <a:rPr lang="az-Cyrl-AZ" sz="1800" dirty="0" smtClean="0"/>
              <a:t>Ѵ</a:t>
            </a:r>
            <a:r>
              <a:rPr lang="es-MX" dirty="0" smtClean="0"/>
              <a:t>q es:</a:t>
            </a:r>
          </a:p>
          <a:p>
            <a:pPr>
              <a:buNone/>
            </a:pPr>
            <a:r>
              <a:rPr lang="es-MX" dirty="0" smtClean="0"/>
              <a:t>                        p        q       p</a:t>
            </a:r>
            <a:r>
              <a:rPr lang="az-Cyrl-AZ" dirty="0" smtClean="0"/>
              <a:t> </a:t>
            </a:r>
            <a:r>
              <a:rPr lang="az-Cyrl-AZ" sz="1900" dirty="0" smtClean="0"/>
              <a:t>Ѵ</a:t>
            </a:r>
            <a:r>
              <a:rPr lang="es-MX" dirty="0" smtClean="0"/>
              <a:t>q</a:t>
            </a:r>
          </a:p>
          <a:p>
            <a:pPr>
              <a:buNone/>
            </a:pPr>
            <a:r>
              <a:rPr lang="es-MX" dirty="0" smtClean="0"/>
              <a:t>                        V         V         V</a:t>
            </a:r>
          </a:p>
          <a:p>
            <a:pPr>
              <a:buNone/>
            </a:pPr>
            <a:r>
              <a:rPr lang="es-MX" dirty="0" smtClean="0"/>
              <a:t>                        V         F         V</a:t>
            </a:r>
          </a:p>
          <a:p>
            <a:pPr>
              <a:buNone/>
            </a:pPr>
            <a:r>
              <a:rPr lang="es-MX" dirty="0" smtClean="0"/>
              <a:t>                        F         V         V</a:t>
            </a:r>
          </a:p>
          <a:p>
            <a:pPr>
              <a:buNone/>
            </a:pPr>
            <a:r>
              <a:rPr lang="es-MX" dirty="0" smtClean="0"/>
              <a:t>                        F         F          F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La disyunción también posee la propiedad conmutativa y asociativa se expresa:               </a:t>
            </a:r>
          </a:p>
          <a:p>
            <a:pPr>
              <a:buNone/>
            </a:pPr>
            <a:r>
              <a:rPr lang="es-MX" dirty="0" smtClean="0"/>
              <a:t>                                       </a:t>
            </a:r>
            <a:r>
              <a:rPr lang="es-MX" i="1" dirty="0" smtClean="0"/>
              <a:t>p V q = q V p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val="33303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s-MX" sz="2500" dirty="0" smtClean="0"/>
          </a:p>
          <a:p>
            <a:pPr>
              <a:buNone/>
            </a:pPr>
            <a:endParaRPr lang="es-MX" sz="2500" dirty="0" smtClean="0"/>
          </a:p>
          <a:p>
            <a:pPr>
              <a:buNone/>
            </a:pPr>
            <a:endParaRPr lang="es-MX" sz="2500" dirty="0" smtClean="0"/>
          </a:p>
          <a:p>
            <a:pPr>
              <a:buNone/>
            </a:pPr>
            <a:endParaRPr lang="es-MX" sz="2500" dirty="0" smtClean="0"/>
          </a:p>
          <a:p>
            <a:pPr>
              <a:buNone/>
            </a:pPr>
            <a:r>
              <a:rPr lang="es-MX" sz="2500" dirty="0" smtClean="0"/>
              <a:t>Asociativa:</a:t>
            </a:r>
          </a:p>
          <a:p>
            <a:pPr>
              <a:buNone/>
            </a:pPr>
            <a:r>
              <a:rPr lang="es-MX" sz="2500" dirty="0" smtClean="0"/>
              <a:t> p V q V r = (p V q) V r = p V(q V r).</a:t>
            </a:r>
          </a:p>
          <a:p>
            <a:pPr>
              <a:buNone/>
            </a:pPr>
            <a:endParaRPr lang="es-MX" sz="2500" dirty="0" smtClean="0"/>
          </a:p>
          <a:p>
            <a:pPr>
              <a:buNone/>
            </a:pPr>
            <a:endParaRPr lang="es-MX" sz="2500" dirty="0" smtClean="0"/>
          </a:p>
          <a:p>
            <a:pPr>
              <a:buNone/>
            </a:pPr>
            <a:r>
              <a:rPr lang="es-MX" sz="2500" dirty="0" smtClean="0"/>
              <a:t>Nota: podemos decir que( p V q V r ) tiene una tabla de verdad, y quien el único caso en el que esta expresión es falsa es cuando las tres </a:t>
            </a:r>
            <a:r>
              <a:rPr lang="es-MX" sz="2500" dirty="0" err="1" smtClean="0"/>
              <a:t>proposciones</a:t>
            </a:r>
            <a:r>
              <a:rPr lang="es-MX" sz="2500" dirty="0" smtClean="0"/>
              <a:t> tienen el valor de verdad F, y en todo los </a:t>
            </a:r>
            <a:r>
              <a:rPr lang="es-MX" sz="2500" dirty="0" err="1" smtClean="0"/>
              <a:t>demas</a:t>
            </a:r>
            <a:r>
              <a:rPr lang="es-MX" sz="2500" dirty="0" smtClean="0"/>
              <a:t> casos la </a:t>
            </a:r>
            <a:r>
              <a:rPr lang="es-MX" sz="2500" dirty="0" err="1" smtClean="0"/>
              <a:t>expresion</a:t>
            </a:r>
            <a:r>
              <a:rPr lang="es-MX" sz="2500" dirty="0" smtClean="0"/>
              <a:t> (p V q V r) es V. este resultado se puede generalizar para n proposiciones </a:t>
            </a:r>
            <a:r>
              <a:rPr lang="es-MX" sz="2500" dirty="0" err="1" smtClean="0"/>
              <a:t>logicas</a:t>
            </a:r>
            <a:endParaRPr lang="es-MX" sz="2500" dirty="0" smtClean="0"/>
          </a:p>
        </p:txBody>
      </p:sp>
    </p:spTree>
    <p:extLst>
      <p:ext uri="{BB962C8B-B14F-4D97-AF65-F5344CB8AC3E}">
        <p14:creationId xmlns:p14="http://schemas.microsoft.com/office/powerpoint/2010/main" val="344398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dirty="0" smtClean="0"/>
              <a:t>La conectiva lógica que da lugar a la condicional es si… entonces, y en los textos de la lógica simbólica se pueden encontrar al menos dos símbolos lógicos para representar estos esta conectiva (     ). </a:t>
            </a:r>
          </a:p>
          <a:p>
            <a:pPr>
              <a:buNone/>
            </a:pPr>
            <a:r>
              <a:rPr lang="es-MX" b="1" dirty="0" smtClean="0"/>
              <a:t>Definición</a:t>
            </a:r>
            <a:r>
              <a:rPr lang="es-MX" dirty="0" smtClean="0"/>
              <a:t>.- La condicional es una proposición de la forma p      q donde p,q son dos proposiciones cualesquiera y se lee: si p entonces q; a p se le llama antecedente o prótasis, y a q se le llama consecuente o apódosis</a:t>
            </a:r>
            <a:r>
              <a:rPr lang="es-MX" b="1" dirty="0" smtClean="0"/>
              <a:t>. El valor de verdad de la condicional p      q es falso únicamente cuando p es “V” y q “F”simultáneamente, y verdadera en cualquier otro caso. Para que la condicional p      q sea verdadera, es suficiente que la consecuente q tenga valor de verdad V sin importar el valor de verdad del antecedente p.</a:t>
            </a:r>
          </a:p>
          <a:p>
            <a:pPr>
              <a:buNone/>
            </a:pPr>
            <a:r>
              <a:rPr lang="es-MX" dirty="0" smtClean="0"/>
              <a:t>Nota: </a:t>
            </a:r>
            <a:r>
              <a:rPr lang="es-MX" i="1" dirty="0" smtClean="0"/>
              <a:t>el operador condicional se conoce también como implicación, la punta de la flecha ilustra claramente cual es la proposición consecuente.</a:t>
            </a:r>
            <a:endParaRPr lang="es-MX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Condicional</a:t>
            </a:r>
            <a:br>
              <a:rPr lang="es-MX" dirty="0" smtClean="0"/>
            </a:br>
            <a:endParaRPr lang="es-MX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6429388" y="207167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2071670" y="271462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357818" y="464344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60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dirty="0" smtClean="0"/>
              <a:t>p          q  	p  q 	</a:t>
            </a:r>
          </a:p>
          <a:p>
            <a:pPr algn="ctr">
              <a:buNone/>
            </a:pPr>
            <a:r>
              <a:rPr lang="es-MX" dirty="0" smtClean="0"/>
              <a:t>V    	     V      	V 	</a:t>
            </a:r>
          </a:p>
          <a:p>
            <a:pPr algn="ctr">
              <a:buNone/>
            </a:pPr>
            <a:r>
              <a:rPr lang="es-MX" dirty="0" smtClean="0"/>
              <a:t>V 	      F 	F 	</a:t>
            </a:r>
          </a:p>
          <a:p>
            <a:pPr algn="ctr">
              <a:buNone/>
            </a:pPr>
            <a:r>
              <a:rPr lang="es-MX" dirty="0" smtClean="0"/>
              <a:t>F 	      V 	V 	</a:t>
            </a:r>
          </a:p>
          <a:p>
            <a:pPr algn="ctr">
              <a:buNone/>
            </a:pPr>
            <a:r>
              <a:rPr lang="es-MX" dirty="0" smtClean="0"/>
              <a:t>F 	      F 	V 	</a:t>
            </a:r>
          </a:p>
          <a:p>
            <a:pPr>
              <a:buNone/>
            </a:pPr>
            <a:r>
              <a:rPr lang="es-MX" dirty="0" smtClean="0"/>
              <a:t>Ejemplo</a:t>
            </a:r>
            <a:r>
              <a:rPr lang="es-MX" sz="2700" dirty="0" smtClean="0"/>
              <a:t>.- Así, la formalización de "Si llueve, entonces la tierra se moja", con p simbolizando "Llueve" y q, "La tierra se moja", será </a:t>
            </a:r>
            <a:r>
              <a:rPr lang="es-MX" sz="2700" b="1" dirty="0" smtClean="0"/>
              <a:t>p   q</a:t>
            </a:r>
            <a:r>
              <a:rPr lang="es-MX" sz="2700" dirty="0" smtClean="0"/>
              <a:t> .</a:t>
            </a:r>
          </a:p>
          <a:p>
            <a:pPr>
              <a:buNone/>
            </a:pPr>
            <a:r>
              <a:rPr lang="es-MX" sz="2500" dirty="0" smtClean="0"/>
              <a:t>A diferencia de las anteriores esta no es conmutativa ni asociativa </a:t>
            </a:r>
          </a:p>
          <a:p>
            <a:pPr>
              <a:buNone/>
            </a:pPr>
            <a:endParaRPr lang="es-MX" dirty="0" smtClean="0"/>
          </a:p>
          <a:p>
            <a:endParaRPr lang="es-MX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000232" y="400050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5715008" y="500042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64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 numCol="1"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La conectiva lógica que da lugar a la bicondicional es “si y solo si”, y la flecha con dos puntas (↔). También se le llama doble implicación.</a:t>
            </a:r>
          </a:p>
          <a:p>
            <a:pPr>
              <a:buNone/>
            </a:pPr>
            <a:r>
              <a:rPr lang="es-MX" dirty="0" smtClean="0"/>
              <a:t>El valor de la bicondicional p ↔ es b cuando p y q tienen valores de verdad iguales.</a:t>
            </a:r>
          </a:p>
          <a:p>
            <a:pPr>
              <a:buNone/>
            </a:pPr>
            <a:r>
              <a:rPr lang="es-MX" dirty="0" smtClean="0"/>
              <a:t>El valor de verdad de p ↔ q es F cuando los valores de verdad de p y q son diferentes </a:t>
            </a:r>
          </a:p>
          <a:p>
            <a:pPr algn="ctr"/>
            <a:endParaRPr lang="es-MX" dirty="0" smtClean="0"/>
          </a:p>
          <a:p>
            <a:pPr algn="ctr">
              <a:buNone/>
            </a:pPr>
            <a:r>
              <a:rPr lang="es-MX" dirty="0" smtClean="0"/>
              <a:t>p   	q 	p q 	</a:t>
            </a:r>
          </a:p>
          <a:p>
            <a:pPr algn="ctr">
              <a:buNone/>
            </a:pPr>
            <a:r>
              <a:rPr lang="es-MX" dirty="0" smtClean="0"/>
              <a:t>V  	V 	V 	</a:t>
            </a:r>
          </a:p>
          <a:p>
            <a:pPr algn="ctr">
              <a:buNone/>
            </a:pPr>
            <a:r>
              <a:rPr lang="es-MX" dirty="0" smtClean="0"/>
              <a:t>V  	F 	F 	</a:t>
            </a:r>
          </a:p>
          <a:p>
            <a:pPr algn="ctr">
              <a:buNone/>
            </a:pPr>
            <a:r>
              <a:rPr lang="es-MX" dirty="0" smtClean="0"/>
              <a:t>F   	V 	F 	</a:t>
            </a:r>
          </a:p>
          <a:p>
            <a:pPr algn="ctr">
              <a:buNone/>
            </a:pPr>
            <a:r>
              <a:rPr lang="es-MX" dirty="0" smtClean="0"/>
              <a:t>F   	F 	V 	</a:t>
            </a:r>
          </a:p>
          <a:p>
            <a:pPr algn="ctr">
              <a:buNone/>
            </a:pPr>
            <a:endParaRPr lang="es-MX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Bicondiconal</a:t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75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1091</Words>
  <Application>Microsoft Office PowerPoint</Application>
  <PresentationFormat>Presentación en pantalla (4:3)</PresentationFormat>
  <Paragraphs>78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Lógica de enunciado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Condicional </vt:lpstr>
      <vt:lpstr>Presentación de PowerPoint</vt:lpstr>
      <vt:lpstr>Bicondiconal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Lógica de enunciado </dc:title>
  <dc:creator>Reddly.MD</dc:creator>
  <cp:lastModifiedBy>Reddly.MD</cp:lastModifiedBy>
  <cp:revision>1</cp:revision>
  <dcterms:created xsi:type="dcterms:W3CDTF">2012-03-20T22:26:29Z</dcterms:created>
  <dcterms:modified xsi:type="dcterms:W3CDTF">2012-03-20T22:27:42Z</dcterms:modified>
</cp:coreProperties>
</file>